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73" r:id="rId3"/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304" r:id="rId6"/>
    <p:sldId id="305" r:id="rId7"/>
    <p:sldId id="316" r:id="rId8"/>
    <p:sldId id="317" r:id="rId9"/>
    <p:sldId id="319" r:id="rId10"/>
    <p:sldId id="318" r:id="rId11"/>
    <p:sldId id="320" r:id="rId12"/>
    <p:sldId id="315" r:id="rId13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e Angster" initials="AA" lastIdx="2" clrIdx="0">
    <p:extLst>
      <p:ext uri="{19B8F6BF-5375-455C-9EA6-DF929625EA0E}">
        <p15:presenceInfo xmlns:p15="http://schemas.microsoft.com/office/powerpoint/2012/main" userId="S-1-5-21-2016635700-1495810237-3208286788-13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2D"/>
    <a:srgbClr val="EA04B9"/>
    <a:srgbClr val="2991EF"/>
    <a:srgbClr val="2B9EED"/>
    <a:srgbClr val="008EC0"/>
    <a:srgbClr val="FF25C1"/>
    <a:srgbClr val="392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4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21697-7BF4-4DCD-B77E-E40118FD40B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8FFFC-C351-4C72-A59B-539B90B12B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1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A74A2-0424-4A54-BAF5-214EED9A212E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810A1-606F-4344-887E-8ACF8617E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205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fr-FR" sz="1200" dirty="0">
              <a:latin typeface="Trade Gothic LT Std C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0DD2C-FEF6-46F2-A051-6D1EA685CA9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899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0DD2C-FEF6-46F2-A051-6D1EA685CA9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92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965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769938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  <a:lvl2pPr>
              <a:defRPr sz="2800">
                <a:solidFill>
                  <a:srgbClr val="002060"/>
                </a:solidFill>
                <a:latin typeface="Trade Gothic LT Std Cn"/>
              </a:defRPr>
            </a:lvl2pPr>
            <a:lvl3pPr>
              <a:defRPr sz="2400">
                <a:solidFill>
                  <a:srgbClr val="002060"/>
                </a:solidFill>
                <a:latin typeface="Trade Gothic LT Std Cn"/>
              </a:defRPr>
            </a:lvl3pPr>
            <a:lvl4pPr>
              <a:defRPr sz="2000">
                <a:solidFill>
                  <a:srgbClr val="002060"/>
                </a:solidFill>
                <a:latin typeface="Trade Gothic LT Std Cn"/>
              </a:defRPr>
            </a:lvl4pPr>
            <a:lvl5pPr>
              <a:defRPr sz="2000">
                <a:solidFill>
                  <a:srgbClr val="002060"/>
                </a:solidFill>
                <a:latin typeface="Trade Gothic LT Std Cn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370138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  <a:latin typeface="Trade Gothic LT Std Cn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45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6612" y="78864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6612" y="2464723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  <a:latin typeface="Trade Gothic LT Std Cn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617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0011" y="983456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060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17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775F-0012-4A85-8946-164FD8423C8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9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ACCF-6E7D-4706-A773-764E40675266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91CBF8-BAE8-402A-9793-ECAF0BE35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43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" y="233929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Trade Gothic LT Std Cn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28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1945" y="1246274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945" y="2648585"/>
            <a:ext cx="10515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22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58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8571" y="1162843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9531" y="2187574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37564" y="2187574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80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0011" y="1229648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81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1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775F-0012-4A85-8946-164FD8423C8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863635" y="4110446"/>
            <a:ext cx="6313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2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OSEZ LA RECHERCHE ! 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18" y="169288"/>
            <a:ext cx="4443762" cy="624948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0" y="324487"/>
            <a:ext cx="2043170" cy="89795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3139E69-359C-4C14-A060-A3E80CE38BE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06895"/>
            <a:ext cx="1111834" cy="109111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97780472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775F-0012-4A85-8946-164FD8423C8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83" y="408988"/>
            <a:ext cx="1561517" cy="68627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203" y="6056898"/>
            <a:ext cx="11009593" cy="6463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7108B78-91C4-44C4-AE92-1AFB00EED00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35" y="366515"/>
            <a:ext cx="886098" cy="8695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773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FE846-C184-4074-B7D7-22588A0AA23C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203" y="6056898"/>
            <a:ext cx="11009593" cy="6463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E8C2554-B307-4D6B-A6A5-0510CA8BD22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83" y="408988"/>
            <a:ext cx="1561517" cy="68627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5AACA05-B5DC-40B2-AC40-6AC8076B598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35" y="366515"/>
            <a:ext cx="886098" cy="8695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269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0" y="294349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Trade Gothic LT Std Cn" panose="00000506000000000000" pitchFamily="50" charset="0"/>
              </a:rPr>
              <a:t>WWW.UNIV-LORRAINE.FR/OSEZLARECHERCHE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1222263" y="5450660"/>
            <a:ext cx="10293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rade Gothic LT Std Cn" panose="00000506000000000000" pitchFamily="50" charset="0"/>
              </a:rPr>
              <a:t>Ce travail a bénéficié</a:t>
            </a:r>
            <a:r>
              <a:rPr lang="fr-FR" sz="1200" baseline="0" dirty="0">
                <a:latin typeface="Trade Gothic LT Std Cn" panose="00000506000000000000" pitchFamily="50" charset="0"/>
              </a:rPr>
              <a:t> d’une aide de l’État gérée par l’Agence Nationale de la Recherche au titre </a:t>
            </a:r>
            <a:r>
              <a:rPr lang="fr-FR" sz="1200" b="1" baseline="0" dirty="0">
                <a:latin typeface="Trade Gothic LT Std Cn" panose="00000506000000000000" pitchFamily="50" charset="0"/>
              </a:rPr>
              <a:t>du programme d’Investissements d’avenir </a:t>
            </a:r>
            <a:r>
              <a:rPr lang="fr-FR" sz="1200" baseline="0" dirty="0">
                <a:latin typeface="Trade Gothic LT Std Cn" panose="00000506000000000000" pitchFamily="50" charset="0"/>
              </a:rPr>
              <a:t>portant la référence </a:t>
            </a:r>
            <a:r>
              <a:rPr lang="fr-FR" sz="1200" b="1" baseline="0" dirty="0">
                <a:latin typeface="Trade Gothic LT Std Cn" panose="00000506000000000000" pitchFamily="50" charset="0"/>
              </a:rPr>
              <a:t>ANR-20-SFRI-009</a:t>
            </a:r>
            <a:endParaRPr lang="fr-FR" sz="1200" b="1" dirty="0">
              <a:latin typeface="Trade Gothic LT Std Cn" panose="00000506000000000000" pitchFamily="50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CF24BEA-9414-4290-9F36-829C812E9E44}"/>
              </a:ext>
            </a:extLst>
          </p:cNvPr>
          <p:cNvSpPr/>
          <p:nvPr userDrawn="1"/>
        </p:nvSpPr>
        <p:spPr>
          <a:xfrm>
            <a:off x="687896" y="6050219"/>
            <a:ext cx="10981189" cy="6463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6142004-FAE0-4F87-AE00-2BB02C78C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8" y="6069218"/>
            <a:ext cx="10054452" cy="61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5799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276" y="313478"/>
            <a:ext cx="1274649" cy="1250897"/>
          </a:xfrm>
          <a:prstGeom prst="ellipse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827059" y="4103638"/>
            <a:ext cx="6313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2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OSEZ LA RECHERCHE !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18" y="169288"/>
            <a:ext cx="4443762" cy="624948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4" y="489950"/>
            <a:ext cx="2043170" cy="8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00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2E6558D-2C81-4398-A968-93479C44AC7A}"/>
              </a:ext>
            </a:extLst>
          </p:cNvPr>
          <p:cNvSpPr txBox="1">
            <a:spLocks/>
          </p:cNvSpPr>
          <p:nvPr/>
        </p:nvSpPr>
        <p:spPr>
          <a:xfrm>
            <a:off x="581196" y="1881870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bg1"/>
                </a:solidFill>
              </a:rPr>
              <a:t>Qu’est ce que la recherche ? 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Repousser les limites de la connaissance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Développer des technologies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Comprendre des phénomènes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Expliquer des mécanismes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Proposer comment utiliser les découvertes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Utiliser l’interdisciplinarité pour innover</a:t>
            </a:r>
          </a:p>
          <a:p>
            <a:pPr fontAlgn="base">
              <a:lnSpc>
                <a:spcPct val="150000"/>
              </a:lnSpc>
            </a:pPr>
            <a:r>
              <a:rPr lang="fr-FR" sz="2400" dirty="0">
                <a:solidFill>
                  <a:schemeClr val="tx1"/>
                </a:solidFill>
              </a:rPr>
              <a:t>La recherche fait appel à la curiosité, l’inspiration et à la créativité.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dirty="0">
              <a:solidFill>
                <a:schemeClr val="bg1"/>
              </a:solidFill>
            </a:endParaRPr>
          </a:p>
          <a:p>
            <a:endParaRPr lang="fr-FR" sz="1800" dirty="0">
              <a:solidFill>
                <a:schemeClr val="bg1"/>
              </a:solidFill>
            </a:endParaRPr>
          </a:p>
          <a:p>
            <a:endParaRPr lang="fr-FR" sz="1800" dirty="0">
              <a:solidFill>
                <a:schemeClr val="bg1"/>
              </a:solidFill>
            </a:endParaRPr>
          </a:p>
          <a:p>
            <a:endParaRPr lang="fr-F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71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B914833-7A49-4645-8C5A-CB2B974DCB2F}"/>
              </a:ext>
            </a:extLst>
          </p:cNvPr>
          <p:cNvSpPr txBox="1">
            <a:spLocks/>
          </p:cNvSpPr>
          <p:nvPr/>
        </p:nvSpPr>
        <p:spPr>
          <a:xfrm>
            <a:off x="572808" y="1412087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bg1"/>
                </a:solidFill>
              </a:rPr>
              <a:t>Osez la recherche !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Expérimenter : </a:t>
            </a:r>
            <a:r>
              <a:rPr lang="fr-FR" sz="2400" dirty="0">
                <a:solidFill>
                  <a:schemeClr val="tx1"/>
                </a:solidFill>
              </a:rPr>
              <a:t>utiliser des plateformes d’excellence 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Découvrir : </a:t>
            </a:r>
            <a:r>
              <a:rPr lang="fr-FR" sz="2400" dirty="0">
                <a:solidFill>
                  <a:schemeClr val="tx1"/>
                </a:solidFill>
              </a:rPr>
              <a:t>une ouverture vers l’international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Développer votre réseau </a:t>
            </a:r>
            <a:r>
              <a:rPr lang="fr-FR" sz="2400" dirty="0">
                <a:solidFill>
                  <a:schemeClr val="tx1"/>
                </a:solidFill>
              </a:rPr>
              <a:t>personnel &amp; professionnel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Monter en compétences : </a:t>
            </a:r>
            <a:r>
              <a:rPr lang="fr-FR" sz="2400" dirty="0">
                <a:solidFill>
                  <a:schemeClr val="tx1"/>
                </a:solidFill>
              </a:rPr>
              <a:t>un atout sur votre CV !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Se lancer : </a:t>
            </a:r>
            <a:r>
              <a:rPr lang="fr-FR" sz="2400" dirty="0">
                <a:solidFill>
                  <a:schemeClr val="tx1"/>
                </a:solidFill>
              </a:rPr>
              <a:t>financer vos études dans le domaine de la recherche</a:t>
            </a:r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391313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65F4812B-9990-43AB-A7B5-1771F1C20A18}"/>
              </a:ext>
            </a:extLst>
          </p:cNvPr>
          <p:cNvSpPr txBox="1">
            <a:spLocks/>
          </p:cNvSpPr>
          <p:nvPr/>
        </p:nvSpPr>
        <p:spPr>
          <a:xfrm>
            <a:off x="3532927" y="455243"/>
            <a:ext cx="10740822" cy="9106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4000" dirty="0">
                <a:solidFill>
                  <a:schemeClr val="bg1"/>
                </a:solidFill>
              </a:rPr>
              <a:t>Les dispositifs ORION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EF521DD-40F9-41FF-A6D8-D1687F7DE7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7"/>
          <a:stretch/>
        </p:blipFill>
        <p:spPr>
          <a:xfrm>
            <a:off x="542925" y="1333500"/>
            <a:ext cx="11106150" cy="535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1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19B64FA-79A0-4B34-BBBB-99E314B7BB03}"/>
              </a:ext>
            </a:extLst>
          </p:cNvPr>
          <p:cNvSpPr txBox="1">
            <a:spLocks/>
          </p:cNvSpPr>
          <p:nvPr/>
        </p:nvSpPr>
        <p:spPr>
          <a:xfrm>
            <a:off x="499425" y="1789591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bg1"/>
                </a:solidFill>
              </a:rPr>
              <a:t>Découvrez autrement </a:t>
            </a:r>
          </a:p>
          <a:p>
            <a:r>
              <a:rPr lang="fr-FR" sz="4400" dirty="0">
                <a:solidFill>
                  <a:schemeClr val="bg1"/>
                </a:solidFill>
              </a:rPr>
              <a:t>les « objets » de votre quotidien !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UE découverte d’un objet</a:t>
            </a:r>
          </a:p>
          <a:p>
            <a:r>
              <a:rPr lang="fr-FR" sz="1800" dirty="0">
                <a:solidFill>
                  <a:schemeClr val="tx1"/>
                </a:solidFill>
              </a:rPr>
              <a:t>Prendre la mesure des différentes dimensions associées à un objet matériel ou immatériel. Par groupe, les étudiants seront amenés en s’appuyant sur une recherche documentaire à s’interroger, sur les notions d’acceptation sociale, sociétale, juridique liées à l’objet considéré ainsi que sur les concepts scientifiques et technologiques associés à sa fabrication, son usage et son recyclage. Ainsi, à titre d’exemples, les étudiants pourront s’interroger sur les dimensions associées à des objets tels que le téléphone portable, les énergies, etc.</a:t>
            </a:r>
          </a:p>
          <a:p>
            <a:endParaRPr lang="fr-FR" sz="1800" b="1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Quand ? </a:t>
            </a:r>
          </a:p>
          <a:p>
            <a:r>
              <a:rPr lang="fr-FR" sz="1800" dirty="0">
                <a:solidFill>
                  <a:schemeClr val="tx1"/>
                </a:solidFill>
              </a:rPr>
              <a:t>Les vendredis du 7/10/2022 au 25/11/2022 (durée par séance : 4h)</a:t>
            </a:r>
          </a:p>
          <a:p>
            <a:endParaRPr lang="fr-FR" sz="1800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Inscriptions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</a:p>
          <a:p>
            <a:r>
              <a:rPr lang="fr-FR" sz="1800" dirty="0">
                <a:solidFill>
                  <a:schemeClr val="tx1"/>
                </a:solidFill>
              </a:rPr>
              <a:t>reinscriptions.univ-lorraine.fr jusqu’au 26/09/2022</a:t>
            </a:r>
          </a:p>
          <a:p>
            <a:endParaRPr lang="fr-FR" sz="1800" dirty="0">
              <a:solidFill>
                <a:schemeClr val="tx1"/>
              </a:solidFill>
            </a:endParaRPr>
          </a:p>
          <a:p>
            <a:endParaRPr lang="fr-FR" sz="1800" dirty="0">
              <a:solidFill>
                <a:schemeClr val="tx1"/>
              </a:solidFill>
            </a:endParaRP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54686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1F94B5D-203D-4E92-BDED-6DB9D164922F}"/>
              </a:ext>
            </a:extLst>
          </p:cNvPr>
          <p:cNvSpPr txBox="1">
            <a:spLocks/>
          </p:cNvSpPr>
          <p:nvPr/>
        </p:nvSpPr>
        <p:spPr>
          <a:xfrm>
            <a:off x="561261" y="2612906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bg1"/>
                </a:solidFill>
              </a:rPr>
              <a:t>Développez votre esprit critique ! 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UE esprit critique : construire un avis éclairé </a:t>
            </a:r>
          </a:p>
          <a:p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1800" dirty="0">
                <a:solidFill>
                  <a:schemeClr val="tx1"/>
                </a:solidFill>
              </a:rPr>
              <a:t>Acquérir une attitude intellectuelle «critique», c’est-à-dire savoir douter méthodologiquement dans le but de construire un avis éclairé et le plus fiable possible sur des affirmations, des informations.</a:t>
            </a:r>
          </a:p>
          <a:p>
            <a:r>
              <a:rPr lang="fr-FR" sz="1800" dirty="0">
                <a:solidFill>
                  <a:schemeClr val="tx1"/>
                </a:solidFill>
              </a:rPr>
              <a:t>La formation proposera d’illustrer les biais et pièges usuels et de fournir des outils pour y remédier.</a:t>
            </a:r>
          </a:p>
          <a:p>
            <a:endParaRPr lang="fr-FR" sz="1800" dirty="0">
              <a:solidFill>
                <a:schemeClr val="tx1"/>
              </a:solidFill>
            </a:endParaRPr>
          </a:p>
          <a:p>
            <a:r>
              <a:rPr lang="fr-FR" sz="1800" b="1" dirty="0">
                <a:solidFill>
                  <a:schemeClr val="tx1"/>
                </a:solidFill>
              </a:rPr>
              <a:t>Quand 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Vendredi 2/12/2022 (2h – CM)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Vendredi 9/12/2022 (4h – TD)</a:t>
            </a:r>
          </a:p>
          <a:p>
            <a:pPr lvl="1"/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Où ?  </a:t>
            </a:r>
            <a:r>
              <a:rPr lang="fr-FR" sz="2000" dirty="0">
                <a:solidFill>
                  <a:schemeClr val="tx1"/>
                </a:solidFill>
              </a:rPr>
              <a:t>Nancy (FST) / Metz (</a:t>
            </a:r>
            <a:r>
              <a:rPr lang="fr-FR" sz="2000" dirty="0" err="1">
                <a:solidFill>
                  <a:schemeClr val="tx1"/>
                </a:solidFill>
              </a:rPr>
              <a:t>SciFA</a:t>
            </a:r>
            <a:r>
              <a:rPr lang="fr-FR" sz="2000" dirty="0">
                <a:solidFill>
                  <a:schemeClr val="tx1"/>
                </a:solidFill>
              </a:rPr>
              <a:t> )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Responsables : </a:t>
            </a:r>
            <a:r>
              <a:rPr lang="fr-FR" sz="1800" dirty="0">
                <a:solidFill>
                  <a:schemeClr val="tx1"/>
                </a:solidFill>
              </a:rPr>
              <a:t>Jérôme </a:t>
            </a:r>
            <a:r>
              <a:rPr lang="fr-FR" sz="1800" dirty="0" err="1">
                <a:solidFill>
                  <a:schemeClr val="tx1"/>
                </a:solidFill>
              </a:rPr>
              <a:t>Gleize</a:t>
            </a:r>
            <a:r>
              <a:rPr lang="fr-FR" sz="1800" dirty="0">
                <a:solidFill>
                  <a:schemeClr val="tx1"/>
                </a:solidFill>
              </a:rPr>
              <a:t> (Metz) et Emmanuel </a:t>
            </a:r>
            <a:r>
              <a:rPr lang="fr-FR" sz="1800" dirty="0" err="1">
                <a:solidFill>
                  <a:schemeClr val="tx1"/>
                </a:solidFill>
              </a:rPr>
              <a:t>Lamouroux</a:t>
            </a:r>
            <a:r>
              <a:rPr lang="fr-FR" sz="1800" dirty="0">
                <a:solidFill>
                  <a:schemeClr val="tx1"/>
                </a:solidFill>
              </a:rPr>
              <a:t> (Nancy)</a:t>
            </a:r>
          </a:p>
          <a:p>
            <a:endParaRPr lang="fr-FR" sz="1800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Inscriptions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</a:p>
          <a:p>
            <a:r>
              <a:rPr lang="fr-FR" sz="1800" dirty="0">
                <a:solidFill>
                  <a:schemeClr val="tx1"/>
                </a:solidFill>
              </a:rPr>
              <a:t>reinscriptions.univ-lorraine.fr jusqu’au 2/11/2022</a:t>
            </a:r>
          </a:p>
          <a:p>
            <a:endParaRPr lang="fr-FR" sz="1800" dirty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endParaRPr lang="fr-FR" sz="4400" dirty="0">
              <a:solidFill>
                <a:srgbClr val="0098CE"/>
              </a:solidFill>
            </a:endParaRPr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47439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6474269-5434-4E26-93F0-C2095DCCFFD6}"/>
              </a:ext>
            </a:extLst>
          </p:cNvPr>
          <p:cNvSpPr txBox="1">
            <a:spLocks/>
          </p:cNvSpPr>
          <p:nvPr/>
        </p:nvSpPr>
        <p:spPr>
          <a:xfrm>
            <a:off x="449091" y="1512838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bg1"/>
                </a:solidFill>
              </a:rPr>
              <a:t>Participez à des batailles scientifiques ! 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UE Controverses scientifiques et débats publics</a:t>
            </a:r>
          </a:p>
          <a:p>
            <a:pPr lvl="1" fontAlgn="base"/>
            <a:r>
              <a:rPr lang="fr-FR" dirty="0"/>
              <a:t>S’initier concrètement aux controverses scientifiques et acquérir des savoirs, savoir-être et savoir-faire permettant de saisir pleinement les objets, processus et enjeux de ces controverses et être en capacité d’observer/participer/animer et d’analyser des débats autour d’objets (scientifiques et/ou sociaux) clivants voire polémiques.</a:t>
            </a:r>
          </a:p>
          <a:p>
            <a:pPr lvl="1" fontAlgn="base"/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Quand ? </a:t>
            </a:r>
            <a:r>
              <a:rPr lang="fr-FR" sz="2000" dirty="0">
                <a:solidFill>
                  <a:schemeClr val="tx1"/>
                </a:solidFill>
              </a:rPr>
              <a:t>Cette UE est une UE libre, les dates correspondent donc aux créneaux dédiés aux UE libres.</a:t>
            </a:r>
          </a:p>
          <a:p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Où ? </a:t>
            </a:r>
            <a:r>
              <a:rPr lang="fr-FR" sz="2000" dirty="0">
                <a:solidFill>
                  <a:schemeClr val="tx1"/>
                </a:solidFill>
              </a:rPr>
              <a:t>Metz (UFR SHS – Saulcy) et Nancy (CLSH)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Responsable : </a:t>
            </a:r>
            <a:r>
              <a:rPr lang="fr-FR" sz="2000" dirty="0">
                <a:solidFill>
                  <a:schemeClr val="tx1"/>
                </a:solidFill>
              </a:rPr>
              <a:t>Cyrille Imbert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Inscriptions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</a:p>
          <a:p>
            <a:r>
              <a:rPr lang="fr-FR" sz="2000" dirty="0">
                <a:solidFill>
                  <a:schemeClr val="tx1"/>
                </a:solidFill>
              </a:rPr>
              <a:t>reinscriptions.univ-lorraine.fr du 14/11 au 24/11/2022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71538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6474269-5434-4E26-93F0-C2095DCCFFD6}"/>
              </a:ext>
            </a:extLst>
          </p:cNvPr>
          <p:cNvSpPr txBox="1">
            <a:spLocks/>
          </p:cNvSpPr>
          <p:nvPr/>
        </p:nvSpPr>
        <p:spPr>
          <a:xfrm>
            <a:off x="3503376" y="739842"/>
            <a:ext cx="10600940" cy="3690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bg1"/>
                </a:solidFill>
              </a:rPr>
              <a:t>Evénements</a:t>
            </a: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endParaRPr lang="fr-FR" sz="1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296DA6-A0A5-400C-ADE9-306D45A2AABF}"/>
              </a:ext>
            </a:extLst>
          </p:cNvPr>
          <p:cNvSpPr txBox="1"/>
          <p:nvPr/>
        </p:nvSpPr>
        <p:spPr>
          <a:xfrm>
            <a:off x="518474" y="1395167"/>
            <a:ext cx="103600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Osez la recherche</a:t>
            </a:r>
          </a:p>
          <a:p>
            <a:r>
              <a:rPr lang="fr-FR" sz="2000" dirty="0"/>
              <a:t>Témoignages de chercheurs d’un jour, Stand-up sur le doctorat, Projection-débat sur l’intelligence artificielle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000" dirty="0"/>
              <a:t>Metz - 26/09 de 18h à 22h30 Amphithéâtre </a:t>
            </a:r>
            <a:r>
              <a:rPr lang="fr-FR" sz="2000" dirty="0" err="1"/>
              <a:t>Lemoigne</a:t>
            </a:r>
            <a:r>
              <a:rPr lang="fr-FR" sz="2000" dirty="0"/>
              <a:t>  - Saulcy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000" dirty="0"/>
              <a:t>Nancy -  27/09 de 18h à 22h30 Amphithéâtre </a:t>
            </a:r>
            <a:r>
              <a:rPr lang="fr-FR" sz="2000" dirty="0" err="1"/>
              <a:t>Déléage</a:t>
            </a:r>
            <a:r>
              <a:rPr lang="fr-FR" sz="2000" dirty="0"/>
              <a:t>  - CLSH</a:t>
            </a:r>
          </a:p>
          <a:p>
            <a:r>
              <a:rPr lang="fr-FR" sz="2000" dirty="0"/>
              <a:t>Entrée libre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sz="2800" b="1" dirty="0">
                <a:solidFill>
                  <a:schemeClr val="bg1"/>
                </a:solidFill>
              </a:rPr>
              <a:t>Boxe avec les mots : concours de mauvaise foi</a:t>
            </a:r>
          </a:p>
          <a:p>
            <a:r>
              <a:rPr lang="fr-FR" sz="2000" dirty="0"/>
              <a:t>Par équipes de 2, lots à gagner, repas offerts pour les participants et pour les 30 premiers spectateurs</a:t>
            </a:r>
          </a:p>
          <a:p>
            <a:r>
              <a:rPr lang="fr-FR" sz="2000" dirty="0"/>
              <a:t>Nancy – CLSH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PLUS D’INFOS SUR CES EVENEMENTS ET SUR DE NOMBREUX AUTRES EVENEMENTS SUR U2L.FR/SEMAINEDELARECHERCHE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117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09CD7C6-3DE0-4A35-849D-BA2FF246F4D5}"/>
              </a:ext>
            </a:extLst>
          </p:cNvPr>
          <p:cNvSpPr/>
          <p:nvPr/>
        </p:nvSpPr>
        <p:spPr>
          <a:xfrm>
            <a:off x="687896" y="6050219"/>
            <a:ext cx="10981189" cy="6463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48F04B9-218A-4D71-B102-799097AD8BE8}"/>
              </a:ext>
            </a:extLst>
          </p:cNvPr>
          <p:cNvSpPr txBox="1"/>
          <p:nvPr/>
        </p:nvSpPr>
        <p:spPr>
          <a:xfrm>
            <a:off x="-11196" y="310583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WWW.UNIV-LORRAINE.FR/OSEZLARECHERCHE/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88D8A9-9094-483A-8F70-4E3C95DF402F}"/>
              </a:ext>
            </a:extLst>
          </p:cNvPr>
          <p:cNvSpPr txBox="1"/>
          <p:nvPr/>
        </p:nvSpPr>
        <p:spPr>
          <a:xfrm>
            <a:off x="1126469" y="5502912"/>
            <a:ext cx="10293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Ce travail a bénéficié</a:t>
            </a:r>
            <a:r>
              <a:rPr lang="fr-FR" sz="1200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 d’une aide de l’État gérée par l’Agence Nationale de la Recherche au titre </a:t>
            </a:r>
            <a:r>
              <a:rPr lang="fr-FR" sz="1200" b="1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du programme d’Investissements d’avenir </a:t>
            </a:r>
            <a:r>
              <a:rPr lang="fr-FR" sz="1200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portant la référence </a:t>
            </a:r>
            <a:r>
              <a:rPr lang="fr-FR" sz="1200" b="1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ANR-20-SFRI-009</a:t>
            </a:r>
            <a:endParaRPr lang="fr-FR" sz="1200" b="1" dirty="0">
              <a:solidFill>
                <a:srgbClr val="002060"/>
              </a:solidFill>
              <a:latin typeface="Trade Gothic LT Std Cn" panose="00000506000000000000" pitchFamily="50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516A9CC-C73C-4184-9BD1-070B35703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8" y="6069218"/>
            <a:ext cx="10054452" cy="610554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4DE63561-ADA5-4A22-A94B-BA57701802F5}"/>
              </a:ext>
            </a:extLst>
          </p:cNvPr>
          <p:cNvSpPr txBox="1">
            <a:spLocks/>
          </p:cNvSpPr>
          <p:nvPr/>
        </p:nvSpPr>
        <p:spPr>
          <a:xfrm>
            <a:off x="735651" y="1689309"/>
            <a:ext cx="10515600" cy="2212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Plus d’infos : </a:t>
            </a:r>
            <a:br>
              <a:rPr lang="fr-FR" dirty="0"/>
            </a:br>
            <a:r>
              <a:rPr lang="fr-FR" sz="4000" dirty="0"/>
              <a:t>lue-orion-cellule@univ-lorraine.fr</a:t>
            </a:r>
          </a:p>
        </p:txBody>
      </p:sp>
    </p:spTree>
    <p:extLst>
      <p:ext uri="{BB962C8B-B14F-4D97-AF65-F5344CB8AC3E}">
        <p14:creationId xmlns:p14="http://schemas.microsoft.com/office/powerpoint/2010/main" val="3636327536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590</Words>
  <Application>Microsoft Office PowerPoint</Application>
  <PresentationFormat>Grand écran</PresentationFormat>
  <Paragraphs>86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Trade Gothic LT Std Cn</vt:lpstr>
      <vt:lpstr>1_Thème Office</vt:lpstr>
      <vt:lpstr>Thème Office</vt:lpstr>
      <vt:lpstr>1_Conception personnalisée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Katyana Gerard</dc:creator>
  <cp:lastModifiedBy>Aude Angster</cp:lastModifiedBy>
  <cp:revision>29</cp:revision>
  <dcterms:created xsi:type="dcterms:W3CDTF">2021-09-30T13:54:27Z</dcterms:created>
  <dcterms:modified xsi:type="dcterms:W3CDTF">2022-09-06T10:33:45Z</dcterms:modified>
</cp:coreProperties>
</file>