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3" r:id="rId3"/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304" r:id="rId6"/>
    <p:sldId id="305" r:id="rId7"/>
    <p:sldId id="316" r:id="rId8"/>
    <p:sldId id="317" r:id="rId9"/>
    <p:sldId id="319" r:id="rId10"/>
    <p:sldId id="318" r:id="rId11"/>
    <p:sldId id="321" r:id="rId12"/>
    <p:sldId id="322" r:id="rId13"/>
    <p:sldId id="320" r:id="rId14"/>
    <p:sldId id="315" r:id="rId15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e Angster" initials="AA" lastIdx="2" clrIdx="0">
    <p:extLst>
      <p:ext uri="{19B8F6BF-5375-455C-9EA6-DF929625EA0E}">
        <p15:presenceInfo xmlns:p15="http://schemas.microsoft.com/office/powerpoint/2012/main" userId="S-1-5-21-2016635700-1495810237-3208286788-1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EA04B9"/>
    <a:srgbClr val="2991EF"/>
    <a:srgbClr val="2B9EED"/>
    <a:srgbClr val="008EC0"/>
    <a:srgbClr val="FF25C1"/>
    <a:srgbClr val="392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4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21697-7BF4-4DCD-B77E-E40118FD40B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8FFFC-C351-4C72-A59B-539B90B12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74A2-0424-4A54-BAF5-214EED9A212E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10A1-606F-4344-887E-8ACF8617E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20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1200" dirty="0">
              <a:latin typeface="Trade Gothic LT Std C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9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92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6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769938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  <a:lvl2pPr>
              <a:defRPr sz="2800">
                <a:solidFill>
                  <a:srgbClr val="002060"/>
                </a:solidFill>
                <a:latin typeface="Trade Gothic LT Std Cn"/>
              </a:defRPr>
            </a:lvl2pPr>
            <a:lvl3pPr>
              <a:defRPr sz="2400">
                <a:solidFill>
                  <a:srgbClr val="002060"/>
                </a:solidFill>
                <a:latin typeface="Trade Gothic LT Std Cn"/>
              </a:defRPr>
            </a:lvl3pPr>
            <a:lvl4pPr>
              <a:defRPr sz="2000">
                <a:solidFill>
                  <a:srgbClr val="002060"/>
                </a:solidFill>
                <a:latin typeface="Trade Gothic LT Std Cn"/>
              </a:defRPr>
            </a:lvl4pPr>
            <a:lvl5pPr>
              <a:defRPr sz="2000">
                <a:solidFill>
                  <a:srgbClr val="002060"/>
                </a:solidFill>
                <a:latin typeface="Trade Gothic LT Std Cn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370138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6612" y="78864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6612" y="246472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1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983456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06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775F-0012-4A85-8946-164FD8423C8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9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ACCF-6E7D-4706-A773-764E40675266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91CBF8-BAE8-402A-9793-ECAF0BE35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" y="233929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Trade Gothic LT Std Cn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2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945" y="1246274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945" y="2648585"/>
            <a:ext cx="10515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2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571" y="1162843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9531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37564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80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122964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1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863635" y="4110446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0" y="324487"/>
            <a:ext cx="2043170" cy="89795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3139E69-359C-4C14-A060-A3E80CE38B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6895"/>
            <a:ext cx="1111834" cy="109111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778047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7108B78-91C4-44C4-AE92-1AFB00EED00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773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E846-C184-4074-B7D7-22588A0AA23C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E8C2554-B307-4D6B-A6A5-0510CA8BD2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5AACA05-B5DC-40B2-AC40-6AC8076B598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69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0" y="294349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rade Gothic LT Std Cn" panose="00000506000000000000" pitchFamily="50" charset="0"/>
              </a:rPr>
              <a:t>WWW.UNIV-LORRAINE.FR/OSEZLARECHERCHE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1222263" y="5450660"/>
            <a:ext cx="10293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latin typeface="Trade Gothic LT Std Cn" panose="00000506000000000000" pitchFamily="50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CF24BEA-9414-4290-9F36-829C812E9E44}"/>
              </a:ext>
            </a:extLst>
          </p:cNvPr>
          <p:cNvSpPr/>
          <p:nvPr userDrawn="1"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6142004-FAE0-4F87-AE00-2BB02C78C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8" y="6069218"/>
            <a:ext cx="10054452" cy="61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5799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276" y="313478"/>
            <a:ext cx="1274649" cy="1250897"/>
          </a:xfrm>
          <a:prstGeom prst="ellipse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27059" y="4103638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4" y="489950"/>
            <a:ext cx="2043170" cy="8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6474269-5434-4E26-93F0-C2095DCCFFD6}"/>
              </a:ext>
            </a:extLst>
          </p:cNvPr>
          <p:cNvSpPr txBox="1">
            <a:spLocks/>
          </p:cNvSpPr>
          <p:nvPr/>
        </p:nvSpPr>
        <p:spPr>
          <a:xfrm>
            <a:off x="3503376" y="739842"/>
            <a:ext cx="10600940" cy="3690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>
                <a:solidFill>
                  <a:schemeClr val="bg1"/>
                </a:solidFill>
                <a:latin typeface="Trade Gothic LT Std Cn" panose="00000506000000000000"/>
              </a:rPr>
              <a:t>Evénements</a:t>
            </a: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296DA6-A0A5-400C-ADE9-306D45A2AABF}"/>
              </a:ext>
            </a:extLst>
          </p:cNvPr>
          <p:cNvSpPr txBox="1"/>
          <p:nvPr/>
        </p:nvSpPr>
        <p:spPr>
          <a:xfrm>
            <a:off x="586033" y="1414021"/>
            <a:ext cx="1101993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Osez la recherche</a:t>
            </a:r>
          </a:p>
          <a:p>
            <a:r>
              <a:rPr lang="fr-FR" sz="2400" dirty="0"/>
              <a:t>Témoignages de chercheurs d’un jour, Stand-up sur le doctorat, Projection-débat sur l’intelligence artificielle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/>
              <a:t>Metz - 26/09 de 18h à 22h30 Amphithéâtre </a:t>
            </a:r>
            <a:r>
              <a:rPr lang="fr-FR" sz="2400" dirty="0" err="1"/>
              <a:t>Lemoigne</a:t>
            </a:r>
            <a:r>
              <a:rPr lang="fr-FR" sz="2400" dirty="0"/>
              <a:t>  - Saulcy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/>
              <a:t>Nancy -  27/09 de 18h à 22h30 Amphithéâtre </a:t>
            </a:r>
            <a:r>
              <a:rPr lang="fr-FR" sz="2400" dirty="0" err="1"/>
              <a:t>Déléage</a:t>
            </a:r>
            <a:r>
              <a:rPr lang="fr-FR" sz="2400" dirty="0"/>
              <a:t>  - CLSH</a:t>
            </a:r>
          </a:p>
          <a:p>
            <a:r>
              <a:rPr lang="fr-FR" sz="2400" dirty="0"/>
              <a:t>Entrée libre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Boxe avec les mots : concours de mauvaise foi</a:t>
            </a:r>
          </a:p>
          <a:p>
            <a:r>
              <a:rPr lang="fr-FR" sz="2400" dirty="0"/>
              <a:t>Par équipes de 2, lots à gagner, repas offerts pour les participants et pour les 30 premiers spectateurs</a:t>
            </a:r>
          </a:p>
          <a:p>
            <a:r>
              <a:rPr lang="fr-FR" sz="2400" dirty="0"/>
              <a:t>Nancy – CLSH</a:t>
            </a:r>
            <a:endParaRPr lang="fr-FR" sz="24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PLUS D’INFOS SUR CES EVENEMENTS ET SUR DE NOMBREUX AUTRES EVENEMENTS SUR U2L.FR/SEMAINEDELARECHERCHE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3117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09CD7C6-3DE0-4A35-849D-BA2FF246F4D5}"/>
              </a:ext>
            </a:extLst>
          </p:cNvPr>
          <p:cNvSpPr/>
          <p:nvPr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8F04B9-218A-4D71-B102-799097AD8BE8}"/>
              </a:ext>
            </a:extLst>
          </p:cNvPr>
          <p:cNvSpPr txBox="1"/>
          <p:nvPr/>
        </p:nvSpPr>
        <p:spPr>
          <a:xfrm>
            <a:off x="-11196" y="310583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WWW.UNIV-LORRAINE.FR/OSEZLARECHERCHE/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88D8A9-9094-483A-8F70-4E3C95DF402F}"/>
              </a:ext>
            </a:extLst>
          </p:cNvPr>
          <p:cNvSpPr txBox="1"/>
          <p:nvPr/>
        </p:nvSpPr>
        <p:spPr>
          <a:xfrm>
            <a:off x="1126469" y="5502912"/>
            <a:ext cx="1029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solidFill>
                <a:srgbClr val="002060"/>
              </a:solidFill>
              <a:latin typeface="Trade Gothic LT Std Cn" panose="00000506000000000000" pitchFamily="50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516A9CC-C73C-4184-9BD1-070B35703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8" y="6069218"/>
            <a:ext cx="10054452" cy="610554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4DE63561-ADA5-4A22-A94B-BA57701802F5}"/>
              </a:ext>
            </a:extLst>
          </p:cNvPr>
          <p:cNvSpPr txBox="1">
            <a:spLocks/>
          </p:cNvSpPr>
          <p:nvPr/>
        </p:nvSpPr>
        <p:spPr>
          <a:xfrm>
            <a:off x="735651" y="1689309"/>
            <a:ext cx="10515600" cy="2212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Plus d’infos : </a:t>
            </a:r>
            <a:br>
              <a:rPr lang="fr-FR" dirty="0"/>
            </a:br>
            <a:r>
              <a:rPr lang="fr-FR" sz="4000" dirty="0"/>
              <a:t>lue-orion-cellule@univ-lorraine.fr</a:t>
            </a:r>
          </a:p>
        </p:txBody>
      </p:sp>
    </p:spTree>
    <p:extLst>
      <p:ext uri="{BB962C8B-B14F-4D97-AF65-F5344CB8AC3E}">
        <p14:creationId xmlns:p14="http://schemas.microsoft.com/office/powerpoint/2010/main" val="36363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2E6558D-2C81-4398-A968-93479C44AC7A}"/>
              </a:ext>
            </a:extLst>
          </p:cNvPr>
          <p:cNvSpPr txBox="1">
            <a:spLocks/>
          </p:cNvSpPr>
          <p:nvPr/>
        </p:nvSpPr>
        <p:spPr>
          <a:xfrm>
            <a:off x="628330" y="2179273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Repousser les limites de la connaissance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Développer des technologies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Comprendre des phénomènes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Expliquer des mécanismes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Proposer comment utiliser les découvertes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Utiliser l’interdisciplinarité pour innover</a:t>
            </a:r>
          </a:p>
          <a:p>
            <a:pPr fontAlgn="base"/>
            <a:endParaRPr lang="fr-FR" sz="2800" dirty="0">
              <a:solidFill>
                <a:schemeClr val="tx1"/>
              </a:solidFill>
            </a:endParaRPr>
          </a:p>
          <a:p>
            <a:pPr fontAlgn="base"/>
            <a:r>
              <a:rPr lang="fr-FR" sz="2800" dirty="0">
                <a:solidFill>
                  <a:schemeClr val="tx1"/>
                </a:solidFill>
              </a:rPr>
              <a:t>La recherche fait appel à la curiosité, l’inspiration et à la créativité.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59EE74D-E9E4-4416-8010-D2943837CFB6}"/>
              </a:ext>
            </a:extLst>
          </p:cNvPr>
          <p:cNvSpPr txBox="1"/>
          <p:nvPr/>
        </p:nvSpPr>
        <p:spPr>
          <a:xfrm>
            <a:off x="3399810" y="254625"/>
            <a:ext cx="8421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Qu’est-ce que la recherche ? </a:t>
            </a:r>
          </a:p>
        </p:txBody>
      </p:sp>
    </p:spTree>
    <p:extLst>
      <p:ext uri="{BB962C8B-B14F-4D97-AF65-F5344CB8AC3E}">
        <p14:creationId xmlns:p14="http://schemas.microsoft.com/office/powerpoint/2010/main" val="186071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B914833-7A49-4645-8C5A-CB2B974DCB2F}"/>
              </a:ext>
            </a:extLst>
          </p:cNvPr>
          <p:cNvSpPr txBox="1">
            <a:spLocks/>
          </p:cNvSpPr>
          <p:nvPr/>
        </p:nvSpPr>
        <p:spPr>
          <a:xfrm>
            <a:off x="572808" y="1668398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Expérimenter : </a:t>
            </a:r>
            <a:r>
              <a:rPr lang="fr-FR" sz="2400" dirty="0">
                <a:solidFill>
                  <a:schemeClr val="tx1"/>
                </a:solidFill>
              </a:rPr>
              <a:t>utiliser des plateformes d’excellence 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Découvrir : </a:t>
            </a:r>
            <a:r>
              <a:rPr lang="fr-FR" sz="2400" dirty="0">
                <a:solidFill>
                  <a:schemeClr val="tx1"/>
                </a:solidFill>
              </a:rPr>
              <a:t>une ouverture vers l’international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Développer votre réseau </a:t>
            </a:r>
            <a:r>
              <a:rPr lang="fr-FR" sz="2400" dirty="0">
                <a:solidFill>
                  <a:schemeClr val="tx1"/>
                </a:solidFill>
              </a:rPr>
              <a:t>personnel &amp; professionnel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Monter en compétences : </a:t>
            </a:r>
            <a:r>
              <a:rPr lang="fr-FR" sz="2400" dirty="0">
                <a:solidFill>
                  <a:schemeClr val="tx1"/>
                </a:solidFill>
              </a:rPr>
              <a:t>un atout sur votre CV !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Se lancer : </a:t>
            </a:r>
            <a:r>
              <a:rPr lang="fr-FR" sz="2400" dirty="0">
                <a:solidFill>
                  <a:schemeClr val="tx1"/>
                </a:solidFill>
              </a:rPr>
              <a:t>financer vos études dans le domaine de la recherche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7B4B3DA-B397-43C2-85AC-21EC118065BD}"/>
              </a:ext>
            </a:extLst>
          </p:cNvPr>
          <p:cNvSpPr txBox="1"/>
          <p:nvPr/>
        </p:nvSpPr>
        <p:spPr>
          <a:xfrm>
            <a:off x="3533680" y="339467"/>
            <a:ext cx="559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Osez la recherche !</a:t>
            </a:r>
          </a:p>
        </p:txBody>
      </p:sp>
    </p:spTree>
    <p:extLst>
      <p:ext uri="{BB962C8B-B14F-4D97-AF65-F5344CB8AC3E}">
        <p14:creationId xmlns:p14="http://schemas.microsoft.com/office/powerpoint/2010/main" val="339131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65F4812B-9990-43AB-A7B5-1771F1C20A18}"/>
              </a:ext>
            </a:extLst>
          </p:cNvPr>
          <p:cNvSpPr txBox="1">
            <a:spLocks/>
          </p:cNvSpPr>
          <p:nvPr/>
        </p:nvSpPr>
        <p:spPr>
          <a:xfrm>
            <a:off x="3532927" y="455243"/>
            <a:ext cx="10740822" cy="910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5400" b="1" dirty="0">
                <a:solidFill>
                  <a:schemeClr val="bg1"/>
                </a:solidFill>
                <a:latin typeface="Trade Gothic LT Std Cn" panose="00000506000000000000"/>
              </a:rPr>
              <a:t>Les dispositifs ORION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F521DD-40F9-41FF-A6D8-D1687F7DE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542925" y="1333500"/>
            <a:ext cx="11106150" cy="535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1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9B64FA-79A0-4B34-BBBB-99E314B7BB03}"/>
              </a:ext>
            </a:extLst>
          </p:cNvPr>
          <p:cNvSpPr txBox="1">
            <a:spLocks/>
          </p:cNvSpPr>
          <p:nvPr/>
        </p:nvSpPr>
        <p:spPr>
          <a:xfrm>
            <a:off x="663554" y="2950590"/>
            <a:ext cx="10600940" cy="3186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chemeClr val="tx1"/>
                </a:solidFill>
              </a:rPr>
              <a:t>Objectifs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élargir vos connaissances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développer vos 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développer votre réseau personnel &amp; professionnel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Pour qui</a:t>
            </a:r>
            <a:r>
              <a:rPr lang="fr-FR" sz="2800" dirty="0">
                <a:solidFill>
                  <a:schemeClr val="tx1"/>
                </a:solidFill>
              </a:rPr>
              <a:t> : BUT2 &amp; L2</a:t>
            </a:r>
          </a:p>
          <a:p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Liste des 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UE esprit critique : construire un avis éclairé : 2/12 et 9/12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UE Controverses scientifiques et débats publics : UE libre S4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UE Découverte d’un objet : du 7/10 au 24/11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b="1" dirty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BF75CE-FB7D-4397-B3A4-47669D954478}"/>
              </a:ext>
            </a:extLst>
          </p:cNvPr>
          <p:cNvSpPr txBox="1"/>
          <p:nvPr/>
        </p:nvSpPr>
        <p:spPr>
          <a:xfrm>
            <a:off x="3437253" y="386601"/>
            <a:ext cx="7085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Unités d’Enseignements</a:t>
            </a:r>
          </a:p>
        </p:txBody>
      </p:sp>
    </p:spTree>
    <p:extLst>
      <p:ext uri="{BB962C8B-B14F-4D97-AF65-F5344CB8AC3E}">
        <p14:creationId xmlns:p14="http://schemas.microsoft.com/office/powerpoint/2010/main" val="354686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8DCB7B4-1490-4395-95F2-87949D4DE469}"/>
              </a:ext>
            </a:extLst>
          </p:cNvPr>
          <p:cNvSpPr txBox="1"/>
          <p:nvPr/>
        </p:nvSpPr>
        <p:spPr>
          <a:xfrm>
            <a:off x="599785" y="1620453"/>
            <a:ext cx="97519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dirty="0"/>
              <a:t>Pilotés par des groupes de chercheurs universitaires (doctorants)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dirty="0"/>
              <a:t>Supervisés par des scientifiques permanents (maitre de conférences / professeurs et chercheurs des partenaires).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dirty="0"/>
              <a:t>Espaces de recherche multidisciplinaires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bg1"/>
                </a:solidFill>
              </a:rPr>
              <a:t>Membres des clubs : </a:t>
            </a:r>
            <a:r>
              <a:rPr lang="fr-FR" sz="2800" dirty="0">
                <a:solidFill>
                  <a:schemeClr val="bg1"/>
                </a:solidFill>
              </a:rPr>
              <a:t>étudiants motivés (de la L3 au M2 et des écoles d'ingénieurs) pour les rejoindre et participer activement à leurs activités de recherche.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FR" sz="2800" b="1" dirty="0"/>
              <a:t>Pour qui</a:t>
            </a:r>
            <a:r>
              <a:rPr lang="fr-FR" sz="2800" dirty="0"/>
              <a:t> : de Bac+3 à BAC+5 et doctorants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509C86-051F-40B7-8F63-A5BA07361DB8}"/>
              </a:ext>
            </a:extLst>
          </p:cNvPr>
          <p:cNvSpPr txBox="1"/>
          <p:nvPr/>
        </p:nvSpPr>
        <p:spPr>
          <a:xfrm>
            <a:off x="3465533" y="405455"/>
            <a:ext cx="7969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Clubs étudiants-chercheurs</a:t>
            </a:r>
          </a:p>
        </p:txBody>
      </p:sp>
    </p:spTree>
    <p:extLst>
      <p:ext uri="{BB962C8B-B14F-4D97-AF65-F5344CB8AC3E}">
        <p14:creationId xmlns:p14="http://schemas.microsoft.com/office/powerpoint/2010/main" val="347439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154360-1A08-43C1-BFA4-3B8F35DA9F47}"/>
              </a:ext>
            </a:extLst>
          </p:cNvPr>
          <p:cNvSpPr txBox="1"/>
          <p:nvPr/>
        </p:nvSpPr>
        <p:spPr>
          <a:xfrm>
            <a:off x="637491" y="1394772"/>
            <a:ext cx="102504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compétences de plus en plus demandées sur le marché de l’emploi : capacité d’adaptation, esprit critique, autonomie, créativité, résolution de problèmes,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certains dispositifs permettent d’obtenir une véritable certification attestant de l’obtention de ces compétences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/>
              <a:t>Pour qui</a:t>
            </a:r>
            <a:r>
              <a:rPr lang="fr-FR" sz="2800" dirty="0"/>
              <a:t> : de Bac+2 à BAC+5 et doctorants (selon les workshop)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bg1"/>
                </a:solidFill>
              </a:rPr>
              <a:t>Exemples : </a:t>
            </a:r>
            <a:r>
              <a:rPr lang="fr-FR" sz="2800" dirty="0">
                <a:solidFill>
                  <a:schemeClr val="bg1"/>
                </a:solidFill>
              </a:rPr>
              <a:t>48h pour faire vivre des idées, Apéro « entreprendre par la science », Matérialisez vos idées, Workshop « industries 4.0 », 48 pour réveiller les brevets dormants,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CCC8A7-854B-4DA4-A586-164E867C282B}"/>
              </a:ext>
            </a:extLst>
          </p:cNvPr>
          <p:cNvSpPr txBox="1"/>
          <p:nvPr/>
        </p:nvSpPr>
        <p:spPr>
          <a:xfrm>
            <a:off x="3569227" y="396028"/>
            <a:ext cx="2945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Soft </a:t>
            </a:r>
            <a:r>
              <a:rPr lang="fr-FR" sz="5400" b="1" dirty="0" err="1">
                <a:solidFill>
                  <a:schemeClr val="bg1"/>
                </a:solidFill>
                <a:latin typeface="Trade Gothic LT Std Cn"/>
              </a:rPr>
              <a:t>Skills</a:t>
            </a:r>
            <a:endParaRPr lang="fr-FR" sz="5400" b="1" dirty="0">
              <a:solidFill>
                <a:schemeClr val="bg1"/>
              </a:solidFill>
              <a:latin typeface="Trade Gothic LT Std Cn"/>
            </a:endParaRPr>
          </a:p>
        </p:txBody>
      </p:sp>
    </p:spTree>
    <p:extLst>
      <p:ext uri="{BB962C8B-B14F-4D97-AF65-F5344CB8AC3E}">
        <p14:creationId xmlns:p14="http://schemas.microsoft.com/office/powerpoint/2010/main" val="371538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154360-1A08-43C1-BFA4-3B8F35DA9F47}"/>
              </a:ext>
            </a:extLst>
          </p:cNvPr>
          <p:cNvSpPr txBox="1"/>
          <p:nvPr/>
        </p:nvSpPr>
        <p:spPr>
          <a:xfrm>
            <a:off x="656344" y="1715283"/>
            <a:ext cx="10250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bourses d’excellence financent une année d’études de M2 correspondant au premier semestre d’études suivi du stage de recherche.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L’aide financière pour l’année universitaire s’élève à </a:t>
            </a:r>
            <a:r>
              <a:rPr lang="fr-FR" sz="2800" b="1" dirty="0"/>
              <a:t>7000€</a:t>
            </a:r>
            <a:r>
              <a:rPr lang="fr-FR" sz="2800" dirty="0"/>
              <a:t>, à laquelle est ajoutée une gratification pour le stage (de 5 ou 6 mois) d’un montant de </a:t>
            </a:r>
            <a:r>
              <a:rPr lang="fr-FR" sz="2800" b="1" dirty="0"/>
              <a:t>650 € par mois</a:t>
            </a:r>
            <a:r>
              <a:rPr lang="fr-FR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CCC8A7-854B-4DA4-A586-164E867C282B}"/>
              </a:ext>
            </a:extLst>
          </p:cNvPr>
          <p:cNvSpPr txBox="1"/>
          <p:nvPr/>
        </p:nvSpPr>
        <p:spPr>
          <a:xfrm>
            <a:off x="3569227" y="396028"/>
            <a:ext cx="6089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Bourses d’excellence</a:t>
            </a:r>
          </a:p>
        </p:txBody>
      </p:sp>
    </p:spTree>
    <p:extLst>
      <p:ext uri="{BB962C8B-B14F-4D97-AF65-F5344CB8AC3E}">
        <p14:creationId xmlns:p14="http://schemas.microsoft.com/office/powerpoint/2010/main" val="167736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154360-1A08-43C1-BFA4-3B8F35DA9F47}"/>
              </a:ext>
            </a:extLst>
          </p:cNvPr>
          <p:cNvSpPr txBox="1"/>
          <p:nvPr/>
        </p:nvSpPr>
        <p:spPr>
          <a:xfrm>
            <a:off x="656344" y="1715283"/>
            <a:ext cx="10250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bourses d’excellence financent une année d’études de M2 correspondant au premier semestre d’études suivi du stage de recherche.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L’aide financière pour l’année universitaire s’élève à </a:t>
            </a:r>
            <a:r>
              <a:rPr lang="fr-FR" sz="2800" b="1" dirty="0"/>
              <a:t>7000€</a:t>
            </a:r>
            <a:r>
              <a:rPr lang="fr-FR" sz="2800" dirty="0"/>
              <a:t>, à laquelle est ajoutée une gratification pour le stage (de 5 ou 6 mois) d’un montant de </a:t>
            </a:r>
            <a:r>
              <a:rPr lang="fr-FR" sz="2800" b="1" dirty="0"/>
              <a:t>650 € par mois</a:t>
            </a:r>
            <a:r>
              <a:rPr lang="fr-FR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CCC8A7-854B-4DA4-A586-164E867C282B}"/>
              </a:ext>
            </a:extLst>
          </p:cNvPr>
          <p:cNvSpPr txBox="1"/>
          <p:nvPr/>
        </p:nvSpPr>
        <p:spPr>
          <a:xfrm>
            <a:off x="3569227" y="396028"/>
            <a:ext cx="6089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bg1"/>
                </a:solidFill>
                <a:latin typeface="Trade Gothic LT Std Cn"/>
              </a:rPr>
              <a:t>Bourses d’excellence</a:t>
            </a:r>
          </a:p>
        </p:txBody>
      </p:sp>
    </p:spTree>
    <p:extLst>
      <p:ext uri="{BB962C8B-B14F-4D97-AF65-F5344CB8AC3E}">
        <p14:creationId xmlns:p14="http://schemas.microsoft.com/office/powerpoint/2010/main" val="364873180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578</Words>
  <Application>Microsoft Office PowerPoint</Application>
  <PresentationFormat>Grand écran</PresentationFormat>
  <Paragraphs>79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Trade Gothic LT Std Cn</vt:lpstr>
      <vt:lpstr>1_Thème Office</vt:lpstr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Katyana Gerard</dc:creator>
  <cp:lastModifiedBy>Aude Angster</cp:lastModifiedBy>
  <cp:revision>35</cp:revision>
  <dcterms:created xsi:type="dcterms:W3CDTF">2021-09-30T13:54:27Z</dcterms:created>
  <dcterms:modified xsi:type="dcterms:W3CDTF">2022-09-14T18:36:39Z</dcterms:modified>
</cp:coreProperties>
</file>