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48" r:id="rId2"/>
    <p:sldMasterId id="2147483673" r:id="rId3"/>
    <p:sldMasterId id="2147483672" r:id="rId4"/>
  </p:sldMasterIdLst>
  <p:notesMasterIdLst>
    <p:notesMasterId r:id="rId16"/>
  </p:notesMasterIdLst>
  <p:handoutMasterIdLst>
    <p:handoutMasterId r:id="rId17"/>
  </p:handoutMasterIdLst>
  <p:sldIdLst>
    <p:sldId id="256" r:id="rId5"/>
    <p:sldId id="304" r:id="rId6"/>
    <p:sldId id="305" r:id="rId7"/>
    <p:sldId id="316" r:id="rId8"/>
    <p:sldId id="317" r:id="rId9"/>
    <p:sldId id="319" r:id="rId10"/>
    <p:sldId id="318" r:id="rId11"/>
    <p:sldId id="321" r:id="rId12"/>
    <p:sldId id="322" r:id="rId13"/>
    <p:sldId id="320" r:id="rId14"/>
    <p:sldId id="315" r:id="rId15"/>
  </p:sldIdLst>
  <p:sldSz cx="12192000" cy="6858000"/>
  <p:notesSz cx="9144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de Angster" initials="AA" lastIdx="2" clrIdx="0">
    <p:extLst>
      <p:ext uri="{19B8F6BF-5375-455C-9EA6-DF929625EA0E}">
        <p15:presenceInfo xmlns:p15="http://schemas.microsoft.com/office/powerpoint/2012/main" userId="S-1-5-21-2016635700-1495810237-3208286788-13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D2D"/>
    <a:srgbClr val="EA04B9"/>
    <a:srgbClr val="2991EF"/>
    <a:srgbClr val="2B9EED"/>
    <a:srgbClr val="008EC0"/>
    <a:srgbClr val="FF25C1"/>
    <a:srgbClr val="3928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41" autoAdjust="0"/>
    <p:restoredTop sz="94660"/>
  </p:normalViewPr>
  <p:slideViewPr>
    <p:cSldViewPr snapToGrid="0">
      <p:cViewPr varScale="1">
        <p:scale>
          <a:sx n="68" d="100"/>
          <a:sy n="68" d="100"/>
        </p:scale>
        <p:origin x="88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2040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21697-7BF4-4DCD-B77E-E40118FD40BB}" type="datetimeFigureOut">
              <a:rPr lang="fr-FR" smtClean="0"/>
              <a:t>14/09/2022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78FFFC-C351-4C72-A59B-539B90B12B6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911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0A74A2-0424-4A54-BAF5-214EED9A212E}" type="datetimeFigureOut">
              <a:rPr lang="fr-FR" smtClean="0"/>
              <a:t>14/09/2022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3810A1-606F-4344-887E-8ACF8617EF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6205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fr-FR" sz="1200" dirty="0">
              <a:latin typeface="Trade Gothic LT Std Cn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A0DD2C-FEF6-46F2-A051-6D1EA685CA9F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1899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A0DD2C-FEF6-46F2-A051-6D1EA685CA9F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1923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9651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769938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002060"/>
                </a:solidFill>
                <a:latin typeface="Trade Gothic LT Std Cn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rgbClr val="002060"/>
                </a:solidFill>
                <a:latin typeface="Trade Gothic LT Std Cn"/>
              </a:defRPr>
            </a:lvl1pPr>
            <a:lvl2pPr>
              <a:defRPr sz="2800">
                <a:solidFill>
                  <a:srgbClr val="002060"/>
                </a:solidFill>
                <a:latin typeface="Trade Gothic LT Std Cn"/>
              </a:defRPr>
            </a:lvl2pPr>
            <a:lvl3pPr>
              <a:defRPr sz="2400">
                <a:solidFill>
                  <a:srgbClr val="002060"/>
                </a:solidFill>
                <a:latin typeface="Trade Gothic LT Std Cn"/>
              </a:defRPr>
            </a:lvl3pPr>
            <a:lvl4pPr>
              <a:defRPr sz="2000">
                <a:solidFill>
                  <a:srgbClr val="002060"/>
                </a:solidFill>
                <a:latin typeface="Trade Gothic LT Std Cn"/>
              </a:defRPr>
            </a:lvl4pPr>
            <a:lvl5pPr>
              <a:defRPr sz="2000">
                <a:solidFill>
                  <a:srgbClr val="002060"/>
                </a:solidFill>
                <a:latin typeface="Trade Gothic LT Std Cn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370138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002060"/>
                </a:solidFill>
                <a:latin typeface="Trade Gothic LT Std Cn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E846-C184-4074-B7D7-22588A0AA23C}" type="datetimeFigureOut">
              <a:rPr lang="fr-FR" smtClean="0"/>
              <a:t>14/09/2022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8717-6861-4ECD-9418-8AD2314309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6458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6612" y="78864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002060"/>
                </a:solidFill>
                <a:latin typeface="Trade Gothic LT Std Cn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6612" y="2464723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002060"/>
                </a:solidFill>
                <a:latin typeface="Trade Gothic LT Std Cn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E846-C184-4074-B7D7-22588A0AA23C}" type="datetimeFigureOut">
              <a:rPr lang="fr-FR" smtClean="0"/>
              <a:t>14/09/2022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8717-6861-4ECD-9418-8AD2314309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86175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0011" y="983456"/>
            <a:ext cx="10515600" cy="1325563"/>
          </a:xfrm>
        </p:spPr>
        <p:txBody>
          <a:bodyPr/>
          <a:lstStyle>
            <a:lvl1pPr>
              <a:defRPr>
                <a:solidFill>
                  <a:srgbClr val="002060"/>
                </a:solidFill>
                <a:latin typeface="Trade Gothic LT Std Cn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002060"/>
                </a:solidFill>
                <a:latin typeface="Trade Gothic LT Std Cn"/>
              </a:defRPr>
            </a:lvl1pPr>
            <a:lvl2pPr>
              <a:defRPr>
                <a:solidFill>
                  <a:srgbClr val="002060"/>
                </a:solidFill>
                <a:latin typeface="Trade Gothic LT Std Cn"/>
              </a:defRPr>
            </a:lvl2pPr>
            <a:lvl3pPr>
              <a:defRPr>
                <a:solidFill>
                  <a:srgbClr val="002060"/>
                </a:solidFill>
                <a:latin typeface="Trade Gothic LT Std Cn"/>
              </a:defRPr>
            </a:lvl3pPr>
            <a:lvl4pPr>
              <a:defRPr>
                <a:solidFill>
                  <a:srgbClr val="002060"/>
                </a:solidFill>
                <a:latin typeface="Trade Gothic LT Std Cn"/>
              </a:defRPr>
            </a:lvl4pPr>
            <a:lvl5pPr>
              <a:defRPr>
                <a:solidFill>
                  <a:srgbClr val="002060"/>
                </a:solidFill>
                <a:latin typeface="Trade Gothic LT Std Cn"/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E846-C184-4074-B7D7-22588A0AA23C}" type="datetimeFigureOut">
              <a:rPr lang="fr-FR" smtClean="0"/>
              <a:t>14/09/2022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8717-6861-4ECD-9418-8AD2314309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060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solidFill>
                  <a:srgbClr val="002060"/>
                </a:solidFill>
                <a:latin typeface="Trade Gothic LT Std Cn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solidFill>
                  <a:srgbClr val="002060"/>
                </a:solidFill>
                <a:latin typeface="Trade Gothic LT Std Cn"/>
              </a:defRPr>
            </a:lvl1pPr>
            <a:lvl2pPr>
              <a:defRPr>
                <a:solidFill>
                  <a:srgbClr val="002060"/>
                </a:solidFill>
                <a:latin typeface="Trade Gothic LT Std Cn"/>
              </a:defRPr>
            </a:lvl2pPr>
            <a:lvl3pPr>
              <a:defRPr>
                <a:solidFill>
                  <a:srgbClr val="002060"/>
                </a:solidFill>
                <a:latin typeface="Trade Gothic LT Std Cn"/>
              </a:defRPr>
            </a:lvl3pPr>
            <a:lvl4pPr>
              <a:defRPr>
                <a:solidFill>
                  <a:srgbClr val="002060"/>
                </a:solidFill>
                <a:latin typeface="Trade Gothic LT Std Cn"/>
              </a:defRPr>
            </a:lvl4pPr>
            <a:lvl5pPr>
              <a:defRPr>
                <a:solidFill>
                  <a:srgbClr val="002060"/>
                </a:solidFill>
                <a:latin typeface="Trade Gothic LT Std Cn"/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E846-C184-4074-B7D7-22588A0AA23C}" type="datetimeFigureOut">
              <a:rPr lang="fr-FR" smtClean="0"/>
              <a:t>14/09/2022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8717-6861-4ECD-9418-8AD2314309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9178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0775F-0012-4A85-8946-164FD8423C87}" type="datetimeFigureOut">
              <a:rPr lang="fr-FR" smtClean="0"/>
              <a:t>14/09/2022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3CC5E-C976-4B0F-9AA7-DF13C4FCB92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596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832ACCF-6E7D-4706-A773-764E40675266}" type="datetimeFigureOut">
              <a:rPr lang="fr-FR" smtClean="0"/>
              <a:t>14/09/2022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391CBF8-BAE8-402A-9793-ECAF0BE353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0431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" y="2339295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2060"/>
                </a:solidFill>
                <a:latin typeface="Trade Gothic LT Std Cn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E846-C184-4074-B7D7-22588A0AA23C}" type="datetimeFigureOut">
              <a:rPr lang="fr-FR" smtClean="0"/>
              <a:t>14/09/2022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8717-6861-4ECD-9418-8AD2314309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0280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1945" y="1246274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Trade Gothic LT Std Cn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1945" y="2648585"/>
            <a:ext cx="10515600" cy="4351338"/>
          </a:xfrm>
        </p:spPr>
        <p:txBody>
          <a:bodyPr/>
          <a:lstStyle>
            <a:lvl1pPr>
              <a:defRPr>
                <a:solidFill>
                  <a:srgbClr val="002060"/>
                </a:solidFill>
                <a:latin typeface="Trade Gothic LT Std Cn"/>
              </a:defRPr>
            </a:lvl1pPr>
            <a:lvl2pPr>
              <a:defRPr>
                <a:solidFill>
                  <a:srgbClr val="002060"/>
                </a:solidFill>
                <a:latin typeface="Trade Gothic LT Std Cn"/>
              </a:defRPr>
            </a:lvl2pPr>
            <a:lvl3pPr>
              <a:defRPr>
                <a:solidFill>
                  <a:srgbClr val="002060"/>
                </a:solidFill>
                <a:latin typeface="Trade Gothic LT Std Cn"/>
              </a:defRPr>
            </a:lvl3pPr>
            <a:lvl4pPr>
              <a:defRPr>
                <a:solidFill>
                  <a:srgbClr val="002060"/>
                </a:solidFill>
                <a:latin typeface="Trade Gothic LT Std Cn"/>
              </a:defRPr>
            </a:lvl4pPr>
            <a:lvl5pPr>
              <a:defRPr>
                <a:solidFill>
                  <a:srgbClr val="002060"/>
                </a:solidFill>
                <a:latin typeface="Trade Gothic LT Std Cn"/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E846-C184-4074-B7D7-22588A0AA23C}" type="datetimeFigureOut">
              <a:rPr lang="fr-FR" smtClean="0"/>
              <a:t>14/09/2022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8717-6861-4ECD-9418-8AD2314309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221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  <a:latin typeface="Trade Gothic LT Std Cn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E846-C184-4074-B7D7-22588A0AA23C}" type="datetimeFigureOut">
              <a:rPr lang="fr-FR" smtClean="0"/>
              <a:t>14/09/2022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8717-6861-4ECD-9418-8AD2314309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587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8571" y="1162843"/>
            <a:ext cx="10515600" cy="1325563"/>
          </a:xfrm>
        </p:spPr>
        <p:txBody>
          <a:bodyPr/>
          <a:lstStyle>
            <a:lvl1pPr>
              <a:defRPr>
                <a:solidFill>
                  <a:srgbClr val="002060"/>
                </a:solidFill>
                <a:latin typeface="Trade Gothic LT Std Cn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49531" y="2187574"/>
            <a:ext cx="5181600" cy="4351338"/>
          </a:xfrm>
        </p:spPr>
        <p:txBody>
          <a:bodyPr/>
          <a:lstStyle>
            <a:lvl1pPr>
              <a:defRPr>
                <a:solidFill>
                  <a:srgbClr val="002060"/>
                </a:solidFill>
                <a:latin typeface="Trade Gothic LT Std Cn"/>
              </a:defRPr>
            </a:lvl1pPr>
            <a:lvl2pPr>
              <a:defRPr>
                <a:solidFill>
                  <a:srgbClr val="002060"/>
                </a:solidFill>
                <a:latin typeface="Trade Gothic LT Std Cn"/>
              </a:defRPr>
            </a:lvl2pPr>
            <a:lvl3pPr>
              <a:defRPr>
                <a:solidFill>
                  <a:srgbClr val="002060"/>
                </a:solidFill>
                <a:latin typeface="Trade Gothic LT Std Cn"/>
              </a:defRPr>
            </a:lvl3pPr>
            <a:lvl4pPr>
              <a:defRPr>
                <a:solidFill>
                  <a:srgbClr val="002060"/>
                </a:solidFill>
                <a:latin typeface="Trade Gothic LT Std Cn"/>
              </a:defRPr>
            </a:lvl4pPr>
            <a:lvl5pPr>
              <a:defRPr>
                <a:solidFill>
                  <a:srgbClr val="002060"/>
                </a:solidFill>
                <a:latin typeface="Trade Gothic LT Std Cn"/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37564" y="2187574"/>
            <a:ext cx="5181600" cy="4351338"/>
          </a:xfrm>
        </p:spPr>
        <p:txBody>
          <a:bodyPr/>
          <a:lstStyle>
            <a:lvl1pPr>
              <a:defRPr>
                <a:solidFill>
                  <a:srgbClr val="002060"/>
                </a:solidFill>
                <a:latin typeface="Trade Gothic LT Std Cn"/>
              </a:defRPr>
            </a:lvl1pPr>
            <a:lvl2pPr>
              <a:defRPr>
                <a:solidFill>
                  <a:srgbClr val="002060"/>
                </a:solidFill>
                <a:latin typeface="Trade Gothic LT Std Cn"/>
              </a:defRPr>
            </a:lvl2pPr>
            <a:lvl3pPr>
              <a:defRPr>
                <a:solidFill>
                  <a:srgbClr val="002060"/>
                </a:solidFill>
                <a:latin typeface="Trade Gothic LT Std Cn"/>
              </a:defRPr>
            </a:lvl3pPr>
            <a:lvl4pPr>
              <a:defRPr>
                <a:solidFill>
                  <a:srgbClr val="002060"/>
                </a:solidFill>
                <a:latin typeface="Trade Gothic LT Std Cn"/>
              </a:defRPr>
            </a:lvl4pPr>
            <a:lvl5pPr>
              <a:defRPr>
                <a:solidFill>
                  <a:srgbClr val="002060"/>
                </a:solidFill>
                <a:latin typeface="Trade Gothic LT Std Cn"/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E846-C184-4074-B7D7-22588A0AA23C}" type="datetimeFigureOut">
              <a:rPr lang="fr-FR" smtClean="0"/>
              <a:t>14/09/2022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8717-6861-4ECD-9418-8AD2314309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3800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0011" y="1229648"/>
            <a:ext cx="10515600" cy="1325563"/>
          </a:xfrm>
        </p:spPr>
        <p:txBody>
          <a:bodyPr/>
          <a:lstStyle>
            <a:lvl1pPr>
              <a:defRPr>
                <a:solidFill>
                  <a:srgbClr val="002060"/>
                </a:solidFill>
                <a:latin typeface="Trade Gothic LT Std Cn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E846-C184-4074-B7D7-22588A0AA23C}" type="datetimeFigureOut">
              <a:rPr lang="fr-FR" smtClean="0"/>
              <a:t>14/09/2022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8717-6861-4ECD-9418-8AD2314309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7817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FE846-C184-4074-B7D7-22588A0AA23C}" type="datetimeFigureOut">
              <a:rPr lang="fr-FR" smtClean="0"/>
              <a:t>14/09/2022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A8717-6861-4ECD-9418-8AD2314309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8116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heme" Target="../theme/theme1.xml"/><Relationship Id="rId4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0775F-0012-4A85-8946-164FD8423C87}" type="datetimeFigureOut">
              <a:rPr lang="fr-FR" smtClean="0"/>
              <a:t>14/09/2022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3CC5E-C976-4B0F-9AA7-DF13C4FCB924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12192000" cy="6858000"/>
          </a:xfrm>
          <a:prstGeom prst="rect">
            <a:avLst/>
          </a:prstGeom>
          <a:solidFill>
            <a:srgbClr val="FEC15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ZoneTexte 8"/>
          <p:cNvSpPr txBox="1"/>
          <p:nvPr userDrawn="1"/>
        </p:nvSpPr>
        <p:spPr>
          <a:xfrm>
            <a:off x="1863635" y="4110446"/>
            <a:ext cx="631371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7200" b="1" dirty="0">
                <a:solidFill>
                  <a:schemeClr val="bg1"/>
                </a:solidFill>
                <a:latin typeface="Trade Gothic LT Std Cn" panose="00000506000000000000" pitchFamily="50" charset="0"/>
              </a:rPr>
              <a:t>OSEZ LA RECHERCHE ! </a:t>
            </a: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518" y="169288"/>
            <a:ext cx="4443762" cy="6249482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050" y="324487"/>
            <a:ext cx="2043170" cy="897954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43139E69-359C-4C14-A060-A3E80CE38BE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306895"/>
            <a:ext cx="1111834" cy="1091116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977804726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0775F-0012-4A85-8946-164FD8423C87}" type="datetimeFigureOut">
              <a:rPr lang="fr-FR" smtClean="0"/>
              <a:t>14/09/2022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3CC5E-C976-4B0F-9AA7-DF13C4FCB924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Rectangle 11"/>
          <p:cNvSpPr/>
          <p:nvPr userDrawn="1"/>
        </p:nvSpPr>
        <p:spPr>
          <a:xfrm>
            <a:off x="-1" y="0"/>
            <a:ext cx="12192000" cy="6858000"/>
          </a:xfrm>
          <a:prstGeom prst="rect">
            <a:avLst/>
          </a:prstGeom>
          <a:solidFill>
            <a:srgbClr val="FEC15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14" name="Image 1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283" y="408988"/>
            <a:ext cx="1561517" cy="686272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1203" y="6056898"/>
            <a:ext cx="11009593" cy="646327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17108B78-91C4-44C4-AE92-1AFB00EED007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5035" y="366515"/>
            <a:ext cx="886098" cy="869586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67737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8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FE846-C184-4074-B7D7-22588A0AA23C}" type="datetimeFigureOut">
              <a:rPr lang="fr-FR" smtClean="0"/>
              <a:t>14/09/2022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A8717-6861-4ECD-9418-8AD2314309C7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Rectangle 9"/>
          <p:cNvSpPr/>
          <p:nvPr userDrawn="1"/>
        </p:nvSpPr>
        <p:spPr>
          <a:xfrm>
            <a:off x="-1" y="0"/>
            <a:ext cx="12192000" cy="6858000"/>
          </a:xfrm>
          <a:prstGeom prst="rect">
            <a:avLst/>
          </a:prstGeom>
          <a:solidFill>
            <a:srgbClr val="FEC15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13" name="Image 12"/>
          <p:cNvPicPr>
            <a:picLocks noChangeAspect="1"/>
          </p:cNvPicPr>
          <p:nvPr userDrawn="1"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1203" y="6056898"/>
            <a:ext cx="11009593" cy="646327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0E8C2554-B307-4D6B-A6A5-0510CA8BD22B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283" y="408988"/>
            <a:ext cx="1561517" cy="686272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05AACA05-B5DC-40B2-AC40-6AC8076B5985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5035" y="366515"/>
            <a:ext cx="886098" cy="869586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72698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>
            <a:off x="0" y="2943497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latin typeface="Trade Gothic LT Std Cn" panose="00000506000000000000" pitchFamily="50" charset="0"/>
              </a:rPr>
              <a:t>WWW.UNIV-LORRAINE.FR/OSEZLARECHERCHE</a:t>
            </a:r>
          </a:p>
        </p:txBody>
      </p:sp>
      <p:sp>
        <p:nvSpPr>
          <p:cNvPr id="9" name="ZoneTexte 8"/>
          <p:cNvSpPr txBox="1"/>
          <p:nvPr userDrawn="1"/>
        </p:nvSpPr>
        <p:spPr>
          <a:xfrm>
            <a:off x="1222263" y="5450660"/>
            <a:ext cx="102935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Trade Gothic LT Std Cn" panose="00000506000000000000" pitchFamily="50" charset="0"/>
              </a:rPr>
              <a:t>Ce travail a bénéficié</a:t>
            </a:r>
            <a:r>
              <a:rPr lang="fr-FR" sz="1200" baseline="0" dirty="0">
                <a:latin typeface="Trade Gothic LT Std Cn" panose="00000506000000000000" pitchFamily="50" charset="0"/>
              </a:rPr>
              <a:t> d’une aide de l’État gérée par l’Agence Nationale de la Recherche au titre </a:t>
            </a:r>
            <a:r>
              <a:rPr lang="fr-FR" sz="1200" b="1" baseline="0" dirty="0">
                <a:latin typeface="Trade Gothic LT Std Cn" panose="00000506000000000000" pitchFamily="50" charset="0"/>
              </a:rPr>
              <a:t>du programme d’Investissements d’avenir </a:t>
            </a:r>
            <a:r>
              <a:rPr lang="fr-FR" sz="1200" baseline="0" dirty="0">
                <a:latin typeface="Trade Gothic LT Std Cn" panose="00000506000000000000" pitchFamily="50" charset="0"/>
              </a:rPr>
              <a:t>portant la référence </a:t>
            </a:r>
            <a:r>
              <a:rPr lang="fr-FR" sz="1200" b="1" baseline="0" dirty="0">
                <a:latin typeface="Trade Gothic LT Std Cn" panose="00000506000000000000" pitchFamily="50" charset="0"/>
              </a:rPr>
              <a:t>ANR-20-SFRI-009</a:t>
            </a:r>
            <a:endParaRPr lang="fr-FR" sz="1200" b="1" dirty="0">
              <a:latin typeface="Trade Gothic LT Std Cn" panose="00000506000000000000" pitchFamily="50" charset="0"/>
            </a:endParaRP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DCF24BEA-9414-4290-9F36-829C812E9E44}"/>
              </a:ext>
            </a:extLst>
          </p:cNvPr>
          <p:cNvSpPr/>
          <p:nvPr userDrawn="1"/>
        </p:nvSpPr>
        <p:spPr>
          <a:xfrm>
            <a:off x="687896" y="6050219"/>
            <a:ext cx="10981189" cy="64633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C6142004-FAE0-4F87-AE00-2BB02C78CF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578" y="6069218"/>
            <a:ext cx="10054452" cy="610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157996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4294967295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-1" y="0"/>
            <a:ext cx="12192000" cy="6858000"/>
          </a:xfrm>
          <a:prstGeom prst="rect">
            <a:avLst/>
          </a:prstGeom>
          <a:solidFill>
            <a:srgbClr val="FEC15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3276" y="313478"/>
            <a:ext cx="1274649" cy="1250897"/>
          </a:xfrm>
          <a:prstGeom prst="ellipse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1827059" y="4103638"/>
            <a:ext cx="631371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7200" b="1" dirty="0">
                <a:solidFill>
                  <a:schemeClr val="bg1"/>
                </a:solidFill>
                <a:latin typeface="Trade Gothic LT Std Cn" panose="00000506000000000000" pitchFamily="50" charset="0"/>
              </a:rPr>
              <a:t>OSEZ LA RECHERCHE ! 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1518" y="169288"/>
            <a:ext cx="4443762" cy="6249482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844" y="489950"/>
            <a:ext cx="2043170" cy="897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0056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46474269-5434-4E26-93F0-C2095DCCFFD6}"/>
              </a:ext>
            </a:extLst>
          </p:cNvPr>
          <p:cNvSpPr txBox="1">
            <a:spLocks/>
          </p:cNvSpPr>
          <p:nvPr/>
        </p:nvSpPr>
        <p:spPr>
          <a:xfrm>
            <a:off x="3503376" y="739842"/>
            <a:ext cx="10600940" cy="3690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5400" b="1" dirty="0">
                <a:solidFill>
                  <a:schemeClr val="bg1"/>
                </a:solidFill>
                <a:latin typeface="Trade Gothic LT Std Cn" panose="00000506000000000000"/>
              </a:rPr>
              <a:t>Evénements</a:t>
            </a:r>
          </a:p>
          <a:p>
            <a:endParaRPr lang="fr-FR" sz="4400" dirty="0">
              <a:solidFill>
                <a:schemeClr val="bg1"/>
              </a:solidFill>
            </a:endParaRPr>
          </a:p>
          <a:p>
            <a:endParaRPr lang="fr-FR" sz="4400" dirty="0">
              <a:solidFill>
                <a:schemeClr val="bg1"/>
              </a:solidFill>
            </a:endParaRPr>
          </a:p>
          <a:p>
            <a:endParaRPr lang="fr-FR" sz="4400" dirty="0">
              <a:solidFill>
                <a:schemeClr val="bg1"/>
              </a:solidFill>
            </a:endParaRPr>
          </a:p>
          <a:p>
            <a:endParaRPr lang="fr-FR" sz="4400" dirty="0">
              <a:solidFill>
                <a:schemeClr val="bg1"/>
              </a:solidFill>
            </a:endParaRPr>
          </a:p>
          <a:p>
            <a:endParaRPr lang="fr-FR" sz="2000" dirty="0">
              <a:solidFill>
                <a:schemeClr val="tx1"/>
              </a:solidFill>
            </a:endParaRPr>
          </a:p>
          <a:p>
            <a:endParaRPr lang="fr-FR" sz="2000" dirty="0">
              <a:solidFill>
                <a:schemeClr val="tx1"/>
              </a:solidFill>
            </a:endParaRPr>
          </a:p>
          <a:p>
            <a:endParaRPr lang="fr-FR" sz="1800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1296DA6-A0A5-400C-ADE9-306D45A2AABF}"/>
              </a:ext>
            </a:extLst>
          </p:cNvPr>
          <p:cNvSpPr txBox="1"/>
          <p:nvPr/>
        </p:nvSpPr>
        <p:spPr>
          <a:xfrm>
            <a:off x="586033" y="1414021"/>
            <a:ext cx="11019934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bg1"/>
                </a:solidFill>
              </a:rPr>
              <a:t>Osez la recherche</a:t>
            </a:r>
          </a:p>
          <a:p>
            <a:r>
              <a:rPr lang="fr-FR" sz="2400" dirty="0"/>
              <a:t>Témoignages de chercheurs d’un jour, Stand-up sur le doctorat, Projection-débat sur l’intelligence artificielle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2400" dirty="0"/>
              <a:t>Metz - 26/09 de 18h à 22h30 Amphithéâtre </a:t>
            </a:r>
            <a:r>
              <a:rPr lang="fr-FR" sz="2400" dirty="0" err="1"/>
              <a:t>Lemoigne</a:t>
            </a:r>
            <a:r>
              <a:rPr lang="fr-FR" sz="2400" dirty="0"/>
              <a:t>  - Saulcy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2400" dirty="0"/>
              <a:t>Nancy -  27/09 de 18h à 22h30 Amphithéâtre </a:t>
            </a:r>
            <a:r>
              <a:rPr lang="fr-FR" sz="2400" dirty="0" err="1"/>
              <a:t>Déléage</a:t>
            </a:r>
            <a:r>
              <a:rPr lang="fr-FR" sz="2400" dirty="0"/>
              <a:t>  - CLSH</a:t>
            </a:r>
          </a:p>
          <a:p>
            <a:r>
              <a:rPr lang="fr-FR" sz="2400" dirty="0"/>
              <a:t>Entrée libre</a:t>
            </a:r>
          </a:p>
          <a:p>
            <a:endParaRPr lang="fr-FR" sz="2800" dirty="0">
              <a:solidFill>
                <a:schemeClr val="bg1"/>
              </a:solidFill>
            </a:endParaRPr>
          </a:p>
          <a:p>
            <a:r>
              <a:rPr lang="fr-FR" sz="2800" b="1" dirty="0">
                <a:solidFill>
                  <a:schemeClr val="bg1"/>
                </a:solidFill>
              </a:rPr>
              <a:t>Boxe avec les mots : concours de mauvaise foi</a:t>
            </a:r>
          </a:p>
          <a:p>
            <a:r>
              <a:rPr lang="fr-FR" sz="2400" dirty="0"/>
              <a:t>Par équipes de 2, lots à gagner, repas offerts pour les participants et pour les 30 premiers spectateurs</a:t>
            </a:r>
          </a:p>
          <a:p>
            <a:r>
              <a:rPr lang="fr-FR" sz="2400" dirty="0"/>
              <a:t>Nancy – CLSH</a:t>
            </a:r>
            <a:endParaRPr lang="fr-FR" sz="2400" dirty="0">
              <a:solidFill>
                <a:schemeClr val="bg1"/>
              </a:solidFill>
            </a:endParaRPr>
          </a:p>
          <a:p>
            <a:r>
              <a:rPr lang="fr-FR" sz="2800" dirty="0">
                <a:solidFill>
                  <a:schemeClr val="bg1"/>
                </a:solidFill>
              </a:rPr>
              <a:t>PLUS D’INFOS SUR CES EVENEMENTS ET SUR DE NOMBREUX AUTRES EVENEMENTS SUR U2L.FR/SEMAINEDELARECHERCHE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8311785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709CD7C6-3DE0-4A35-849D-BA2FF246F4D5}"/>
              </a:ext>
            </a:extLst>
          </p:cNvPr>
          <p:cNvSpPr/>
          <p:nvPr/>
        </p:nvSpPr>
        <p:spPr>
          <a:xfrm>
            <a:off x="687896" y="6050219"/>
            <a:ext cx="10981189" cy="64633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48F04B9-218A-4D71-B102-799097AD8BE8}"/>
              </a:ext>
            </a:extLst>
          </p:cNvPr>
          <p:cNvSpPr txBox="1"/>
          <p:nvPr/>
        </p:nvSpPr>
        <p:spPr>
          <a:xfrm>
            <a:off x="-11196" y="3105834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solidFill>
                  <a:schemeClr val="bg1"/>
                </a:solidFill>
                <a:latin typeface="Trade Gothic LT Std Cn" panose="00000506000000000000" pitchFamily="50" charset="0"/>
              </a:rPr>
              <a:t>WWW.UNIV-LORRAINE.FR/OSEZLARECHERCHE/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388D8A9-9094-483A-8F70-4E3C95DF402F}"/>
              </a:ext>
            </a:extLst>
          </p:cNvPr>
          <p:cNvSpPr txBox="1"/>
          <p:nvPr/>
        </p:nvSpPr>
        <p:spPr>
          <a:xfrm>
            <a:off x="1126469" y="5502912"/>
            <a:ext cx="102935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rgbClr val="002060"/>
                </a:solidFill>
                <a:latin typeface="Trade Gothic LT Std Cn" panose="00000506000000000000" pitchFamily="50" charset="0"/>
              </a:rPr>
              <a:t>Ce travail a bénéficié</a:t>
            </a:r>
            <a:r>
              <a:rPr lang="fr-FR" sz="1200" baseline="0" dirty="0">
                <a:solidFill>
                  <a:srgbClr val="002060"/>
                </a:solidFill>
                <a:latin typeface="Trade Gothic LT Std Cn" panose="00000506000000000000" pitchFamily="50" charset="0"/>
              </a:rPr>
              <a:t> d’une aide de l’État gérée par l’Agence Nationale de la Recherche au titre </a:t>
            </a:r>
            <a:r>
              <a:rPr lang="fr-FR" sz="1200" b="1" baseline="0" dirty="0">
                <a:solidFill>
                  <a:srgbClr val="002060"/>
                </a:solidFill>
                <a:latin typeface="Trade Gothic LT Std Cn" panose="00000506000000000000" pitchFamily="50" charset="0"/>
              </a:rPr>
              <a:t>du programme d’Investissements d’avenir </a:t>
            </a:r>
            <a:r>
              <a:rPr lang="fr-FR" sz="1200" baseline="0" dirty="0">
                <a:solidFill>
                  <a:srgbClr val="002060"/>
                </a:solidFill>
                <a:latin typeface="Trade Gothic LT Std Cn" panose="00000506000000000000" pitchFamily="50" charset="0"/>
              </a:rPr>
              <a:t>portant la référence </a:t>
            </a:r>
            <a:r>
              <a:rPr lang="fr-FR" sz="1200" b="1" baseline="0" dirty="0">
                <a:solidFill>
                  <a:srgbClr val="002060"/>
                </a:solidFill>
                <a:latin typeface="Trade Gothic LT Std Cn" panose="00000506000000000000" pitchFamily="50" charset="0"/>
              </a:rPr>
              <a:t>ANR-20-SFRI-009</a:t>
            </a:r>
            <a:endParaRPr lang="fr-FR" sz="1200" b="1" dirty="0">
              <a:solidFill>
                <a:srgbClr val="002060"/>
              </a:solidFill>
              <a:latin typeface="Trade Gothic LT Std Cn" panose="00000506000000000000" pitchFamily="50" charset="0"/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2516A9CC-C73C-4184-9BD1-070B357031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578" y="6069218"/>
            <a:ext cx="10054452" cy="610554"/>
          </a:xfrm>
          <a:prstGeom prst="rect">
            <a:avLst/>
          </a:prstGeom>
        </p:spPr>
      </p:pic>
      <p:sp>
        <p:nvSpPr>
          <p:cNvPr id="9" name="Titre 1">
            <a:extLst>
              <a:ext uri="{FF2B5EF4-FFF2-40B4-BE49-F238E27FC236}">
                <a16:creationId xmlns:a16="http://schemas.microsoft.com/office/drawing/2014/main" id="{4DE63561-ADA5-4A22-A94B-BA57701802F5}"/>
              </a:ext>
            </a:extLst>
          </p:cNvPr>
          <p:cNvSpPr txBox="1">
            <a:spLocks/>
          </p:cNvSpPr>
          <p:nvPr/>
        </p:nvSpPr>
        <p:spPr>
          <a:xfrm>
            <a:off x="735651" y="1689309"/>
            <a:ext cx="10515600" cy="22123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dirty="0"/>
              <a:t>Plus d’infos : </a:t>
            </a:r>
            <a:br>
              <a:rPr lang="fr-FR" dirty="0"/>
            </a:br>
            <a:r>
              <a:rPr lang="fr-FR" sz="4000" dirty="0"/>
              <a:t>lue-orion-cellule@univ-lorraine.fr</a:t>
            </a:r>
          </a:p>
        </p:txBody>
      </p:sp>
    </p:spTree>
    <p:extLst>
      <p:ext uri="{BB962C8B-B14F-4D97-AF65-F5344CB8AC3E}">
        <p14:creationId xmlns:p14="http://schemas.microsoft.com/office/powerpoint/2010/main" val="3636327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42E6558D-2C81-4398-A968-93479C44AC7A}"/>
              </a:ext>
            </a:extLst>
          </p:cNvPr>
          <p:cNvSpPr txBox="1">
            <a:spLocks/>
          </p:cNvSpPr>
          <p:nvPr/>
        </p:nvSpPr>
        <p:spPr>
          <a:xfrm>
            <a:off x="628330" y="2179273"/>
            <a:ext cx="10600940" cy="46787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tx1"/>
                </a:solidFill>
              </a:rPr>
              <a:t>Repousser les limites de la connaissance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tx1"/>
                </a:solidFill>
              </a:rPr>
              <a:t>Développer des technologies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tx1"/>
                </a:solidFill>
              </a:rPr>
              <a:t>Comprendre des phénomènes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tx1"/>
                </a:solidFill>
              </a:rPr>
              <a:t>Expliquer des mécanismes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tx1"/>
                </a:solidFill>
              </a:rPr>
              <a:t>Proposer comment utiliser les découvertes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tx1"/>
                </a:solidFill>
              </a:rPr>
              <a:t>Utiliser l’interdisciplinarité pour innover</a:t>
            </a:r>
          </a:p>
          <a:p>
            <a:pPr fontAlgn="base"/>
            <a:endParaRPr lang="fr-FR" sz="2800" dirty="0">
              <a:solidFill>
                <a:schemeClr val="tx1"/>
              </a:solidFill>
            </a:endParaRPr>
          </a:p>
          <a:p>
            <a:pPr fontAlgn="base"/>
            <a:r>
              <a:rPr lang="fr-FR" sz="2800" dirty="0">
                <a:solidFill>
                  <a:schemeClr val="tx1"/>
                </a:solidFill>
              </a:rPr>
              <a:t>La recherche fait appel à la curiosité, l’inspiration et à la créativité.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800" dirty="0">
              <a:solidFill>
                <a:schemeClr val="bg1"/>
              </a:solidFill>
            </a:endParaRPr>
          </a:p>
          <a:p>
            <a:endParaRPr lang="fr-FR" sz="2800" dirty="0">
              <a:solidFill>
                <a:schemeClr val="bg1"/>
              </a:solidFill>
            </a:endParaRPr>
          </a:p>
          <a:p>
            <a:endParaRPr lang="fr-FR" sz="2800" dirty="0">
              <a:solidFill>
                <a:schemeClr val="bg1"/>
              </a:solidFill>
            </a:endParaRPr>
          </a:p>
          <a:p>
            <a:endParaRPr lang="fr-FR" sz="2800" dirty="0">
              <a:solidFill>
                <a:schemeClr val="bg1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59EE74D-E9E4-4416-8010-D2943837CFB6}"/>
              </a:ext>
            </a:extLst>
          </p:cNvPr>
          <p:cNvSpPr txBox="1"/>
          <p:nvPr/>
        </p:nvSpPr>
        <p:spPr>
          <a:xfrm>
            <a:off x="3399810" y="254625"/>
            <a:ext cx="84217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5400" b="1" dirty="0">
                <a:solidFill>
                  <a:schemeClr val="bg1"/>
                </a:solidFill>
                <a:latin typeface="Trade Gothic LT Std Cn"/>
              </a:rPr>
              <a:t>Qu’est-ce que la recherche ? </a:t>
            </a:r>
          </a:p>
        </p:txBody>
      </p:sp>
    </p:spTree>
    <p:extLst>
      <p:ext uri="{BB962C8B-B14F-4D97-AF65-F5344CB8AC3E}">
        <p14:creationId xmlns:p14="http://schemas.microsoft.com/office/powerpoint/2010/main" val="1860711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1B914833-7A49-4645-8C5A-CB2B974DCB2F}"/>
              </a:ext>
            </a:extLst>
          </p:cNvPr>
          <p:cNvSpPr txBox="1">
            <a:spLocks/>
          </p:cNvSpPr>
          <p:nvPr/>
        </p:nvSpPr>
        <p:spPr>
          <a:xfrm>
            <a:off x="572808" y="1668398"/>
            <a:ext cx="10600940" cy="46787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chemeClr val="tx1"/>
                </a:solidFill>
              </a:rPr>
              <a:t>Expérimenter : </a:t>
            </a:r>
            <a:r>
              <a:rPr lang="fr-FR" sz="2400" dirty="0">
                <a:solidFill>
                  <a:schemeClr val="tx1"/>
                </a:solidFill>
              </a:rPr>
              <a:t>utiliser des plateformes d’excellence </a:t>
            </a:r>
          </a:p>
          <a:p>
            <a:pPr marL="342900" indent="-34290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chemeClr val="tx1"/>
                </a:solidFill>
              </a:rPr>
              <a:t>Découvrir : </a:t>
            </a:r>
            <a:r>
              <a:rPr lang="fr-FR" sz="2400" dirty="0">
                <a:solidFill>
                  <a:schemeClr val="tx1"/>
                </a:solidFill>
              </a:rPr>
              <a:t>une ouverture vers l’international</a:t>
            </a:r>
          </a:p>
          <a:p>
            <a:pPr marL="342900" indent="-34290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chemeClr val="tx1"/>
                </a:solidFill>
              </a:rPr>
              <a:t>Développer votre réseau </a:t>
            </a:r>
            <a:r>
              <a:rPr lang="fr-FR" sz="2400" dirty="0">
                <a:solidFill>
                  <a:schemeClr val="tx1"/>
                </a:solidFill>
              </a:rPr>
              <a:t>personnel &amp; professionnel</a:t>
            </a:r>
          </a:p>
          <a:p>
            <a:pPr marL="342900" indent="-34290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chemeClr val="tx1"/>
                </a:solidFill>
              </a:rPr>
              <a:t>Monter en compétences : </a:t>
            </a:r>
            <a:r>
              <a:rPr lang="fr-FR" sz="2400" dirty="0">
                <a:solidFill>
                  <a:schemeClr val="tx1"/>
                </a:solidFill>
              </a:rPr>
              <a:t>un atout sur votre CV !</a:t>
            </a:r>
          </a:p>
          <a:p>
            <a:pPr marL="342900" indent="-34290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2400" b="1" dirty="0">
                <a:solidFill>
                  <a:schemeClr val="tx1"/>
                </a:solidFill>
              </a:rPr>
              <a:t>Se lancer : </a:t>
            </a:r>
            <a:r>
              <a:rPr lang="fr-FR" sz="2400" dirty="0">
                <a:solidFill>
                  <a:schemeClr val="tx1"/>
                </a:solidFill>
              </a:rPr>
              <a:t>financer vos études dans le domaine de la recherche</a:t>
            </a:r>
          </a:p>
          <a:p>
            <a:endParaRPr lang="fr-FR" sz="1800" dirty="0"/>
          </a:p>
          <a:p>
            <a:endParaRPr lang="fr-FR" sz="1800" dirty="0"/>
          </a:p>
          <a:p>
            <a:endParaRPr lang="fr-FR" sz="1800" dirty="0"/>
          </a:p>
          <a:p>
            <a:endParaRPr lang="fr-FR" sz="1800" dirty="0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7B4B3DA-B397-43C2-85AC-21EC118065BD}"/>
              </a:ext>
            </a:extLst>
          </p:cNvPr>
          <p:cNvSpPr txBox="1"/>
          <p:nvPr/>
        </p:nvSpPr>
        <p:spPr>
          <a:xfrm>
            <a:off x="3533680" y="339467"/>
            <a:ext cx="55977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5400" b="1" dirty="0">
                <a:solidFill>
                  <a:schemeClr val="bg1"/>
                </a:solidFill>
                <a:latin typeface="Trade Gothic LT Std Cn"/>
              </a:rPr>
              <a:t>Osez la recherche !</a:t>
            </a:r>
          </a:p>
        </p:txBody>
      </p:sp>
    </p:spTree>
    <p:extLst>
      <p:ext uri="{BB962C8B-B14F-4D97-AF65-F5344CB8AC3E}">
        <p14:creationId xmlns:p14="http://schemas.microsoft.com/office/powerpoint/2010/main" val="3391313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6">
            <a:extLst>
              <a:ext uri="{FF2B5EF4-FFF2-40B4-BE49-F238E27FC236}">
                <a16:creationId xmlns:a16="http://schemas.microsoft.com/office/drawing/2014/main" id="{65F4812B-9990-43AB-A7B5-1771F1C20A18}"/>
              </a:ext>
            </a:extLst>
          </p:cNvPr>
          <p:cNvSpPr txBox="1">
            <a:spLocks/>
          </p:cNvSpPr>
          <p:nvPr/>
        </p:nvSpPr>
        <p:spPr>
          <a:xfrm>
            <a:off x="3532927" y="455243"/>
            <a:ext cx="10740822" cy="91067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5400" b="1" dirty="0">
                <a:solidFill>
                  <a:schemeClr val="bg1"/>
                </a:solidFill>
                <a:latin typeface="Trade Gothic LT Std Cn" panose="00000506000000000000"/>
              </a:rPr>
              <a:t>Les dispositifs ORION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EF521DD-40F9-41FF-A6D8-D1687F7DE79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57"/>
          <a:stretch/>
        </p:blipFill>
        <p:spPr>
          <a:xfrm>
            <a:off x="542925" y="1333500"/>
            <a:ext cx="11106150" cy="5350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017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119B64FA-79A0-4B34-BBBB-99E314B7BB03}"/>
              </a:ext>
            </a:extLst>
          </p:cNvPr>
          <p:cNvSpPr txBox="1">
            <a:spLocks/>
          </p:cNvSpPr>
          <p:nvPr/>
        </p:nvSpPr>
        <p:spPr>
          <a:xfrm>
            <a:off x="663554" y="2950590"/>
            <a:ext cx="10600940" cy="31862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b="1" dirty="0">
                <a:solidFill>
                  <a:schemeClr val="tx1"/>
                </a:solidFill>
              </a:rPr>
              <a:t>Objectifs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tx1"/>
                </a:solidFill>
              </a:rPr>
              <a:t>élargir vos connaissances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tx1"/>
                </a:solidFill>
              </a:rPr>
              <a:t>développer vos compétences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tx1"/>
                </a:solidFill>
              </a:rPr>
              <a:t>développer votre réseau personnel &amp; professionnel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800" dirty="0">
              <a:solidFill>
                <a:schemeClr val="tx1"/>
              </a:solidFill>
            </a:endParaRPr>
          </a:p>
          <a:p>
            <a:r>
              <a:rPr lang="fr-FR" sz="2800" b="1" dirty="0">
                <a:solidFill>
                  <a:schemeClr val="tx1"/>
                </a:solidFill>
              </a:rPr>
              <a:t>Pour qui</a:t>
            </a:r>
            <a:r>
              <a:rPr lang="fr-FR" sz="2800" dirty="0">
                <a:solidFill>
                  <a:schemeClr val="tx1"/>
                </a:solidFill>
              </a:rPr>
              <a:t> : BUT2 &amp; L2</a:t>
            </a:r>
          </a:p>
          <a:p>
            <a:endParaRPr lang="fr-FR" sz="2800" dirty="0">
              <a:solidFill>
                <a:schemeClr val="tx1"/>
              </a:solidFill>
            </a:endParaRPr>
          </a:p>
          <a:p>
            <a:r>
              <a:rPr lang="fr-FR" sz="2800" b="1" dirty="0">
                <a:solidFill>
                  <a:schemeClr val="tx1"/>
                </a:solidFill>
              </a:rPr>
              <a:t>Liste des 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tx1"/>
                </a:solidFill>
              </a:rPr>
              <a:t>UE esprit critique : construire un avis éclairé : 2/12 et 9/12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tx1"/>
                </a:solidFill>
              </a:rPr>
              <a:t>UE Controverses scientifiques et débats publics : UE libre S4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chemeClr val="tx1"/>
                </a:solidFill>
              </a:rPr>
              <a:t>UE Découverte d’un objet : du 7/10 au 24/11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800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800" b="1" dirty="0">
              <a:solidFill>
                <a:schemeClr val="tx1"/>
              </a:solidFill>
            </a:endParaRPr>
          </a:p>
          <a:p>
            <a:endParaRPr lang="fr-FR" sz="2800" dirty="0">
              <a:solidFill>
                <a:schemeClr val="tx1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CBF75CE-FB7D-4397-B3A4-47669D954478}"/>
              </a:ext>
            </a:extLst>
          </p:cNvPr>
          <p:cNvSpPr txBox="1"/>
          <p:nvPr/>
        </p:nvSpPr>
        <p:spPr>
          <a:xfrm>
            <a:off x="3437253" y="386601"/>
            <a:ext cx="70851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5400" b="1" dirty="0">
                <a:solidFill>
                  <a:schemeClr val="bg1"/>
                </a:solidFill>
                <a:latin typeface="Trade Gothic LT Std Cn"/>
              </a:rPr>
              <a:t>Unités d’Enseignements</a:t>
            </a:r>
          </a:p>
        </p:txBody>
      </p:sp>
    </p:spTree>
    <p:extLst>
      <p:ext uri="{BB962C8B-B14F-4D97-AF65-F5344CB8AC3E}">
        <p14:creationId xmlns:p14="http://schemas.microsoft.com/office/powerpoint/2010/main" val="3546869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28DCB7B4-1490-4395-95F2-87949D4DE469}"/>
              </a:ext>
            </a:extLst>
          </p:cNvPr>
          <p:cNvSpPr txBox="1"/>
          <p:nvPr/>
        </p:nvSpPr>
        <p:spPr>
          <a:xfrm>
            <a:off x="599785" y="1620453"/>
            <a:ext cx="975194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fr-FR" sz="2800" dirty="0"/>
              <a:t>Pilotés par des groupes de chercheurs universitaires (doctorants)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fr-FR" sz="2800" dirty="0"/>
              <a:t>Supervisés par des scientifiques permanents (maitre de conférences / professeurs et chercheurs des partenaires).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fr-FR" sz="2800" dirty="0"/>
              <a:t>Espaces de recherche multidisciplinaires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fr-FR" sz="2800" b="1" dirty="0">
                <a:solidFill>
                  <a:schemeClr val="bg1"/>
                </a:solidFill>
              </a:rPr>
              <a:t>Membres des clubs : </a:t>
            </a:r>
            <a:r>
              <a:rPr lang="fr-FR" sz="2800" dirty="0">
                <a:solidFill>
                  <a:schemeClr val="bg1"/>
                </a:solidFill>
              </a:rPr>
              <a:t>étudiants motivés (de la L3 au M2 et des écoles d'ingénieurs) pour les rejoindre et participer activement à leurs activités de recherche.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fr-FR" sz="2800" b="1" dirty="0"/>
              <a:t>Pour qui</a:t>
            </a:r>
            <a:r>
              <a:rPr lang="fr-FR" sz="2800" dirty="0"/>
              <a:t> : de Bac+3 à BAC+5 et doctorants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fr-FR" sz="2800" dirty="0">
              <a:solidFill>
                <a:schemeClr val="bg1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endParaRPr lang="fr-FR" sz="2800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0509C86-051F-40B7-8F63-A5BA07361DB8}"/>
              </a:ext>
            </a:extLst>
          </p:cNvPr>
          <p:cNvSpPr txBox="1"/>
          <p:nvPr/>
        </p:nvSpPr>
        <p:spPr>
          <a:xfrm>
            <a:off x="3465533" y="405455"/>
            <a:ext cx="796968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5400" b="1" dirty="0">
                <a:solidFill>
                  <a:schemeClr val="bg1"/>
                </a:solidFill>
                <a:latin typeface="Trade Gothic LT Std Cn"/>
              </a:rPr>
              <a:t>Clubs étudiants-chercheurs</a:t>
            </a:r>
          </a:p>
        </p:txBody>
      </p:sp>
    </p:spTree>
    <p:extLst>
      <p:ext uri="{BB962C8B-B14F-4D97-AF65-F5344CB8AC3E}">
        <p14:creationId xmlns:p14="http://schemas.microsoft.com/office/powerpoint/2010/main" val="3474392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B7154360-1A08-43C1-BFA4-3B8F35DA9F47}"/>
              </a:ext>
            </a:extLst>
          </p:cNvPr>
          <p:cNvSpPr txBox="1"/>
          <p:nvPr/>
        </p:nvSpPr>
        <p:spPr>
          <a:xfrm>
            <a:off x="637491" y="1394772"/>
            <a:ext cx="1025046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/>
              <a:t>compétences de plus en plus demandées sur le marché de l’emploi : capacité d’adaptation, esprit critique, autonomie, créativité, résolution de problèmes, etc.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/>
              <a:t>certains dispositifs permettent d’obtenir une véritable certification attestant de l’obtention de ces compétences 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b="1" dirty="0"/>
              <a:t>Pour qui</a:t>
            </a:r>
            <a:r>
              <a:rPr lang="fr-FR" sz="2800" dirty="0"/>
              <a:t> : de Bac+2 à BAC+5 et doctorants (selon les workshop)</a:t>
            </a:r>
          </a:p>
          <a:p>
            <a:endParaRPr lang="fr-F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b="1" dirty="0">
                <a:solidFill>
                  <a:schemeClr val="bg1"/>
                </a:solidFill>
              </a:rPr>
              <a:t>Exemples : </a:t>
            </a:r>
            <a:r>
              <a:rPr lang="fr-FR" sz="2800" dirty="0">
                <a:solidFill>
                  <a:schemeClr val="bg1"/>
                </a:solidFill>
              </a:rPr>
              <a:t>48h pour faire vivre des idées, Apéro « entreprendre par la science », Matérialisez vos idées, Workshop « industries 4.0 », 48 pour réveiller les brevets dormants, etc.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800" dirty="0"/>
          </a:p>
          <a:p>
            <a:pPr marL="685800" indent="-685800">
              <a:buFont typeface="Arial" panose="020B0604020202020204" pitchFamily="34" charset="0"/>
              <a:buChar char="•"/>
            </a:pPr>
            <a:endParaRPr lang="fr-FR" sz="2800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C9CCC8A7-854B-4DA4-A586-164E867C282B}"/>
              </a:ext>
            </a:extLst>
          </p:cNvPr>
          <p:cNvSpPr txBox="1"/>
          <p:nvPr/>
        </p:nvSpPr>
        <p:spPr>
          <a:xfrm>
            <a:off x="3569227" y="396028"/>
            <a:ext cx="294503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5400" b="1" dirty="0">
                <a:solidFill>
                  <a:schemeClr val="bg1"/>
                </a:solidFill>
                <a:latin typeface="Trade Gothic LT Std Cn"/>
              </a:rPr>
              <a:t>Soft </a:t>
            </a:r>
            <a:r>
              <a:rPr lang="fr-FR" sz="5400" b="1" dirty="0" err="1">
                <a:solidFill>
                  <a:schemeClr val="bg1"/>
                </a:solidFill>
                <a:latin typeface="Trade Gothic LT Std Cn"/>
              </a:rPr>
              <a:t>Skills</a:t>
            </a:r>
            <a:endParaRPr lang="fr-FR" sz="5400" b="1" dirty="0">
              <a:solidFill>
                <a:schemeClr val="bg1"/>
              </a:solidFill>
              <a:latin typeface="Trade Gothic LT Std Cn"/>
            </a:endParaRPr>
          </a:p>
        </p:txBody>
      </p:sp>
    </p:spTree>
    <p:extLst>
      <p:ext uri="{BB962C8B-B14F-4D97-AF65-F5344CB8AC3E}">
        <p14:creationId xmlns:p14="http://schemas.microsoft.com/office/powerpoint/2010/main" val="3715388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B7154360-1A08-43C1-BFA4-3B8F35DA9F47}"/>
              </a:ext>
            </a:extLst>
          </p:cNvPr>
          <p:cNvSpPr txBox="1"/>
          <p:nvPr/>
        </p:nvSpPr>
        <p:spPr>
          <a:xfrm>
            <a:off x="656344" y="1715283"/>
            <a:ext cx="1025046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/>
              <a:t>Les bourses d’excellence financent une année d’études de M2 correspondant au premier semestre d’études suivi du stage de recherche.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/>
              <a:t>L’aide financière pour l’année universitaire s’élève à </a:t>
            </a:r>
            <a:r>
              <a:rPr lang="fr-FR" sz="2800" b="1" dirty="0"/>
              <a:t>7000€</a:t>
            </a:r>
            <a:r>
              <a:rPr lang="fr-FR" sz="2800" dirty="0"/>
              <a:t>, à laquelle est ajoutée une gratification pour le stage (de 5 ou 6 mois) d’un montant de </a:t>
            </a:r>
            <a:r>
              <a:rPr lang="fr-FR" sz="2800" b="1" dirty="0"/>
              <a:t>650 € par mois</a:t>
            </a:r>
            <a:r>
              <a:rPr lang="fr-FR" sz="2800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800" dirty="0"/>
          </a:p>
          <a:p>
            <a:pPr marL="685800" indent="-685800">
              <a:buFont typeface="Arial" panose="020B0604020202020204" pitchFamily="34" charset="0"/>
              <a:buChar char="•"/>
            </a:pPr>
            <a:endParaRPr lang="fr-FR" sz="2800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C9CCC8A7-854B-4DA4-A586-164E867C282B}"/>
              </a:ext>
            </a:extLst>
          </p:cNvPr>
          <p:cNvSpPr txBox="1"/>
          <p:nvPr/>
        </p:nvSpPr>
        <p:spPr>
          <a:xfrm>
            <a:off x="3569227" y="396028"/>
            <a:ext cx="60891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5400" b="1" dirty="0">
                <a:solidFill>
                  <a:schemeClr val="bg1"/>
                </a:solidFill>
                <a:latin typeface="Trade Gothic LT Std Cn"/>
              </a:rPr>
              <a:t>Bourses d’excellence</a:t>
            </a:r>
          </a:p>
        </p:txBody>
      </p:sp>
    </p:spTree>
    <p:extLst>
      <p:ext uri="{BB962C8B-B14F-4D97-AF65-F5344CB8AC3E}">
        <p14:creationId xmlns:p14="http://schemas.microsoft.com/office/powerpoint/2010/main" val="1677369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B7154360-1A08-43C1-BFA4-3B8F35DA9F47}"/>
              </a:ext>
            </a:extLst>
          </p:cNvPr>
          <p:cNvSpPr txBox="1"/>
          <p:nvPr/>
        </p:nvSpPr>
        <p:spPr>
          <a:xfrm>
            <a:off x="656344" y="1715283"/>
            <a:ext cx="1025046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/>
              <a:t>Les bourses d’excellence financent une année d’études de M2 correspondant au premier semestre d’études suivi du stage de recherche.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/>
              <a:t>L’aide financière pour l’année universitaire s’élève à </a:t>
            </a:r>
            <a:r>
              <a:rPr lang="fr-FR" sz="2800" b="1" dirty="0"/>
              <a:t>7000€</a:t>
            </a:r>
            <a:r>
              <a:rPr lang="fr-FR" sz="2800" dirty="0"/>
              <a:t>, à laquelle est ajoutée une gratification pour le stage (de 5 ou 6 mois) d’un montant de </a:t>
            </a:r>
            <a:r>
              <a:rPr lang="fr-FR" sz="2800" b="1" dirty="0"/>
              <a:t>650 € par mois</a:t>
            </a:r>
            <a:r>
              <a:rPr lang="fr-FR" sz="2800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800" dirty="0"/>
          </a:p>
          <a:p>
            <a:pPr marL="685800" indent="-685800">
              <a:buFont typeface="Arial" panose="020B0604020202020204" pitchFamily="34" charset="0"/>
              <a:buChar char="•"/>
            </a:pPr>
            <a:endParaRPr lang="fr-FR" sz="2800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C9CCC8A7-854B-4DA4-A586-164E867C282B}"/>
              </a:ext>
            </a:extLst>
          </p:cNvPr>
          <p:cNvSpPr txBox="1"/>
          <p:nvPr/>
        </p:nvSpPr>
        <p:spPr>
          <a:xfrm>
            <a:off x="3569227" y="396028"/>
            <a:ext cx="60891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5400" b="1" dirty="0">
                <a:solidFill>
                  <a:schemeClr val="bg1"/>
                </a:solidFill>
                <a:latin typeface="Trade Gothic LT Std Cn"/>
              </a:rPr>
              <a:t>Bourses d’excellence</a:t>
            </a:r>
          </a:p>
        </p:txBody>
      </p:sp>
    </p:spTree>
    <p:extLst>
      <p:ext uri="{BB962C8B-B14F-4D97-AF65-F5344CB8AC3E}">
        <p14:creationId xmlns:p14="http://schemas.microsoft.com/office/powerpoint/2010/main" val="3648731801"/>
      </p:ext>
    </p:extLst>
  </p:cSld>
  <p:clrMapOvr>
    <a:masterClrMapping/>
  </p:clrMapOvr>
</p:sld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578</Words>
  <Application>Microsoft Office PowerPoint</Application>
  <PresentationFormat>Grand écran</PresentationFormat>
  <Paragraphs>79</Paragraphs>
  <Slides>11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4</vt:i4>
      </vt:variant>
      <vt:variant>
        <vt:lpstr>Titres des diapositives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Trade Gothic LT Std Cn</vt:lpstr>
      <vt:lpstr>1_Thème Office</vt:lpstr>
      <vt:lpstr>Thème Office</vt:lpstr>
      <vt:lpstr>1_Conception personnalisée</vt:lpstr>
      <vt:lpstr>Conception personnalisée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Katyana Gerard</dc:creator>
  <cp:lastModifiedBy>Aude Angster</cp:lastModifiedBy>
  <cp:revision>35</cp:revision>
  <dcterms:created xsi:type="dcterms:W3CDTF">2021-09-30T13:54:27Z</dcterms:created>
  <dcterms:modified xsi:type="dcterms:W3CDTF">2022-09-14T18:36:39Z</dcterms:modified>
</cp:coreProperties>
</file>