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  <p:sldMasterId id="2147483673" r:id="rId3"/>
    <p:sldMasterId id="2147483672" r:id="rId4"/>
  </p:sldMasterIdLst>
  <p:notesMasterIdLst>
    <p:notesMasterId r:id="rId14"/>
  </p:notesMasterIdLst>
  <p:handoutMasterIdLst>
    <p:handoutMasterId r:id="rId15"/>
  </p:handoutMasterIdLst>
  <p:sldIdLst>
    <p:sldId id="256" r:id="rId5"/>
    <p:sldId id="304" r:id="rId6"/>
    <p:sldId id="305" r:id="rId7"/>
    <p:sldId id="322" r:id="rId8"/>
    <p:sldId id="318" r:id="rId9"/>
    <p:sldId id="317" r:id="rId10"/>
    <p:sldId id="316" r:id="rId11"/>
    <p:sldId id="321" r:id="rId12"/>
    <p:sldId id="315" r:id="rId13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e Angster" initials="AA" lastIdx="2" clrIdx="0">
    <p:extLst>
      <p:ext uri="{19B8F6BF-5375-455C-9EA6-DF929625EA0E}">
        <p15:presenceInfo xmlns:p15="http://schemas.microsoft.com/office/powerpoint/2012/main" userId="S-1-5-21-2016635700-1495810237-3208286788-13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D"/>
    <a:srgbClr val="EA04B9"/>
    <a:srgbClr val="2991EF"/>
    <a:srgbClr val="2B9EED"/>
    <a:srgbClr val="008EC0"/>
    <a:srgbClr val="FF25C1"/>
    <a:srgbClr val="3928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04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21697-7BF4-4DCD-B77E-E40118FD40BB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8FFFC-C351-4C72-A59B-539B90B12B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1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A74A2-0424-4A54-BAF5-214EED9A212E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3810A1-606F-4344-887E-8ACF8617EF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205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fr-FR" sz="1200" dirty="0">
              <a:latin typeface="Trade Gothic LT Std C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0DD2C-FEF6-46F2-A051-6D1EA685CA9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899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0DD2C-FEF6-46F2-A051-6D1EA685CA9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923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65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769938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  <a:lvl2pPr>
              <a:defRPr sz="2800">
                <a:solidFill>
                  <a:srgbClr val="002060"/>
                </a:solidFill>
                <a:latin typeface="Trade Gothic LT Std Cn"/>
              </a:defRPr>
            </a:lvl2pPr>
            <a:lvl3pPr>
              <a:defRPr sz="2400">
                <a:solidFill>
                  <a:srgbClr val="002060"/>
                </a:solidFill>
                <a:latin typeface="Trade Gothic LT Std Cn"/>
              </a:defRPr>
            </a:lvl3pPr>
            <a:lvl4pPr>
              <a:defRPr sz="2000">
                <a:solidFill>
                  <a:srgbClr val="002060"/>
                </a:solidFill>
                <a:latin typeface="Trade Gothic LT Std Cn"/>
              </a:defRPr>
            </a:lvl4pPr>
            <a:lvl5pPr>
              <a:defRPr sz="2000">
                <a:solidFill>
                  <a:srgbClr val="002060"/>
                </a:solidFill>
                <a:latin typeface="Trade Gothic LT Std Cn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370138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060"/>
                </a:solidFill>
                <a:latin typeface="Trade Gothic LT Std Cn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45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6612" y="78864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6612" y="246472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2060"/>
                </a:solidFill>
                <a:latin typeface="Trade Gothic LT Std Cn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61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0011" y="983456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060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178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9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32ACCF-6E7D-4706-A773-764E40675266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91CBF8-BAE8-402A-9793-ECAF0BE353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431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" y="2339295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60"/>
                </a:solidFill>
                <a:latin typeface="Trade Gothic LT Std C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280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1945" y="1246274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1945" y="2648585"/>
            <a:ext cx="10515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1221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58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8571" y="1162843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49531" y="2187574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37564" y="2187574"/>
            <a:ext cx="5181600" cy="4351338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  <a:lvl2pPr>
              <a:defRPr>
                <a:solidFill>
                  <a:srgbClr val="002060"/>
                </a:solidFill>
                <a:latin typeface="Trade Gothic LT Std Cn"/>
              </a:defRPr>
            </a:lvl2pPr>
            <a:lvl3pPr>
              <a:defRPr>
                <a:solidFill>
                  <a:srgbClr val="002060"/>
                </a:solidFill>
                <a:latin typeface="Trade Gothic LT Std Cn"/>
              </a:defRPr>
            </a:lvl3pPr>
            <a:lvl4pPr>
              <a:defRPr>
                <a:solidFill>
                  <a:srgbClr val="002060"/>
                </a:solidFill>
                <a:latin typeface="Trade Gothic LT Std Cn"/>
              </a:defRPr>
            </a:lvl4pPr>
            <a:lvl5pPr>
              <a:defRPr>
                <a:solidFill>
                  <a:srgbClr val="002060"/>
                </a:solidFill>
                <a:latin typeface="Trade Gothic LT Std Cn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380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0011" y="1229648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Trade Gothic LT Std Cn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81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11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 userDrawn="1"/>
        </p:nvSpPr>
        <p:spPr>
          <a:xfrm>
            <a:off x="1863635" y="4110446"/>
            <a:ext cx="63137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OSEZ LA RECHERCHE ! 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18" y="169288"/>
            <a:ext cx="4443762" cy="624948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50" y="324487"/>
            <a:ext cx="2043170" cy="8979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3139E69-359C-4C14-A060-A3E80CE38B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06895"/>
            <a:ext cx="1111834" cy="109111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7780472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0775F-0012-4A85-8946-164FD8423C87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CC5E-C976-4B0F-9AA7-DF13C4FCB924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3" y="408988"/>
            <a:ext cx="1561517" cy="68627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" y="6056898"/>
            <a:ext cx="11009593" cy="6463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108B78-91C4-44C4-AE92-1AFB00EED0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35" y="366515"/>
            <a:ext cx="886098" cy="8695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73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FE846-C184-4074-B7D7-22588A0AA23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A8717-6861-4ECD-9418-8AD2314309C7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 userDrawn="1"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" y="6056898"/>
            <a:ext cx="11009593" cy="6463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E8C2554-B307-4D6B-A6A5-0510CA8BD22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3" y="408988"/>
            <a:ext cx="1561517" cy="68627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5AACA05-B5DC-40B2-AC40-6AC8076B598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35" y="366515"/>
            <a:ext cx="886098" cy="8695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69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 userDrawn="1"/>
        </p:nvSpPr>
        <p:spPr>
          <a:xfrm>
            <a:off x="0" y="294349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latin typeface="Trade Gothic LT Std Cn" panose="00000506000000000000" pitchFamily="50" charset="0"/>
              </a:rPr>
              <a:t>WWW.UNIV-LORRAINE.FR/OSEZLARECHERCHE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1222263" y="5450660"/>
            <a:ext cx="102935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rade Gothic LT Std Cn" panose="00000506000000000000" pitchFamily="50" charset="0"/>
              </a:rPr>
              <a:t>Ce travail a bénéficié</a:t>
            </a:r>
            <a:r>
              <a:rPr lang="fr-FR" sz="1200" baseline="0" dirty="0">
                <a:latin typeface="Trade Gothic LT Std Cn" panose="00000506000000000000" pitchFamily="50" charset="0"/>
              </a:rPr>
              <a:t> d’une aide de l’État gérée par l’Agence Nationale de la Recherche au titre </a:t>
            </a:r>
            <a:r>
              <a:rPr lang="fr-FR" sz="1200" b="1" baseline="0" dirty="0">
                <a:latin typeface="Trade Gothic LT Std Cn" panose="00000506000000000000" pitchFamily="50" charset="0"/>
              </a:rPr>
              <a:t>du programme d’Investissements d’avenir </a:t>
            </a:r>
            <a:r>
              <a:rPr lang="fr-FR" sz="1200" baseline="0" dirty="0">
                <a:latin typeface="Trade Gothic LT Std Cn" panose="00000506000000000000" pitchFamily="50" charset="0"/>
              </a:rPr>
              <a:t>portant la référence </a:t>
            </a:r>
            <a:r>
              <a:rPr lang="fr-FR" sz="1200" b="1" baseline="0" dirty="0">
                <a:latin typeface="Trade Gothic LT Std Cn" panose="00000506000000000000" pitchFamily="50" charset="0"/>
              </a:rPr>
              <a:t>ANR-20-SFRI-009</a:t>
            </a:r>
            <a:endParaRPr lang="fr-FR" sz="1200" b="1" dirty="0">
              <a:latin typeface="Trade Gothic LT Std Cn" panose="00000506000000000000" pitchFamily="50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F24BEA-9414-4290-9F36-829C812E9E44}"/>
              </a:ext>
            </a:extLst>
          </p:cNvPr>
          <p:cNvSpPr/>
          <p:nvPr userDrawn="1"/>
        </p:nvSpPr>
        <p:spPr>
          <a:xfrm>
            <a:off x="687896" y="6050219"/>
            <a:ext cx="10981189" cy="646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142004-FAE0-4F87-AE00-2BB02C78CF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78" y="6069218"/>
            <a:ext cx="10054452" cy="61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5799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rgbClr val="FEC15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76" y="313478"/>
            <a:ext cx="1274649" cy="1250897"/>
          </a:xfrm>
          <a:prstGeom prst="ellipse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827059" y="4103638"/>
            <a:ext cx="63137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72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OSEZ LA RECHERCHE !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518" y="169288"/>
            <a:ext cx="4443762" cy="624948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44" y="489950"/>
            <a:ext cx="2043170" cy="89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05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42E6558D-2C81-4398-A968-93479C44AC7A}"/>
              </a:ext>
            </a:extLst>
          </p:cNvPr>
          <p:cNvSpPr txBox="1">
            <a:spLocks/>
          </p:cNvSpPr>
          <p:nvPr/>
        </p:nvSpPr>
        <p:spPr>
          <a:xfrm>
            <a:off x="628330" y="2179273"/>
            <a:ext cx="10600940" cy="4678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Repousser les limites de la connaissance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Développer des technologies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Comprendre des phénomènes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Expliquer des mécanismes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Proposer comment utiliser les découvertes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Utiliser l’interdisciplinarité pour innover</a:t>
            </a:r>
          </a:p>
          <a:p>
            <a:pPr fontAlgn="base"/>
            <a:endParaRPr lang="fr-FR" sz="2800" dirty="0">
              <a:solidFill>
                <a:schemeClr val="tx1"/>
              </a:solidFill>
            </a:endParaRPr>
          </a:p>
          <a:p>
            <a:pPr fontAlgn="base"/>
            <a:r>
              <a:rPr lang="fr-FR" sz="2800" b="1" dirty="0">
                <a:solidFill>
                  <a:schemeClr val="bg1"/>
                </a:solidFill>
              </a:rPr>
              <a:t>La recherche fait appel à la curiosité, l’inspiration et à la créativité.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  <a:p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59EE74D-E9E4-4416-8010-D2943837CFB6}"/>
              </a:ext>
            </a:extLst>
          </p:cNvPr>
          <p:cNvSpPr txBox="1"/>
          <p:nvPr/>
        </p:nvSpPr>
        <p:spPr>
          <a:xfrm>
            <a:off x="3399810" y="254625"/>
            <a:ext cx="8421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Qu’est-ce que la recherche ? </a:t>
            </a:r>
          </a:p>
        </p:txBody>
      </p:sp>
    </p:spTree>
    <p:extLst>
      <p:ext uri="{BB962C8B-B14F-4D97-AF65-F5344CB8AC3E}">
        <p14:creationId xmlns:p14="http://schemas.microsoft.com/office/powerpoint/2010/main" val="186071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B914833-7A49-4645-8C5A-CB2B974DCB2F}"/>
              </a:ext>
            </a:extLst>
          </p:cNvPr>
          <p:cNvSpPr txBox="1">
            <a:spLocks/>
          </p:cNvSpPr>
          <p:nvPr/>
        </p:nvSpPr>
        <p:spPr>
          <a:xfrm>
            <a:off x="572808" y="1668398"/>
            <a:ext cx="10600940" cy="46787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tx1"/>
                </a:solidFill>
              </a:rPr>
              <a:t>Expérimenter : </a:t>
            </a:r>
            <a:r>
              <a:rPr lang="fr-FR" sz="2800" dirty="0">
                <a:solidFill>
                  <a:schemeClr val="tx1"/>
                </a:solidFill>
              </a:rPr>
              <a:t>utiliser des plateformes d’excellence 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tx1"/>
                </a:solidFill>
              </a:rPr>
              <a:t>Découvrir : </a:t>
            </a:r>
            <a:r>
              <a:rPr lang="fr-FR" sz="2800" dirty="0">
                <a:solidFill>
                  <a:schemeClr val="tx1"/>
                </a:solidFill>
              </a:rPr>
              <a:t>une ouverture vers l’international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tx1"/>
                </a:solidFill>
              </a:rPr>
              <a:t>Développer votre réseau </a:t>
            </a:r>
            <a:r>
              <a:rPr lang="fr-FR" sz="2800" dirty="0">
                <a:solidFill>
                  <a:schemeClr val="tx1"/>
                </a:solidFill>
              </a:rPr>
              <a:t>personnel &amp; professionnel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tx1"/>
                </a:solidFill>
              </a:rPr>
              <a:t>Monter en compétences : </a:t>
            </a:r>
            <a:r>
              <a:rPr lang="fr-FR" sz="2800" dirty="0">
                <a:solidFill>
                  <a:schemeClr val="tx1"/>
                </a:solidFill>
              </a:rPr>
              <a:t>un atout sur votre CV !</a:t>
            </a:r>
          </a:p>
          <a:p>
            <a:pPr marL="34290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tx1"/>
                </a:solidFill>
              </a:rPr>
              <a:t>Se lancer : </a:t>
            </a:r>
            <a:r>
              <a:rPr lang="fr-FR" sz="2800" dirty="0">
                <a:solidFill>
                  <a:schemeClr val="tx1"/>
                </a:solidFill>
              </a:rPr>
              <a:t>financer vos études dans le domaine de la recherche</a:t>
            </a:r>
          </a:p>
          <a:p>
            <a:endParaRPr lang="fr-FR" sz="1800" dirty="0"/>
          </a:p>
          <a:p>
            <a:endParaRPr lang="fr-FR" sz="1800" dirty="0"/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B4B3DA-B397-43C2-85AC-21EC118065BD}"/>
              </a:ext>
            </a:extLst>
          </p:cNvPr>
          <p:cNvSpPr txBox="1"/>
          <p:nvPr/>
        </p:nvSpPr>
        <p:spPr>
          <a:xfrm>
            <a:off x="3533680" y="339467"/>
            <a:ext cx="55977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Osez la recherche !</a:t>
            </a:r>
          </a:p>
        </p:txBody>
      </p:sp>
    </p:spTree>
    <p:extLst>
      <p:ext uri="{BB962C8B-B14F-4D97-AF65-F5344CB8AC3E}">
        <p14:creationId xmlns:p14="http://schemas.microsoft.com/office/powerpoint/2010/main" val="339131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0509C86-051F-40B7-8F63-A5BA07361DB8}"/>
              </a:ext>
            </a:extLst>
          </p:cNvPr>
          <p:cNvSpPr txBox="1"/>
          <p:nvPr/>
        </p:nvSpPr>
        <p:spPr>
          <a:xfrm>
            <a:off x="3465533" y="405455"/>
            <a:ext cx="3300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Clubs ORION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B76D13-A817-493D-BB56-B140E507EF59}"/>
              </a:ext>
            </a:extLst>
          </p:cNvPr>
          <p:cNvSpPr txBox="1"/>
          <p:nvPr/>
        </p:nvSpPr>
        <p:spPr bwMode="auto">
          <a:xfrm>
            <a:off x="806274" y="1387293"/>
            <a:ext cx="1079207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/>
              <a:buChar char="•"/>
              <a:defRPr/>
            </a:pPr>
            <a:r>
              <a:rPr lang="fr-FR" sz="2800" dirty="0"/>
              <a:t>Participez activement aux activités de recherche de </a:t>
            </a:r>
            <a:r>
              <a:rPr lang="fr-FR" sz="2800" dirty="0" err="1"/>
              <a:t>doctorant</a:t>
            </a:r>
            <a:r>
              <a:rPr lang="fr-FR" sz="2800" b="0" i="0" u="none" strike="noStrike" cap="none" spc="0" dirty="0" err="1">
                <a:ea typeface="Trade Gothic LT Std Cn"/>
                <a:cs typeface="Trade Gothic LT Std Cn"/>
              </a:rPr>
              <a:t>·e</a:t>
            </a:r>
            <a:r>
              <a:rPr lang="fr-FR" sz="2800" dirty="0" err="1"/>
              <a:t>s</a:t>
            </a:r>
            <a:endParaRPr dirty="0"/>
          </a:p>
          <a:p>
            <a:pPr marL="685800" indent="-685800">
              <a:buFont typeface="Arial"/>
              <a:buChar char="•"/>
              <a:defRPr/>
            </a:pPr>
            <a:r>
              <a:rPr lang="fr-FR" sz="2800" dirty="0"/>
              <a:t>Bénéficiez d’un </a:t>
            </a:r>
            <a:r>
              <a:rPr lang="fr-FR" sz="2800" b="1" dirty="0"/>
              <a:t>mentorat</a:t>
            </a:r>
            <a:r>
              <a:rPr lang="fr-FR" sz="2800" dirty="0"/>
              <a:t> &amp; développez des </a:t>
            </a:r>
            <a:r>
              <a:rPr lang="fr-FR" sz="2800" b="1" dirty="0"/>
              <a:t>compétences</a:t>
            </a:r>
            <a:r>
              <a:rPr lang="fr-FR" sz="2800" dirty="0"/>
              <a:t> : leadership, gestion de projet, compétences scientifiques, communication écrite et orale, etc. </a:t>
            </a:r>
          </a:p>
          <a:p>
            <a:pPr marL="685800" indent="-685800">
              <a:buFont typeface="Arial"/>
              <a:buChar char="•"/>
              <a:defRPr/>
            </a:pPr>
            <a:r>
              <a:rPr lang="fr-FR" sz="2800" dirty="0"/>
              <a:t>Gratification de </a:t>
            </a:r>
            <a:r>
              <a:rPr lang="fr-FR" sz="2800" b="1" dirty="0"/>
              <a:t>stages</a:t>
            </a:r>
            <a:r>
              <a:rPr lang="fr-FR" sz="2800" dirty="0"/>
              <a:t> </a:t>
            </a:r>
            <a:r>
              <a:rPr lang="fr-FR" sz="2800" b="0" i="0" dirty="0">
                <a:solidFill>
                  <a:srgbClr val="222222"/>
                </a:solidFill>
                <a:effectLst/>
                <a:latin typeface="Maven Pro"/>
              </a:rPr>
              <a:t>au sein d’un laboratoire de recherche </a:t>
            </a:r>
            <a:r>
              <a:rPr lang="fr-FR" sz="2800" dirty="0"/>
              <a:t>en Lorraine ou à l’étranger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Membres des clubs : </a:t>
            </a:r>
            <a:r>
              <a:rPr lang="fr-FR" sz="2800" dirty="0" err="1">
                <a:solidFill>
                  <a:schemeClr val="bg1"/>
                </a:solidFill>
              </a:rPr>
              <a:t>étudiant</a:t>
            </a:r>
            <a:r>
              <a:rPr lang="fr-FR" sz="2800" dirty="0" err="1">
                <a:solidFill>
                  <a:schemeClr val="bg1"/>
                </a:solidFill>
                <a:ea typeface="Trade Gothic LT Std Cn"/>
                <a:cs typeface="Trade Gothic LT Std Cn"/>
              </a:rPr>
              <a:t>·</a:t>
            </a:r>
            <a:r>
              <a:rPr lang="fr-FR" sz="2800" dirty="0" err="1">
                <a:solidFill>
                  <a:schemeClr val="bg1"/>
                </a:solidFill>
              </a:rPr>
              <a:t>es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motivé</a:t>
            </a:r>
            <a:r>
              <a:rPr lang="fr-FR" sz="2800" dirty="0" err="1">
                <a:solidFill>
                  <a:schemeClr val="bg1"/>
                </a:solidFill>
                <a:ea typeface="Trade Gothic LT Std Cn"/>
                <a:cs typeface="Trade Gothic LT Std Cn"/>
              </a:rPr>
              <a:t>·</a:t>
            </a:r>
            <a:r>
              <a:rPr lang="fr-FR" sz="2800" dirty="0" err="1">
                <a:solidFill>
                  <a:schemeClr val="bg1"/>
                </a:solidFill>
              </a:rPr>
              <a:t>es</a:t>
            </a:r>
            <a:r>
              <a:rPr lang="fr-FR" sz="2800" dirty="0">
                <a:solidFill>
                  <a:schemeClr val="bg1"/>
                </a:solidFill>
              </a:rPr>
              <a:t> pour les rejoindre et participer activement à leurs activités de recherche.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2800" b="1" dirty="0"/>
              <a:t>Pour qui</a:t>
            </a:r>
            <a:r>
              <a:rPr lang="fr-FR" sz="2800" dirty="0"/>
              <a:t> : de BAC+2 à BAC+5 et </a:t>
            </a:r>
            <a:r>
              <a:rPr lang="fr-FR" sz="2800" dirty="0" err="1"/>
              <a:t>doctorant</a:t>
            </a:r>
            <a:r>
              <a:rPr lang="fr-FR" sz="2800" dirty="0" err="1">
                <a:ea typeface="Trade Gothic LT Std Cn"/>
                <a:cs typeface="Trade Gothic LT Std Cn"/>
              </a:rPr>
              <a:t>·</a:t>
            </a:r>
            <a:r>
              <a:rPr lang="fr-FR" sz="2800" dirty="0" err="1"/>
              <a:t>es</a:t>
            </a:r>
            <a:r>
              <a:rPr lang="fr-FR" sz="2800" dirty="0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FR" sz="2800" b="1" dirty="0"/>
              <a:t>A noter : </a:t>
            </a:r>
            <a:r>
              <a:rPr lang="fr-FR" sz="2800" dirty="0"/>
              <a:t>obligatoire pour les membres du parcours ORION</a:t>
            </a:r>
            <a:endParaRPr lang="fr-FR" sz="2800" dirty="0">
              <a:solidFill>
                <a:srgbClr val="002060"/>
              </a:solidFill>
            </a:endParaRPr>
          </a:p>
          <a:p>
            <a:pPr marL="685800" indent="-685800">
              <a:buFont typeface="Arial"/>
              <a:buChar char="•"/>
              <a:defRPr/>
            </a:pPr>
            <a:endParaRPr dirty="0"/>
          </a:p>
          <a:p>
            <a:pPr>
              <a:defRPr/>
            </a:pPr>
            <a:r>
              <a:rPr lang="fr-FR" sz="4000" b="1" dirty="0">
                <a:solidFill>
                  <a:schemeClr val="bg1"/>
                </a:solidFill>
              </a:rPr>
              <a:t>Venez découvrir &amp; tester ! </a:t>
            </a:r>
          </a:p>
        </p:txBody>
      </p:sp>
    </p:spTree>
    <p:extLst>
      <p:ext uri="{BB962C8B-B14F-4D97-AF65-F5344CB8AC3E}">
        <p14:creationId xmlns:p14="http://schemas.microsoft.com/office/powerpoint/2010/main" val="252469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154360-1A08-43C1-BFA4-3B8F35DA9F47}"/>
              </a:ext>
            </a:extLst>
          </p:cNvPr>
          <p:cNvSpPr txBox="1"/>
          <p:nvPr/>
        </p:nvSpPr>
        <p:spPr>
          <a:xfrm>
            <a:off x="637491" y="1394772"/>
            <a:ext cx="1025046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Compétences de plus en plus demandées sur le marché de l’emploi : capacité d’adaptation, esprit critique, autonomie, créativité, résolution de problèmes,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/>
              <a:t>Certains dispositifs permettent d’obtenir une véritable certification attestant de l’obtention de ces compétences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b="1" dirty="0"/>
              <a:t>Pour qui</a:t>
            </a:r>
            <a:r>
              <a:rPr lang="fr-FR" sz="2800" dirty="0"/>
              <a:t> : de Bac+2 à BAC+5 et </a:t>
            </a:r>
            <a:r>
              <a:rPr lang="fr-FR" sz="2800" dirty="0" err="1"/>
              <a:t>doctorant·es</a:t>
            </a:r>
            <a:r>
              <a:rPr lang="fr-FR" sz="2800" dirty="0"/>
              <a:t> (selon les workshops)</a:t>
            </a:r>
          </a:p>
          <a:p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b="1" dirty="0">
                <a:solidFill>
                  <a:schemeClr val="bg1"/>
                </a:solidFill>
              </a:rPr>
              <a:t>Exemples : </a:t>
            </a:r>
            <a:r>
              <a:rPr lang="fr-FR" sz="2800" dirty="0">
                <a:solidFill>
                  <a:schemeClr val="bg1"/>
                </a:solidFill>
              </a:rPr>
              <a:t>48h pour faire vivre des idées, Matérialisez vos idées, Workshop « industries 4.0 », 48h pour réveiller les brevets dormants,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CCC8A7-854B-4DA4-A586-164E867C282B}"/>
              </a:ext>
            </a:extLst>
          </p:cNvPr>
          <p:cNvSpPr txBox="1"/>
          <p:nvPr/>
        </p:nvSpPr>
        <p:spPr>
          <a:xfrm>
            <a:off x="3569227" y="396028"/>
            <a:ext cx="63786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Workshops " Soft </a:t>
            </a:r>
            <a:r>
              <a:rPr lang="fr-FR" sz="5400" b="1" dirty="0" err="1">
                <a:solidFill>
                  <a:schemeClr val="bg1"/>
                </a:solidFill>
                <a:latin typeface="Trade Gothic LT Std Cn"/>
              </a:rPr>
              <a:t>Skills</a:t>
            </a:r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 "</a:t>
            </a:r>
          </a:p>
        </p:txBody>
      </p:sp>
    </p:spTree>
    <p:extLst>
      <p:ext uri="{BB962C8B-B14F-4D97-AF65-F5344CB8AC3E}">
        <p14:creationId xmlns:p14="http://schemas.microsoft.com/office/powerpoint/2010/main" val="371538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19B64FA-79A0-4B34-BBBB-99E314B7BB03}"/>
              </a:ext>
            </a:extLst>
          </p:cNvPr>
          <p:cNvSpPr txBox="1">
            <a:spLocks/>
          </p:cNvSpPr>
          <p:nvPr/>
        </p:nvSpPr>
        <p:spPr>
          <a:xfrm>
            <a:off x="541634" y="2645790"/>
            <a:ext cx="11597026" cy="3186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4000" dirty="0">
              <a:solidFill>
                <a:schemeClr val="tx1"/>
              </a:solidFill>
            </a:endParaRPr>
          </a:p>
          <a:p>
            <a:r>
              <a:rPr lang="fr-FR" sz="2800" b="1" dirty="0">
                <a:solidFill>
                  <a:schemeClr val="tx1"/>
                </a:solidFill>
              </a:rPr>
              <a:t>Contenu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Cours théoriques dédiées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Participation à un workshop " Soft </a:t>
            </a:r>
            <a:r>
              <a:rPr lang="fr-FR" sz="1800" dirty="0" err="1">
                <a:solidFill>
                  <a:schemeClr val="tx1"/>
                </a:solidFill>
              </a:rPr>
              <a:t>Skills</a:t>
            </a:r>
            <a:r>
              <a:rPr lang="fr-FR" sz="1800" dirty="0">
                <a:solidFill>
                  <a:schemeClr val="tx1"/>
                </a:solidFill>
              </a:rPr>
              <a:t> " par 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Participation à des activités libres dans un club ORION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800" b="1" dirty="0">
              <a:solidFill>
                <a:schemeClr val="tx1"/>
              </a:solidFill>
            </a:endParaRPr>
          </a:p>
          <a:p>
            <a:r>
              <a:rPr lang="fr-FR" sz="2800" b="1" dirty="0">
                <a:solidFill>
                  <a:schemeClr val="tx1"/>
                </a:solidFill>
              </a:rPr>
              <a:t>Points forts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Possibilité d’accéder à des financements de stages grâce aux clubs ORION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Possibilité d’accéder à des financements de mobilités internationales grâce aux clubs ORION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Obtention d’une certification nationale d’excellence en créativité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Développer des compétences de créativité, collaboration, communication et d’esprit critique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Développer votre réseau personnel et professionnel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</a:rPr>
              <a:t>Possibilité d’obtenir une bourse d’excellence ORION pour votre master 2 (7000 euros par an + financement du stage)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2800" dirty="0">
              <a:solidFill>
                <a:schemeClr val="tx1"/>
              </a:solidFill>
            </a:endParaRPr>
          </a:p>
          <a:p>
            <a:r>
              <a:rPr lang="fr-FR" sz="2800" b="1" dirty="0">
                <a:solidFill>
                  <a:schemeClr val="tx1"/>
                </a:solidFill>
              </a:rPr>
              <a:t>Pour qui</a:t>
            </a:r>
            <a:r>
              <a:rPr lang="fr-FR" sz="2800" dirty="0">
                <a:solidFill>
                  <a:schemeClr val="tx1"/>
                </a:solidFill>
              </a:rPr>
              <a:t> : </a:t>
            </a:r>
            <a:r>
              <a:rPr lang="fr-FR" sz="1800" dirty="0">
                <a:solidFill>
                  <a:schemeClr val="tx1"/>
                </a:solidFill>
              </a:rPr>
              <a:t>L2 et L3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b="1" dirty="0">
              <a:solidFill>
                <a:schemeClr val="tx1"/>
              </a:solidFill>
            </a:endParaRPr>
          </a:p>
          <a:p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BF75CE-FB7D-4397-B3A4-47669D954478}"/>
              </a:ext>
            </a:extLst>
          </p:cNvPr>
          <p:cNvSpPr txBox="1"/>
          <p:nvPr/>
        </p:nvSpPr>
        <p:spPr>
          <a:xfrm>
            <a:off x="3437253" y="386601"/>
            <a:ext cx="79560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Parcours de personnalisation :</a:t>
            </a:r>
          </a:p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Le parcours recherche ORION</a:t>
            </a:r>
          </a:p>
        </p:txBody>
      </p:sp>
    </p:spTree>
    <p:extLst>
      <p:ext uri="{BB962C8B-B14F-4D97-AF65-F5344CB8AC3E}">
        <p14:creationId xmlns:p14="http://schemas.microsoft.com/office/powerpoint/2010/main" val="3546869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65F4812B-9990-43AB-A7B5-1771F1C20A18}"/>
              </a:ext>
            </a:extLst>
          </p:cNvPr>
          <p:cNvSpPr txBox="1">
            <a:spLocks/>
          </p:cNvSpPr>
          <p:nvPr/>
        </p:nvSpPr>
        <p:spPr>
          <a:xfrm>
            <a:off x="3532927" y="455243"/>
            <a:ext cx="10740822" cy="9106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5400" b="1" dirty="0">
                <a:solidFill>
                  <a:schemeClr val="bg1"/>
                </a:solidFill>
                <a:latin typeface="Trade Gothic LT Std Cn" panose="00000506000000000000"/>
              </a:rPr>
              <a:t>Les dispositifs ORION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D3C278-195F-405A-AB1B-1D11078A0D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423" y="1365916"/>
            <a:ext cx="1065673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7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7154360-1A08-43C1-BFA4-3B8F35DA9F47}"/>
              </a:ext>
            </a:extLst>
          </p:cNvPr>
          <p:cNvSpPr txBox="1"/>
          <p:nvPr/>
        </p:nvSpPr>
        <p:spPr>
          <a:xfrm>
            <a:off x="656344" y="1715283"/>
            <a:ext cx="102504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Les bourses d’excellence financent une année d’études de M2 correspondant au premier semestre d’études suivi du stage de recherche.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/>
              <a:t>L’aide financière pour l’année universitaire s’élève à </a:t>
            </a:r>
            <a:r>
              <a:rPr lang="fr-FR" sz="2800" b="1" dirty="0"/>
              <a:t>7000€</a:t>
            </a:r>
            <a:r>
              <a:rPr lang="fr-FR" sz="2800" dirty="0"/>
              <a:t>, à laquelle est ajoutée une gratification pour le stage (de 5 ou 6 mois) d’un montant de </a:t>
            </a:r>
            <a:r>
              <a:rPr lang="fr-FR" sz="2800" b="1" dirty="0"/>
              <a:t>650 € par mois</a:t>
            </a:r>
            <a:r>
              <a:rPr lang="fr-FR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fr-FR" sz="28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CCC8A7-854B-4DA4-A586-164E867C282B}"/>
              </a:ext>
            </a:extLst>
          </p:cNvPr>
          <p:cNvSpPr txBox="1"/>
          <p:nvPr/>
        </p:nvSpPr>
        <p:spPr>
          <a:xfrm>
            <a:off x="3569227" y="396028"/>
            <a:ext cx="60891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b="1" dirty="0">
                <a:solidFill>
                  <a:schemeClr val="bg1"/>
                </a:solidFill>
                <a:latin typeface="Trade Gothic LT Std Cn"/>
              </a:rPr>
              <a:t>Bourses d’excellence</a:t>
            </a:r>
          </a:p>
        </p:txBody>
      </p:sp>
    </p:spTree>
    <p:extLst>
      <p:ext uri="{BB962C8B-B14F-4D97-AF65-F5344CB8AC3E}">
        <p14:creationId xmlns:p14="http://schemas.microsoft.com/office/powerpoint/2010/main" val="167736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9CD7C6-3DE0-4A35-849D-BA2FF246F4D5}"/>
              </a:ext>
            </a:extLst>
          </p:cNvPr>
          <p:cNvSpPr/>
          <p:nvPr/>
        </p:nvSpPr>
        <p:spPr>
          <a:xfrm>
            <a:off x="687896" y="6050219"/>
            <a:ext cx="10981189" cy="64633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8F04B9-218A-4D71-B102-799097AD8BE8}"/>
              </a:ext>
            </a:extLst>
          </p:cNvPr>
          <p:cNvSpPr txBox="1"/>
          <p:nvPr/>
        </p:nvSpPr>
        <p:spPr>
          <a:xfrm>
            <a:off x="-11196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latin typeface="Trade Gothic LT Std Cn" panose="00000506000000000000" pitchFamily="50" charset="0"/>
              </a:rPr>
              <a:t>WWW.UNIV-LORRAINE.FR/OSEZLARECHERCHE/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88D8A9-9094-483A-8F70-4E3C95DF402F}"/>
              </a:ext>
            </a:extLst>
          </p:cNvPr>
          <p:cNvSpPr txBox="1"/>
          <p:nvPr/>
        </p:nvSpPr>
        <p:spPr>
          <a:xfrm>
            <a:off x="1126469" y="5502912"/>
            <a:ext cx="1029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Ce travail a bénéficié</a:t>
            </a:r>
            <a:r>
              <a:rPr lang="fr-FR" sz="1200" baseline="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 d’une aide de l’État gérée par l’Agence Nationale de la Recherche au titre </a:t>
            </a:r>
            <a:r>
              <a:rPr lang="fr-FR" sz="1200" b="1" baseline="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du programme d’Investissements d’avenir </a:t>
            </a:r>
            <a:r>
              <a:rPr lang="fr-FR" sz="1200" baseline="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portant la référence </a:t>
            </a:r>
            <a:r>
              <a:rPr lang="fr-FR" sz="1200" b="1" baseline="0" dirty="0">
                <a:solidFill>
                  <a:srgbClr val="002060"/>
                </a:solidFill>
                <a:latin typeface="Trade Gothic LT Std Cn" panose="00000506000000000000" pitchFamily="50" charset="0"/>
              </a:rPr>
              <a:t>ANR-20-SFRI-009</a:t>
            </a:r>
            <a:endParaRPr lang="fr-FR" sz="1200" b="1" dirty="0">
              <a:solidFill>
                <a:srgbClr val="002060"/>
              </a:solidFill>
              <a:latin typeface="Trade Gothic LT Std Cn" panose="00000506000000000000" pitchFamily="50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4DE63561-ADA5-4A22-A94B-BA57701802F5}"/>
              </a:ext>
            </a:extLst>
          </p:cNvPr>
          <p:cNvSpPr txBox="1">
            <a:spLocks/>
          </p:cNvSpPr>
          <p:nvPr/>
        </p:nvSpPr>
        <p:spPr>
          <a:xfrm>
            <a:off x="735651" y="1689309"/>
            <a:ext cx="10515600" cy="221235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/>
              <a:t>Plus d’infos : </a:t>
            </a:r>
            <a:br>
              <a:rPr lang="fr-FR" dirty="0"/>
            </a:br>
            <a:r>
              <a:rPr lang="fr-FR" sz="4000" dirty="0"/>
              <a:t>lue-orion-cellule@univ-lorraine.fr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F62300D-4F73-45A2-9225-8F6B63054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49"/>
          <a:stretch/>
        </p:blipFill>
        <p:spPr bwMode="auto">
          <a:xfrm>
            <a:off x="1622210" y="6100467"/>
            <a:ext cx="9112555" cy="545830"/>
          </a:xfrm>
          <a:prstGeom prst="rect">
            <a:avLst/>
          </a:prstGeom>
        </p:spPr>
      </p:pic>
      <p:pic>
        <p:nvPicPr>
          <p:cNvPr id="7" name="Picture 2" descr="https://u2l.univ-lorraine.fr/qrcodegen.php?code=https://u2l.fr/discordorion">
            <a:extLst>
              <a:ext uri="{FF2B5EF4-FFF2-40B4-BE49-F238E27FC236}">
                <a16:creationId xmlns:a16="http://schemas.microsoft.com/office/drawing/2014/main" id="{13FC1CA3-7584-40AB-96B4-76F9C42E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366310" y="4076488"/>
            <a:ext cx="1109474" cy="1109474"/>
          </a:xfrm>
          <a:prstGeom prst="rect">
            <a:avLst/>
          </a:prstGeom>
          <a:noFill/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FF656A8-47E9-41B1-AC32-7C4A2EC97172}"/>
              </a:ext>
            </a:extLst>
          </p:cNvPr>
          <p:cNvSpPr txBox="1"/>
          <p:nvPr/>
        </p:nvSpPr>
        <p:spPr>
          <a:xfrm>
            <a:off x="4480236" y="4343398"/>
            <a:ext cx="28877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Ou via Discord : </a:t>
            </a:r>
          </a:p>
        </p:txBody>
      </p:sp>
    </p:spTree>
    <p:extLst>
      <p:ext uri="{BB962C8B-B14F-4D97-AF65-F5344CB8AC3E}">
        <p14:creationId xmlns:p14="http://schemas.microsoft.com/office/powerpoint/2010/main" val="3636327536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500</Words>
  <Application>Microsoft Office PowerPoint</Application>
  <PresentationFormat>Grand écran</PresentationFormat>
  <Paragraphs>66</Paragraphs>
  <Slides>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Maven Pro</vt:lpstr>
      <vt:lpstr>Trade Gothic LT Std Cn</vt:lpstr>
      <vt:lpstr>1_Thème Office</vt:lpstr>
      <vt:lpstr>Thème Office</vt:lpstr>
      <vt:lpstr>1_Conception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Katyana Gerard</dc:creator>
  <cp:lastModifiedBy>Tsvetelina Neshova</cp:lastModifiedBy>
  <cp:revision>54</cp:revision>
  <dcterms:created xsi:type="dcterms:W3CDTF">2021-09-30T13:54:27Z</dcterms:created>
  <dcterms:modified xsi:type="dcterms:W3CDTF">2026-08-31T09:28:01Z</dcterms:modified>
</cp:coreProperties>
</file>