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673" r:id="rId3"/>
    <p:sldMasterId id="2147483672" r:id="rId4"/>
  </p:sldMasterIdLst>
  <p:notesMasterIdLst>
    <p:notesMasterId r:id="rId14"/>
  </p:notesMasterIdLst>
  <p:handoutMasterIdLst>
    <p:handoutMasterId r:id="rId15"/>
  </p:handoutMasterIdLst>
  <p:sldIdLst>
    <p:sldId id="256" r:id="rId5"/>
    <p:sldId id="304" r:id="rId6"/>
    <p:sldId id="305" r:id="rId7"/>
    <p:sldId id="322" r:id="rId8"/>
    <p:sldId id="318" r:id="rId9"/>
    <p:sldId id="317" r:id="rId10"/>
    <p:sldId id="316" r:id="rId11"/>
    <p:sldId id="321" r:id="rId12"/>
    <p:sldId id="315" r:id="rId13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e Angster" initials="AA" lastIdx="2" clrIdx="0">
    <p:extLst>
      <p:ext uri="{19B8F6BF-5375-455C-9EA6-DF929625EA0E}">
        <p15:presenceInfo xmlns:p15="http://schemas.microsoft.com/office/powerpoint/2012/main" userId="S-1-5-21-2016635700-1495810237-3208286788-13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D"/>
    <a:srgbClr val="EA04B9"/>
    <a:srgbClr val="2991EF"/>
    <a:srgbClr val="2B9EED"/>
    <a:srgbClr val="008EC0"/>
    <a:srgbClr val="FF25C1"/>
    <a:srgbClr val="392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04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21697-7BF4-4DCD-B77E-E40118FD40BB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8FFFC-C351-4C72-A59B-539B90B12B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1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A74A2-0424-4A54-BAF5-214EED9A212E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810A1-606F-4344-887E-8ACF8617E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20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1200" dirty="0">
              <a:latin typeface="Trade Gothic LT Std C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0DD2C-FEF6-46F2-A051-6D1EA685CA9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89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0DD2C-FEF6-46F2-A051-6D1EA685CA9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923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65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769938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  <a:lvl2pPr>
              <a:defRPr sz="2800">
                <a:solidFill>
                  <a:srgbClr val="002060"/>
                </a:solidFill>
                <a:latin typeface="Trade Gothic LT Std Cn"/>
              </a:defRPr>
            </a:lvl2pPr>
            <a:lvl3pPr>
              <a:defRPr sz="2400">
                <a:solidFill>
                  <a:srgbClr val="002060"/>
                </a:solidFill>
                <a:latin typeface="Trade Gothic LT Std Cn"/>
              </a:defRPr>
            </a:lvl3pPr>
            <a:lvl4pPr>
              <a:defRPr sz="2000">
                <a:solidFill>
                  <a:srgbClr val="002060"/>
                </a:solidFill>
                <a:latin typeface="Trade Gothic LT Std Cn"/>
              </a:defRPr>
            </a:lvl4pPr>
            <a:lvl5pPr>
              <a:defRPr sz="2000">
                <a:solidFill>
                  <a:srgbClr val="002060"/>
                </a:solidFill>
                <a:latin typeface="Trade Gothic LT Std Cn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70138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060"/>
                </a:solidFill>
                <a:latin typeface="Trade Gothic LT Std Cn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45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6612" y="78864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6612" y="246472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060"/>
                </a:solidFill>
                <a:latin typeface="Trade Gothic LT Std Cn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61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0011" y="983456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06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17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2ACCF-6E7D-4706-A773-764E40675266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91CBF8-BAE8-402A-9793-ECAF0BE353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43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" y="233929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  <a:latin typeface="Trade Gothic LT Std C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28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1945" y="1246274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1945" y="2648585"/>
            <a:ext cx="10515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221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58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8571" y="1162843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49531" y="2187574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37564" y="2187574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80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0011" y="1229648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81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11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 userDrawn="1"/>
        </p:nvSpPr>
        <p:spPr>
          <a:xfrm>
            <a:off x="1863635" y="4110446"/>
            <a:ext cx="63137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OSEZ LA RECHERCHE ! 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18" y="169288"/>
            <a:ext cx="4443762" cy="624948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50" y="324487"/>
            <a:ext cx="2043170" cy="8979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3139E69-359C-4C14-A060-A3E80CE38B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6895"/>
            <a:ext cx="1111834" cy="109111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780472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3" y="408988"/>
            <a:ext cx="1561517" cy="68627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" y="6056898"/>
            <a:ext cx="11009593" cy="6463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108B78-91C4-44C4-AE92-1AFB00EED0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35" y="366515"/>
            <a:ext cx="886098" cy="8695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73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" y="6056898"/>
            <a:ext cx="11009593" cy="6463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8C2554-B307-4D6B-A6A5-0510CA8BD22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3" y="408988"/>
            <a:ext cx="1561517" cy="68627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AACA05-B5DC-40B2-AC40-6AC8076B598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35" y="366515"/>
            <a:ext cx="886098" cy="8695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69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 userDrawn="1"/>
        </p:nvSpPr>
        <p:spPr>
          <a:xfrm>
            <a:off x="0" y="294349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latin typeface="Trade Gothic LT Std Cn" panose="00000506000000000000" pitchFamily="50" charset="0"/>
              </a:rPr>
              <a:t>WWW.UNIV-LORRAINE.FR/OSEZLARECHERCHE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1222263" y="5450660"/>
            <a:ext cx="10293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rade Gothic LT Std Cn" panose="00000506000000000000" pitchFamily="50" charset="0"/>
              </a:rPr>
              <a:t>Ce travail a bénéficié</a:t>
            </a:r>
            <a:r>
              <a:rPr lang="fr-FR" sz="1200" baseline="0" dirty="0">
                <a:latin typeface="Trade Gothic LT Std Cn" panose="00000506000000000000" pitchFamily="50" charset="0"/>
              </a:rPr>
              <a:t> d’une aide de l’État gérée par l’Agence Nationale de la Recherche au titre </a:t>
            </a:r>
            <a:r>
              <a:rPr lang="fr-FR" sz="1200" b="1" baseline="0" dirty="0">
                <a:latin typeface="Trade Gothic LT Std Cn" panose="00000506000000000000" pitchFamily="50" charset="0"/>
              </a:rPr>
              <a:t>du programme d’Investissements d’avenir </a:t>
            </a:r>
            <a:r>
              <a:rPr lang="fr-FR" sz="1200" baseline="0" dirty="0">
                <a:latin typeface="Trade Gothic LT Std Cn" panose="00000506000000000000" pitchFamily="50" charset="0"/>
              </a:rPr>
              <a:t>portant la référence </a:t>
            </a:r>
            <a:r>
              <a:rPr lang="fr-FR" sz="1200" b="1" baseline="0" dirty="0">
                <a:latin typeface="Trade Gothic LT Std Cn" panose="00000506000000000000" pitchFamily="50" charset="0"/>
              </a:rPr>
              <a:t>ANR-20-SFRI-009</a:t>
            </a:r>
            <a:endParaRPr lang="fr-FR" sz="1200" b="1" dirty="0">
              <a:latin typeface="Trade Gothic LT Std Cn" panose="00000506000000000000" pitchFamily="50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F24BEA-9414-4290-9F36-829C812E9E44}"/>
              </a:ext>
            </a:extLst>
          </p:cNvPr>
          <p:cNvSpPr/>
          <p:nvPr userDrawn="1"/>
        </p:nvSpPr>
        <p:spPr>
          <a:xfrm>
            <a:off x="687896" y="6050219"/>
            <a:ext cx="10981189" cy="646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142004-FAE0-4F87-AE00-2BB02C78CF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78" y="6069218"/>
            <a:ext cx="10054452" cy="61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5799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76" y="313478"/>
            <a:ext cx="1274649" cy="1250897"/>
          </a:xfrm>
          <a:prstGeom prst="ellipse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27059" y="4103638"/>
            <a:ext cx="63137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DARE TO RESEARCH !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18" y="169288"/>
            <a:ext cx="4443762" cy="624948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4" y="489950"/>
            <a:ext cx="2043170" cy="89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0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2E6558D-2C81-4398-A968-93479C44AC7A}"/>
              </a:ext>
            </a:extLst>
          </p:cNvPr>
          <p:cNvSpPr txBox="1">
            <a:spLocks/>
          </p:cNvSpPr>
          <p:nvPr/>
        </p:nvSpPr>
        <p:spPr>
          <a:xfrm>
            <a:off x="628330" y="2179273"/>
            <a:ext cx="10600940" cy="4678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Push the boundaries of knowledge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Develop technologies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Understand phenomena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Explain mechanisms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Propose how to use discoveries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Use interdisciplinarity to innovate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fontAlgn="base"/>
            <a:r>
              <a:rPr lang="en-US" sz="2800" b="1" dirty="0">
                <a:solidFill>
                  <a:schemeClr val="bg1"/>
                </a:solidFill>
              </a:rPr>
              <a:t>Research relies on curiosity, inspiration, and creativity.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59EE74D-E9E4-4416-8010-D2943837CFB6}"/>
              </a:ext>
            </a:extLst>
          </p:cNvPr>
          <p:cNvSpPr txBox="1"/>
          <p:nvPr/>
        </p:nvSpPr>
        <p:spPr>
          <a:xfrm>
            <a:off x="3399810" y="254625"/>
            <a:ext cx="4878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What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is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research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6071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B914833-7A49-4645-8C5A-CB2B974DCB2F}"/>
              </a:ext>
            </a:extLst>
          </p:cNvPr>
          <p:cNvSpPr txBox="1">
            <a:spLocks/>
          </p:cNvSpPr>
          <p:nvPr/>
        </p:nvSpPr>
        <p:spPr>
          <a:xfrm>
            <a:off x="572808" y="1668398"/>
            <a:ext cx="10600940" cy="4678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Experiment: </a:t>
            </a:r>
            <a:r>
              <a:rPr lang="en-US" sz="2800" dirty="0">
                <a:solidFill>
                  <a:schemeClr val="tx1"/>
                </a:solidFill>
              </a:rPr>
              <a:t>use cutting-edge platforms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Discover: </a:t>
            </a:r>
            <a:r>
              <a:rPr lang="en-US" sz="2800" dirty="0">
                <a:solidFill>
                  <a:schemeClr val="tx1"/>
                </a:solidFill>
              </a:rPr>
              <a:t>an opening to the international stage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Develop your personal &amp; professional network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Build skills: </a:t>
            </a:r>
            <a:r>
              <a:rPr lang="en-US" sz="2800" dirty="0">
                <a:solidFill>
                  <a:schemeClr val="tx1"/>
                </a:solidFill>
              </a:rPr>
              <a:t>a real asset for your CV!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Take the plunge: </a:t>
            </a:r>
            <a:r>
              <a:rPr lang="en-US" sz="2800" dirty="0">
                <a:solidFill>
                  <a:schemeClr val="tx1"/>
                </a:solidFill>
              </a:rPr>
              <a:t>fund your studies in the field of research</a:t>
            </a:r>
            <a:endParaRPr lang="fr-FR" sz="1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B4B3DA-B397-43C2-85AC-21EC118065BD}"/>
              </a:ext>
            </a:extLst>
          </p:cNvPr>
          <p:cNvSpPr txBox="1"/>
          <p:nvPr/>
        </p:nvSpPr>
        <p:spPr>
          <a:xfrm>
            <a:off x="3533680" y="339467"/>
            <a:ext cx="48013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Dare to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research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39131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0509C86-051F-40B7-8F63-A5BA07361DB8}"/>
              </a:ext>
            </a:extLst>
          </p:cNvPr>
          <p:cNvSpPr txBox="1"/>
          <p:nvPr/>
        </p:nvSpPr>
        <p:spPr>
          <a:xfrm>
            <a:off x="3465533" y="405455"/>
            <a:ext cx="3300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ORION Clubs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B76D13-A817-493D-BB56-B140E507EF59}"/>
              </a:ext>
            </a:extLst>
          </p:cNvPr>
          <p:cNvSpPr txBox="1"/>
          <p:nvPr/>
        </p:nvSpPr>
        <p:spPr bwMode="auto">
          <a:xfrm>
            <a:off x="753520" y="1703814"/>
            <a:ext cx="107920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/>
              <a:buChar char="•"/>
              <a:defRPr/>
            </a:pPr>
            <a:r>
              <a:rPr lang="en-US" sz="2800" dirty="0"/>
              <a:t>Actively participate in the research activities of PhD students</a:t>
            </a:r>
          </a:p>
          <a:p>
            <a:pPr marL="685800" indent="-685800">
              <a:buFont typeface="Arial"/>
              <a:buChar char="•"/>
              <a:defRPr/>
            </a:pPr>
            <a:r>
              <a:rPr lang="en-US" sz="2800" dirty="0"/>
              <a:t>Benefit from mentoring &amp; develop skills: leadership, project management, scientific skills, written and oral communication, etc.</a:t>
            </a:r>
          </a:p>
          <a:p>
            <a:pPr marL="685800" indent="-685800">
              <a:buFont typeface="Arial"/>
              <a:buChar char="•"/>
              <a:defRPr/>
            </a:pPr>
            <a:r>
              <a:rPr lang="en-US" sz="2800" b="1" dirty="0">
                <a:solidFill>
                  <a:schemeClr val="bg1"/>
                </a:solidFill>
              </a:rPr>
              <a:t>Club members: motivated students who join and actively take part in research activities.</a:t>
            </a:r>
          </a:p>
          <a:p>
            <a:pPr marL="685800" indent="-685800">
              <a:buFont typeface="Arial"/>
              <a:buChar char="•"/>
              <a:defRPr/>
            </a:pPr>
            <a:r>
              <a:rPr lang="en-US" sz="2800" b="1" dirty="0"/>
              <a:t>For whom: </a:t>
            </a:r>
            <a:r>
              <a:rPr lang="en-US" sz="2800" dirty="0"/>
              <a:t>from 2nd year undergraduate (Bac+2) to Master’s (Bac+5) and PhD students</a:t>
            </a:r>
          </a:p>
          <a:p>
            <a:pPr marL="685800" indent="-685800">
              <a:buFont typeface="Arial"/>
              <a:buChar char="•"/>
              <a:defRPr/>
            </a:pPr>
            <a:r>
              <a:rPr lang="en-US" sz="2800" b="1" dirty="0"/>
              <a:t>Note: </a:t>
            </a:r>
            <a:r>
              <a:rPr lang="en-US" sz="2800" dirty="0"/>
              <a:t>compulsory for members of the ORION track</a:t>
            </a:r>
            <a:endParaRPr dirty="0"/>
          </a:p>
          <a:p>
            <a:pPr>
              <a:defRPr/>
            </a:pPr>
            <a:r>
              <a:rPr lang="en-US" sz="4000" b="1" dirty="0">
                <a:solidFill>
                  <a:schemeClr val="bg1"/>
                </a:solidFill>
              </a:rPr>
              <a:t>Come and discover &amp; try it out!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9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154360-1A08-43C1-BFA4-3B8F35DA9F47}"/>
              </a:ext>
            </a:extLst>
          </p:cNvPr>
          <p:cNvSpPr txBox="1"/>
          <p:nvPr/>
        </p:nvSpPr>
        <p:spPr>
          <a:xfrm>
            <a:off x="637491" y="1394772"/>
            <a:ext cx="102504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Skills increasingly sought after on the job market: adaptability, critical thinking, autonomy, creativity, problem-solving,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Some schemes provide an actual certification attesting to these skills.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For whom: </a:t>
            </a:r>
            <a:r>
              <a:rPr lang="en-US" sz="2800" dirty="0"/>
              <a:t>from Bac+2 to Bac+5 and PhD students (depending on the workshops)</a:t>
            </a: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Examples: </a:t>
            </a:r>
            <a:r>
              <a:rPr lang="en-US" sz="2800" b="1" i="1" dirty="0">
                <a:solidFill>
                  <a:schemeClr val="bg1"/>
                </a:solidFill>
              </a:rPr>
              <a:t>48h to bring ideas to life, Materialize your ideas, Business </a:t>
            </a:r>
            <a:r>
              <a:rPr lang="en-US" sz="2800" b="1" i="1" dirty="0" err="1">
                <a:solidFill>
                  <a:schemeClr val="bg1"/>
                </a:solidFill>
              </a:rPr>
              <a:t>Digitalisation</a:t>
            </a:r>
            <a:r>
              <a:rPr lang="en-US" sz="2800" b="1" i="1" dirty="0">
                <a:solidFill>
                  <a:schemeClr val="bg1"/>
                </a:solidFill>
              </a:rPr>
              <a:t> Workshop, 48h to awaken dormant patents, etc.</a:t>
            </a:r>
            <a:endParaRPr lang="fr-FR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CCC8A7-854B-4DA4-A586-164E867C282B}"/>
              </a:ext>
            </a:extLst>
          </p:cNvPr>
          <p:cNvSpPr txBox="1"/>
          <p:nvPr/>
        </p:nvSpPr>
        <p:spPr>
          <a:xfrm>
            <a:off x="3569227" y="396028"/>
            <a:ext cx="6070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"Soft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Skills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" Workshops</a:t>
            </a:r>
          </a:p>
        </p:txBody>
      </p:sp>
    </p:spTree>
    <p:extLst>
      <p:ext uri="{BB962C8B-B14F-4D97-AF65-F5344CB8AC3E}">
        <p14:creationId xmlns:p14="http://schemas.microsoft.com/office/powerpoint/2010/main" val="371538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19B64FA-79A0-4B34-BBBB-99E314B7BB03}"/>
              </a:ext>
            </a:extLst>
          </p:cNvPr>
          <p:cNvSpPr txBox="1">
            <a:spLocks/>
          </p:cNvSpPr>
          <p:nvPr/>
        </p:nvSpPr>
        <p:spPr>
          <a:xfrm>
            <a:off x="541634" y="2645790"/>
            <a:ext cx="11597026" cy="3186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4000" dirty="0">
              <a:solidFill>
                <a:schemeClr val="tx1"/>
              </a:solidFill>
            </a:endParaRPr>
          </a:p>
          <a:p>
            <a:r>
              <a:rPr lang="fr-FR" sz="2800" b="1" dirty="0">
                <a:solidFill>
                  <a:schemeClr val="tx1"/>
                </a:solidFill>
              </a:rPr>
              <a:t>Content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Dedicated theoretical courses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Participation in one "Soft Skills" workshop per year (optional)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Participation in free activities within an ORION club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800" b="1" dirty="0">
              <a:solidFill>
                <a:schemeClr val="tx1"/>
              </a:solidFill>
            </a:endParaRPr>
          </a:p>
          <a:p>
            <a:r>
              <a:rPr lang="fr-FR" sz="2800" b="1" dirty="0">
                <a:solidFill>
                  <a:schemeClr val="tx1"/>
                </a:solidFill>
              </a:rPr>
              <a:t>Highlights: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Opportunity to access internship funding through ORION clubs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Opportunity to access international mobility funding through ORION clubs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Awarded a national certificate of excellence in creativity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Develop skills in creativity, collaboration, communication, and critical thinking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Grow your personal and professional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Possibility of obtaining an ORION excellence scholarship for your Master 2 (7000 euros per year + internship funding)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For whom: </a:t>
            </a:r>
            <a:r>
              <a:rPr lang="en-US" sz="1800" dirty="0">
                <a:solidFill>
                  <a:schemeClr val="tx1"/>
                </a:solidFill>
              </a:rPr>
              <a:t>2nd-year undergraduate (L2) and 3rd-year undergraduate (L3) </a:t>
            </a:r>
            <a:endParaRPr lang="fr-FR" sz="1800" dirty="0">
              <a:solidFill>
                <a:schemeClr val="tx1"/>
              </a:solidFill>
            </a:endParaRPr>
          </a:p>
          <a:p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BF75CE-FB7D-4397-B3A4-47669D954478}"/>
              </a:ext>
            </a:extLst>
          </p:cNvPr>
          <p:cNvSpPr txBox="1"/>
          <p:nvPr/>
        </p:nvSpPr>
        <p:spPr>
          <a:xfrm>
            <a:off x="3437253" y="386601"/>
            <a:ext cx="68916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Trade Gothic LT Std Cn"/>
              </a:rPr>
              <a:t>Personalized Pathway: </a:t>
            </a:r>
          </a:p>
          <a:p>
            <a:r>
              <a:rPr lang="en-US" sz="5400" b="1" dirty="0">
                <a:solidFill>
                  <a:schemeClr val="bg1"/>
                </a:solidFill>
                <a:latin typeface="Trade Gothic LT Std Cn"/>
              </a:rPr>
              <a:t>The ORION Research Track</a:t>
            </a:r>
            <a:endParaRPr lang="fr-FR" sz="5400" b="1" dirty="0">
              <a:solidFill>
                <a:schemeClr val="bg1"/>
              </a:solidFill>
              <a:latin typeface="Trade Gothic LT Std Cn"/>
            </a:endParaRPr>
          </a:p>
        </p:txBody>
      </p:sp>
    </p:spTree>
    <p:extLst>
      <p:ext uri="{BB962C8B-B14F-4D97-AF65-F5344CB8AC3E}">
        <p14:creationId xmlns:p14="http://schemas.microsoft.com/office/powerpoint/2010/main" val="354686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65F4812B-9990-43AB-A7B5-1771F1C20A18}"/>
              </a:ext>
            </a:extLst>
          </p:cNvPr>
          <p:cNvSpPr txBox="1">
            <a:spLocks/>
          </p:cNvSpPr>
          <p:nvPr/>
        </p:nvSpPr>
        <p:spPr>
          <a:xfrm>
            <a:off x="3532927" y="455243"/>
            <a:ext cx="10740822" cy="9106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5400" b="1" dirty="0">
                <a:solidFill>
                  <a:schemeClr val="bg1"/>
                </a:solidFill>
                <a:latin typeface="Trade Gothic LT Std Cn" panose="00000506000000000000"/>
              </a:rPr>
              <a:t>ORION initiatives - timeline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D3C278-195F-405A-AB1B-1D11078A0D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423" y="1365916"/>
            <a:ext cx="1065673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7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154360-1A08-43C1-BFA4-3B8F35DA9F47}"/>
              </a:ext>
            </a:extLst>
          </p:cNvPr>
          <p:cNvSpPr txBox="1"/>
          <p:nvPr/>
        </p:nvSpPr>
        <p:spPr>
          <a:xfrm>
            <a:off x="656344" y="1715283"/>
            <a:ext cx="102504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excellence scholarships fund one year of Master 2 studies, corresponding to the first semester of coursework followed by the research internship.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financial aid for the academic year amounts to </a:t>
            </a:r>
            <a:r>
              <a:rPr lang="en-US" sz="2800" b="1" dirty="0"/>
              <a:t>€7000</a:t>
            </a:r>
            <a:r>
              <a:rPr lang="en-US" sz="2800" dirty="0"/>
              <a:t>, plus an internship allowance (5 or 6 months) of </a:t>
            </a:r>
            <a:r>
              <a:rPr lang="en-US" sz="2800" b="1" dirty="0"/>
              <a:t>€650 per month</a:t>
            </a:r>
            <a:r>
              <a:rPr lang="en-US" sz="2800" dirty="0"/>
              <a:t>.</a:t>
            </a: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CCC8A7-854B-4DA4-A586-164E867C282B}"/>
              </a:ext>
            </a:extLst>
          </p:cNvPr>
          <p:cNvSpPr txBox="1"/>
          <p:nvPr/>
        </p:nvSpPr>
        <p:spPr>
          <a:xfrm>
            <a:off x="3569227" y="396028"/>
            <a:ext cx="63017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Excellence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Scholarships</a:t>
            </a:r>
            <a:endParaRPr lang="fr-FR" sz="5400" b="1" dirty="0">
              <a:solidFill>
                <a:schemeClr val="bg1"/>
              </a:solidFill>
              <a:latin typeface="Trade Gothic LT Std Cn"/>
            </a:endParaRPr>
          </a:p>
        </p:txBody>
      </p:sp>
    </p:spTree>
    <p:extLst>
      <p:ext uri="{BB962C8B-B14F-4D97-AF65-F5344CB8AC3E}">
        <p14:creationId xmlns:p14="http://schemas.microsoft.com/office/powerpoint/2010/main" val="167736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9CD7C6-3DE0-4A35-849D-BA2FF246F4D5}"/>
              </a:ext>
            </a:extLst>
          </p:cNvPr>
          <p:cNvSpPr/>
          <p:nvPr/>
        </p:nvSpPr>
        <p:spPr>
          <a:xfrm>
            <a:off x="687896" y="6050219"/>
            <a:ext cx="10981189" cy="646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8F04B9-218A-4D71-B102-799097AD8BE8}"/>
              </a:ext>
            </a:extLst>
          </p:cNvPr>
          <p:cNvSpPr txBox="1"/>
          <p:nvPr/>
        </p:nvSpPr>
        <p:spPr>
          <a:xfrm>
            <a:off x="-11196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WWW.UNIV-LORRAINE.FR/OSEZLARECHERCHE/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88D8A9-9094-483A-8F70-4E3C95DF402F}"/>
              </a:ext>
            </a:extLst>
          </p:cNvPr>
          <p:cNvSpPr txBox="1"/>
          <p:nvPr/>
        </p:nvSpPr>
        <p:spPr>
          <a:xfrm>
            <a:off x="1126469" y="5502912"/>
            <a:ext cx="10293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This work received funding from the French State managed by the </a:t>
            </a:r>
            <a:r>
              <a:rPr lang="en-US" sz="1200" b="1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National Research Agency </a:t>
            </a:r>
            <a:r>
              <a:rPr lang="en-US" sz="120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under the "Investments for the Future" program, reference </a:t>
            </a:r>
            <a:r>
              <a:rPr lang="en-US" sz="1200" b="1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ANR-20-SFRI-009</a:t>
            </a:r>
            <a:r>
              <a:rPr lang="en-US" sz="120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.</a:t>
            </a:r>
            <a:endParaRPr lang="fr-FR" sz="1200" b="1" dirty="0">
              <a:solidFill>
                <a:srgbClr val="002060"/>
              </a:solidFill>
              <a:latin typeface="Trade Gothic LT Std Cn" panose="00000506000000000000" pitchFamily="50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4DE63561-ADA5-4A22-A94B-BA57701802F5}"/>
              </a:ext>
            </a:extLst>
          </p:cNvPr>
          <p:cNvSpPr txBox="1">
            <a:spLocks/>
          </p:cNvSpPr>
          <p:nvPr/>
        </p:nvSpPr>
        <p:spPr>
          <a:xfrm>
            <a:off x="735651" y="1689309"/>
            <a:ext cx="10515600" cy="221235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More info: </a:t>
            </a:r>
            <a:br>
              <a:rPr lang="fr-FR" dirty="0"/>
            </a:br>
            <a:r>
              <a:rPr lang="fr-FR" sz="4000" dirty="0"/>
              <a:t>lue-orion-cellule@univ-lorraine.fr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F62300D-4F73-45A2-9225-8F6B63054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49"/>
          <a:stretch/>
        </p:blipFill>
        <p:spPr bwMode="auto">
          <a:xfrm>
            <a:off x="1622210" y="6100467"/>
            <a:ext cx="9112555" cy="54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27536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468</Words>
  <Application>Microsoft Office PowerPoint</Application>
  <PresentationFormat>Grand écran</PresentationFormat>
  <Paragraphs>58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Trade Gothic LT Std Cn</vt:lpstr>
      <vt:lpstr>1_Thème Office</vt:lpstr>
      <vt:lpstr>Thème Office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Katyana Gerard</dc:creator>
  <cp:lastModifiedBy>Tsvetelina Neshova</cp:lastModifiedBy>
  <cp:revision>53</cp:revision>
  <dcterms:created xsi:type="dcterms:W3CDTF">2021-09-30T13:54:27Z</dcterms:created>
  <dcterms:modified xsi:type="dcterms:W3CDTF">2026-08-31T09:29:05Z</dcterms:modified>
</cp:coreProperties>
</file>