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56" r:id="rId5"/>
  </p:sldMasterIdLst>
  <p:notesMasterIdLst>
    <p:notesMasterId r:id="rId28"/>
  </p:notesMasterIdLst>
  <p:handoutMasterIdLst>
    <p:handoutMasterId r:id="rId29"/>
  </p:handoutMasterIdLst>
  <p:sldIdLst>
    <p:sldId id="265" r:id="rId6"/>
    <p:sldId id="276" r:id="rId7"/>
    <p:sldId id="286" r:id="rId8"/>
    <p:sldId id="287" r:id="rId9"/>
    <p:sldId id="283" r:id="rId10"/>
    <p:sldId id="282" r:id="rId11"/>
    <p:sldId id="285" r:id="rId12"/>
    <p:sldId id="299" r:id="rId13"/>
    <p:sldId id="297" r:id="rId14"/>
    <p:sldId id="288" r:id="rId15"/>
    <p:sldId id="289" r:id="rId16"/>
    <p:sldId id="290" r:id="rId17"/>
    <p:sldId id="271" r:id="rId18"/>
    <p:sldId id="302" r:id="rId19"/>
    <p:sldId id="303" r:id="rId20"/>
    <p:sldId id="295" r:id="rId21"/>
    <p:sldId id="294" r:id="rId22"/>
    <p:sldId id="307" r:id="rId23"/>
    <p:sldId id="291" r:id="rId24"/>
    <p:sldId id="292" r:id="rId25"/>
    <p:sldId id="305" r:id="rId26"/>
    <p:sldId id="273" r:id="rId27"/>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pos="3840" userDrawn="1">
          <p15:clr>
            <a:srgbClr val="A4A3A4"/>
          </p15:clr>
        </p15:guide>
        <p15:guide id="3" orient="horz" pos="3984" userDrawn="1">
          <p15:clr>
            <a:srgbClr val="A4A3A4"/>
          </p15:clr>
        </p15:guide>
        <p15:guide id="4" orient="horz" pos="24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5B5B"/>
    <a:srgbClr val="FFFF66"/>
    <a:srgbClr val="C0087F"/>
    <a:srgbClr val="FFC900"/>
    <a:srgbClr val="8D42C6"/>
    <a:srgbClr val="D8B20E"/>
    <a:srgbClr val="164896"/>
    <a:srgbClr val="2B2124"/>
    <a:srgbClr val="249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52" autoAdjust="0"/>
  </p:normalViewPr>
  <p:slideViewPr>
    <p:cSldViewPr snapToGrid="0" showGuides="1">
      <p:cViewPr varScale="1">
        <p:scale>
          <a:sx n="110" d="100"/>
          <a:sy n="110" d="100"/>
        </p:scale>
        <p:origin x="492" y="96"/>
      </p:cViewPr>
      <p:guideLst>
        <p:guide orient="horz" pos="912"/>
        <p:guide pos="3840"/>
        <p:guide orient="horz" pos="3984"/>
        <p:guide orient="horz" pos="2472"/>
      </p:guideLst>
    </p:cSldViewPr>
  </p:slideViewPr>
  <p:notesTextViewPr>
    <p:cViewPr>
      <p:scale>
        <a:sx n="3" d="2"/>
        <a:sy n="3" d="2"/>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23F4313-9FCE-4A92-819A-FAD0FCF0E5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DED8F2DB-1094-477F-B0A7-6AC3F2199E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B8EE446-7AEC-4E52-BB44-E415E29CB158}" type="datetime1">
              <a:rPr lang="fr-FR" smtClean="0"/>
              <a:t>09/10/2025</a:t>
            </a:fld>
            <a:endParaRPr lang="fr-FR"/>
          </a:p>
        </p:txBody>
      </p:sp>
      <p:sp>
        <p:nvSpPr>
          <p:cNvPr id="4" name="Espace réservé du pied de page 3">
            <a:extLst>
              <a:ext uri="{FF2B5EF4-FFF2-40B4-BE49-F238E27FC236}">
                <a16:creationId xmlns:a16="http://schemas.microsoft.com/office/drawing/2014/main" id="{5A06BA01-9EAD-49E8-91CF-2A395945EA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C7E85C4-F9C1-42D8-B803-39C514A3B3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9474F99-60BC-462F-82FF-AD0F7D3371E4}" type="slidenum">
              <a:rPr lang="fr-FR" smtClean="0"/>
              <a:t>‹N°›</a:t>
            </a:fld>
            <a:endParaRPr lang="fr-FR"/>
          </a:p>
        </p:txBody>
      </p:sp>
    </p:spTree>
    <p:extLst>
      <p:ext uri="{BB962C8B-B14F-4D97-AF65-F5344CB8AC3E}">
        <p14:creationId xmlns:p14="http://schemas.microsoft.com/office/powerpoint/2010/main" val="1649019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799FE93-18FF-4761-A914-89E7F4D54D0C}" type="datetime1">
              <a:rPr lang="fr-FR" noProof="0" smtClean="0"/>
              <a:t>09/10/2025</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A226AB8-ACBE-42E6-92F5-667EDDCD9652}" type="slidenum">
              <a:rPr lang="fr-FR" noProof="0" smtClean="0"/>
              <a:t>‹N°›</a:t>
            </a:fld>
            <a:endParaRPr lang="fr-FR" noProof="0"/>
          </a:p>
        </p:txBody>
      </p:sp>
    </p:spTree>
    <p:extLst>
      <p:ext uri="{BB962C8B-B14F-4D97-AF65-F5344CB8AC3E}">
        <p14:creationId xmlns:p14="http://schemas.microsoft.com/office/powerpoint/2010/main" val="1415577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1</a:t>
            </a:fld>
            <a:endParaRPr lang="fr-FR" dirty="0"/>
          </a:p>
        </p:txBody>
      </p:sp>
    </p:spTree>
    <p:extLst>
      <p:ext uri="{BB962C8B-B14F-4D97-AF65-F5344CB8AC3E}">
        <p14:creationId xmlns:p14="http://schemas.microsoft.com/office/powerpoint/2010/main" val="2140715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10</a:t>
            </a:fld>
            <a:endParaRPr lang="fr-FR"/>
          </a:p>
        </p:txBody>
      </p:sp>
    </p:spTree>
    <p:extLst>
      <p:ext uri="{BB962C8B-B14F-4D97-AF65-F5344CB8AC3E}">
        <p14:creationId xmlns:p14="http://schemas.microsoft.com/office/powerpoint/2010/main" val="3215110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11</a:t>
            </a:fld>
            <a:endParaRPr lang="fr-FR"/>
          </a:p>
        </p:txBody>
      </p:sp>
    </p:spTree>
    <p:extLst>
      <p:ext uri="{BB962C8B-B14F-4D97-AF65-F5344CB8AC3E}">
        <p14:creationId xmlns:p14="http://schemas.microsoft.com/office/powerpoint/2010/main" val="354870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12</a:t>
            </a:fld>
            <a:endParaRPr lang="fr-FR"/>
          </a:p>
        </p:txBody>
      </p:sp>
    </p:spTree>
    <p:extLst>
      <p:ext uri="{BB962C8B-B14F-4D97-AF65-F5344CB8AC3E}">
        <p14:creationId xmlns:p14="http://schemas.microsoft.com/office/powerpoint/2010/main" val="244961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13</a:t>
            </a:fld>
            <a:endParaRPr lang="fr-FR"/>
          </a:p>
        </p:txBody>
      </p:sp>
    </p:spTree>
    <p:extLst>
      <p:ext uri="{BB962C8B-B14F-4D97-AF65-F5344CB8AC3E}">
        <p14:creationId xmlns:p14="http://schemas.microsoft.com/office/powerpoint/2010/main" val="2278239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14</a:t>
            </a:fld>
            <a:endParaRPr lang="fr-FR"/>
          </a:p>
        </p:txBody>
      </p:sp>
    </p:spTree>
    <p:extLst>
      <p:ext uri="{BB962C8B-B14F-4D97-AF65-F5344CB8AC3E}">
        <p14:creationId xmlns:p14="http://schemas.microsoft.com/office/powerpoint/2010/main" val="2150087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15</a:t>
            </a:fld>
            <a:endParaRPr lang="fr-FR"/>
          </a:p>
        </p:txBody>
      </p:sp>
    </p:spTree>
    <p:extLst>
      <p:ext uri="{BB962C8B-B14F-4D97-AF65-F5344CB8AC3E}">
        <p14:creationId xmlns:p14="http://schemas.microsoft.com/office/powerpoint/2010/main" val="2839355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16</a:t>
            </a:fld>
            <a:endParaRPr lang="fr-FR"/>
          </a:p>
        </p:txBody>
      </p:sp>
    </p:spTree>
    <p:extLst>
      <p:ext uri="{BB962C8B-B14F-4D97-AF65-F5344CB8AC3E}">
        <p14:creationId xmlns:p14="http://schemas.microsoft.com/office/powerpoint/2010/main" val="2923269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17</a:t>
            </a:fld>
            <a:endParaRPr lang="fr-FR"/>
          </a:p>
        </p:txBody>
      </p:sp>
    </p:spTree>
    <p:extLst>
      <p:ext uri="{BB962C8B-B14F-4D97-AF65-F5344CB8AC3E}">
        <p14:creationId xmlns:p14="http://schemas.microsoft.com/office/powerpoint/2010/main" val="4161412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18</a:t>
            </a:fld>
            <a:endParaRPr lang="fr-FR"/>
          </a:p>
        </p:txBody>
      </p:sp>
    </p:spTree>
    <p:extLst>
      <p:ext uri="{BB962C8B-B14F-4D97-AF65-F5344CB8AC3E}">
        <p14:creationId xmlns:p14="http://schemas.microsoft.com/office/powerpoint/2010/main" val="3769932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19</a:t>
            </a:fld>
            <a:endParaRPr lang="fr-FR"/>
          </a:p>
        </p:txBody>
      </p:sp>
    </p:spTree>
    <p:extLst>
      <p:ext uri="{BB962C8B-B14F-4D97-AF65-F5344CB8AC3E}">
        <p14:creationId xmlns:p14="http://schemas.microsoft.com/office/powerpoint/2010/main" val="21943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2</a:t>
            </a:fld>
            <a:endParaRPr lang="fr-FR"/>
          </a:p>
        </p:txBody>
      </p:sp>
    </p:spTree>
    <p:extLst>
      <p:ext uri="{BB962C8B-B14F-4D97-AF65-F5344CB8AC3E}">
        <p14:creationId xmlns:p14="http://schemas.microsoft.com/office/powerpoint/2010/main" val="3562828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20</a:t>
            </a:fld>
            <a:endParaRPr lang="fr-FR"/>
          </a:p>
        </p:txBody>
      </p:sp>
    </p:spTree>
    <p:extLst>
      <p:ext uri="{BB962C8B-B14F-4D97-AF65-F5344CB8AC3E}">
        <p14:creationId xmlns:p14="http://schemas.microsoft.com/office/powerpoint/2010/main" val="3387121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21</a:t>
            </a:fld>
            <a:endParaRPr lang="fr-FR"/>
          </a:p>
        </p:txBody>
      </p:sp>
    </p:spTree>
    <p:extLst>
      <p:ext uri="{BB962C8B-B14F-4D97-AF65-F5344CB8AC3E}">
        <p14:creationId xmlns:p14="http://schemas.microsoft.com/office/powerpoint/2010/main" val="728815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22</a:t>
            </a:fld>
            <a:endParaRPr lang="fr-FR"/>
          </a:p>
        </p:txBody>
      </p:sp>
    </p:spTree>
    <p:extLst>
      <p:ext uri="{BB962C8B-B14F-4D97-AF65-F5344CB8AC3E}">
        <p14:creationId xmlns:p14="http://schemas.microsoft.com/office/powerpoint/2010/main" val="1096250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3</a:t>
            </a:fld>
            <a:endParaRPr lang="fr-FR"/>
          </a:p>
        </p:txBody>
      </p:sp>
    </p:spTree>
    <p:extLst>
      <p:ext uri="{BB962C8B-B14F-4D97-AF65-F5344CB8AC3E}">
        <p14:creationId xmlns:p14="http://schemas.microsoft.com/office/powerpoint/2010/main" val="666343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4</a:t>
            </a:fld>
            <a:endParaRPr lang="fr-FR"/>
          </a:p>
        </p:txBody>
      </p:sp>
    </p:spTree>
    <p:extLst>
      <p:ext uri="{BB962C8B-B14F-4D97-AF65-F5344CB8AC3E}">
        <p14:creationId xmlns:p14="http://schemas.microsoft.com/office/powerpoint/2010/main" val="3272349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5</a:t>
            </a:fld>
            <a:endParaRPr lang="fr-FR"/>
          </a:p>
        </p:txBody>
      </p:sp>
    </p:spTree>
    <p:extLst>
      <p:ext uri="{BB962C8B-B14F-4D97-AF65-F5344CB8AC3E}">
        <p14:creationId xmlns:p14="http://schemas.microsoft.com/office/powerpoint/2010/main" val="3435632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6</a:t>
            </a:fld>
            <a:endParaRPr lang="fr-FR"/>
          </a:p>
        </p:txBody>
      </p:sp>
    </p:spTree>
    <p:extLst>
      <p:ext uri="{BB962C8B-B14F-4D97-AF65-F5344CB8AC3E}">
        <p14:creationId xmlns:p14="http://schemas.microsoft.com/office/powerpoint/2010/main" val="2861170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7</a:t>
            </a:fld>
            <a:endParaRPr lang="fr-FR"/>
          </a:p>
        </p:txBody>
      </p:sp>
    </p:spTree>
    <p:extLst>
      <p:ext uri="{BB962C8B-B14F-4D97-AF65-F5344CB8AC3E}">
        <p14:creationId xmlns:p14="http://schemas.microsoft.com/office/powerpoint/2010/main" val="130840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8</a:t>
            </a:fld>
            <a:endParaRPr lang="fr-FR"/>
          </a:p>
        </p:txBody>
      </p:sp>
    </p:spTree>
    <p:extLst>
      <p:ext uri="{BB962C8B-B14F-4D97-AF65-F5344CB8AC3E}">
        <p14:creationId xmlns:p14="http://schemas.microsoft.com/office/powerpoint/2010/main" val="1543871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9</a:t>
            </a:fld>
            <a:endParaRPr lang="fr-FR"/>
          </a:p>
        </p:txBody>
      </p:sp>
    </p:spTree>
    <p:extLst>
      <p:ext uri="{BB962C8B-B14F-4D97-AF65-F5344CB8AC3E}">
        <p14:creationId xmlns:p14="http://schemas.microsoft.com/office/powerpoint/2010/main" val="3248001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E41F9CA-64F7-4C5B-AB5A-C2471CE478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9530" y="489628"/>
            <a:ext cx="716235" cy="670275"/>
          </a:xfrm>
          <a:prstGeom prst="rect">
            <a:avLst/>
          </a:prstGeom>
        </p:spPr>
      </p:pic>
      <p:pic>
        <p:nvPicPr>
          <p:cNvPr id="5" name="Image 4">
            <a:extLst>
              <a:ext uri="{FF2B5EF4-FFF2-40B4-BE49-F238E27FC236}">
                <a16:creationId xmlns:a16="http://schemas.microsoft.com/office/drawing/2014/main" id="{90BD566E-19D1-43FA-B5A2-26499BBBF7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8" name="Espace réservé du numéro de diapositive 8">
            <a:extLst>
              <a:ext uri="{FF2B5EF4-FFF2-40B4-BE49-F238E27FC236}">
                <a16:creationId xmlns:a16="http://schemas.microsoft.com/office/drawing/2014/main" id="{A587C148-CEC9-44B2-9052-B3EE99587B99}"/>
              </a:ext>
            </a:extLst>
          </p:cNvPr>
          <p:cNvSpPr>
            <a:spLocks noGrp="1"/>
          </p:cNvSpPr>
          <p:nvPr>
            <p:ph type="sldNum" sz="quarter" idx="4"/>
          </p:nvPr>
        </p:nvSpPr>
        <p:spPr>
          <a:xfrm>
            <a:off x="10763027" y="6413399"/>
            <a:ext cx="590773" cy="365125"/>
          </a:xfrm>
          <a:prstGeom prst="rect">
            <a:avLst/>
          </a:prstGeom>
        </p:spPr>
        <p:txBody>
          <a:bodyPr/>
          <a:lstStyle>
            <a:lvl1pPr>
              <a:defRPr sz="1400"/>
            </a:lvl1pPr>
          </a:lstStyle>
          <a:p>
            <a:fld id="{5A4A7955-6230-48B4-BD8B-A7C460F75945}" type="slidenum">
              <a:rPr lang="fr-FR" noProof="1" smtClean="0"/>
              <a:pPr/>
              <a:t>‹N°›</a:t>
            </a:fld>
            <a:endParaRPr lang="fr-FR" noProof="1"/>
          </a:p>
        </p:txBody>
      </p:sp>
      <p:sp>
        <p:nvSpPr>
          <p:cNvPr id="9" name="Espace réservé de la date 7">
            <a:extLst>
              <a:ext uri="{FF2B5EF4-FFF2-40B4-BE49-F238E27FC236}">
                <a16:creationId xmlns:a16="http://schemas.microsoft.com/office/drawing/2014/main" id="{B5D01685-DB08-4EFA-B432-00C42A1868CD}"/>
              </a:ext>
            </a:extLst>
          </p:cNvPr>
          <p:cNvSpPr>
            <a:spLocks noGrp="1"/>
          </p:cNvSpPr>
          <p:nvPr>
            <p:ph type="dt" sz="half" idx="2"/>
          </p:nvPr>
        </p:nvSpPr>
        <p:spPr>
          <a:xfrm>
            <a:off x="905854" y="6484690"/>
            <a:ext cx="9857173" cy="293834"/>
          </a:xfrm>
          <a:prstGeom prst="rect">
            <a:avLst/>
          </a:prstGeom>
        </p:spPr>
        <p:txBody>
          <a:bodyPr/>
          <a:lstStyle/>
          <a:p>
            <a:r>
              <a:rPr lang="fr-FR" sz="1000" b="1" noProof="1">
                <a:latin typeface="Calibri" panose="020F0502020204030204" pitchFamily="34" charset="0"/>
                <a:cs typeface="Calibri" panose="020F0502020204030204" pitchFamily="34" charset="0"/>
              </a:rPr>
              <a:t>Dernière mise à jour : 12/06/2025– Université de Lorraine -- Direction des Relations Internationales et Européennes –  Accueil International : drie-accueil-metz-contact@univ-lorraine.fr </a:t>
            </a:r>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F16A5677-1F78-48DD-99D0-ED8602D8E08D}"/>
              </a:ext>
            </a:extLst>
          </p:cNvPr>
          <p:cNvSpPr/>
          <p:nvPr userDrawn="1"/>
        </p:nvSpPr>
        <p:spPr>
          <a:xfrm>
            <a:off x="8388224" y="326195"/>
            <a:ext cx="3412671" cy="646331"/>
          </a:xfrm>
          <a:prstGeom prst="rect">
            <a:avLst/>
          </a:prstGeom>
        </p:spPr>
        <p:txBody>
          <a:bodyPr wrap="square">
            <a:spAutoFit/>
          </a:bodyPr>
          <a:lstStyle/>
          <a:p>
            <a:pPr algn="r"/>
            <a:r>
              <a:rPr lang="fr-FR" sz="1200" b="1" noProof="1">
                <a:latin typeface="Arial Narrow" panose="020B0606020202030204" pitchFamily="34" charset="0"/>
                <a:cs typeface="Calibri" panose="020F0502020204030204" pitchFamily="34" charset="0"/>
              </a:rPr>
              <a:t>Direction des Relations Internationales </a:t>
            </a:r>
          </a:p>
          <a:p>
            <a:pPr algn="r"/>
            <a:r>
              <a:rPr lang="fr-FR" sz="1200" b="1" noProof="1">
                <a:latin typeface="Arial Narrow" panose="020B0606020202030204" pitchFamily="34" charset="0"/>
                <a:cs typeface="Calibri" panose="020F0502020204030204" pitchFamily="34" charset="0"/>
              </a:rPr>
              <a:t>et Européennes</a:t>
            </a:r>
          </a:p>
          <a:p>
            <a:pPr algn="r"/>
            <a:r>
              <a:rPr lang="fr-FR" sz="1200" b="1" noProof="1">
                <a:latin typeface="Arial Narrow" panose="020B0606020202030204" pitchFamily="34" charset="0"/>
                <a:cs typeface="Calibri" panose="020F0502020204030204" pitchFamily="34" charset="0"/>
              </a:rPr>
              <a:t>Accueil International </a:t>
            </a:r>
            <a:endParaRPr lang="fr-FR" sz="1200" b="1" dirty="0"/>
          </a:p>
        </p:txBody>
      </p:sp>
    </p:spTree>
    <p:extLst>
      <p:ext uri="{BB962C8B-B14F-4D97-AF65-F5344CB8AC3E}">
        <p14:creationId xmlns:p14="http://schemas.microsoft.com/office/powerpoint/2010/main" val="105842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BC938D1-46EE-49A7-AD3D-D9E72124CC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8" name="Espace réservé du numéro de diapositive 8">
            <a:extLst>
              <a:ext uri="{FF2B5EF4-FFF2-40B4-BE49-F238E27FC236}">
                <a16:creationId xmlns:a16="http://schemas.microsoft.com/office/drawing/2014/main" id="{D6C2A2E7-4C64-4C8A-B662-6F0518AE178F}"/>
              </a:ext>
            </a:extLst>
          </p:cNvPr>
          <p:cNvSpPr>
            <a:spLocks noGrp="1"/>
          </p:cNvSpPr>
          <p:nvPr>
            <p:ph type="sldNum" sz="quarter" idx="4"/>
          </p:nvPr>
        </p:nvSpPr>
        <p:spPr>
          <a:xfrm>
            <a:off x="10763027" y="6413399"/>
            <a:ext cx="590773" cy="365125"/>
          </a:xfrm>
          <a:prstGeom prst="rect">
            <a:avLst/>
          </a:prstGeom>
        </p:spPr>
        <p:txBody>
          <a:bodyPr/>
          <a:lstStyle>
            <a:lvl1pPr>
              <a:defRPr sz="1400"/>
            </a:lvl1pPr>
          </a:lstStyle>
          <a:p>
            <a:fld id="{5A4A7955-6230-48B4-BD8B-A7C460F75945}" type="slidenum">
              <a:rPr lang="fr-FR" noProof="1" smtClean="0"/>
              <a:pPr/>
              <a:t>‹N°›</a:t>
            </a:fld>
            <a:endParaRPr lang="fr-FR" noProof="1"/>
          </a:p>
        </p:txBody>
      </p:sp>
      <p:sp>
        <p:nvSpPr>
          <p:cNvPr id="9" name="Espace réservé de la date 7">
            <a:extLst>
              <a:ext uri="{FF2B5EF4-FFF2-40B4-BE49-F238E27FC236}">
                <a16:creationId xmlns:a16="http://schemas.microsoft.com/office/drawing/2014/main" id="{AD9BAC37-FC12-49CB-B3D6-9F1164385F7E}"/>
              </a:ext>
            </a:extLst>
          </p:cNvPr>
          <p:cNvSpPr>
            <a:spLocks noGrp="1"/>
          </p:cNvSpPr>
          <p:nvPr>
            <p:ph type="dt" sz="half" idx="2"/>
          </p:nvPr>
        </p:nvSpPr>
        <p:spPr>
          <a:xfrm>
            <a:off x="961534" y="6484690"/>
            <a:ext cx="9801493" cy="293834"/>
          </a:xfrm>
          <a:prstGeom prst="rect">
            <a:avLst/>
          </a:prstGeom>
        </p:spPr>
        <p:txBody>
          <a:bodyPr/>
          <a:lstStyle/>
          <a:p>
            <a:r>
              <a:rPr lang="fr-FR" sz="1000" b="1" noProof="1">
                <a:latin typeface="Calibri" panose="020F0502020204030204" pitchFamily="34" charset="0"/>
                <a:cs typeface="Calibri" panose="020F0502020204030204" pitchFamily="34" charset="0"/>
              </a:rPr>
              <a:t>Dernière mise à jour : 10/06/2024– Université de Lorraine -- Direction des Relations Internationales et Européennes –  Accueil International : drie-accueil-metz-contact@univ-lorraine.fr </a:t>
            </a:r>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7543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ECC0471-3EC1-4C25-B2C0-BFDA3F3DC9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8" name="Espace réservé du numéro de diapositive 8">
            <a:extLst>
              <a:ext uri="{FF2B5EF4-FFF2-40B4-BE49-F238E27FC236}">
                <a16:creationId xmlns:a16="http://schemas.microsoft.com/office/drawing/2014/main" id="{BD7544A2-BE23-4062-B1E3-51F7DFFAA8FD}"/>
              </a:ext>
            </a:extLst>
          </p:cNvPr>
          <p:cNvSpPr>
            <a:spLocks noGrp="1"/>
          </p:cNvSpPr>
          <p:nvPr>
            <p:ph type="sldNum" sz="quarter" idx="4"/>
          </p:nvPr>
        </p:nvSpPr>
        <p:spPr>
          <a:xfrm>
            <a:off x="10763027" y="6413399"/>
            <a:ext cx="590773" cy="365125"/>
          </a:xfrm>
          <a:prstGeom prst="rect">
            <a:avLst/>
          </a:prstGeom>
        </p:spPr>
        <p:txBody>
          <a:bodyPr/>
          <a:lstStyle>
            <a:lvl1pPr>
              <a:defRPr sz="1400"/>
            </a:lvl1pPr>
          </a:lstStyle>
          <a:p>
            <a:fld id="{5A4A7955-6230-48B4-BD8B-A7C460F75945}" type="slidenum">
              <a:rPr lang="fr-FR" noProof="1" smtClean="0"/>
              <a:pPr/>
              <a:t>‹N°›</a:t>
            </a:fld>
            <a:endParaRPr lang="fr-FR" noProof="1"/>
          </a:p>
        </p:txBody>
      </p:sp>
      <p:sp>
        <p:nvSpPr>
          <p:cNvPr id="9" name="Espace réservé de la date 7">
            <a:extLst>
              <a:ext uri="{FF2B5EF4-FFF2-40B4-BE49-F238E27FC236}">
                <a16:creationId xmlns:a16="http://schemas.microsoft.com/office/drawing/2014/main" id="{B3B16A9D-0621-4E32-BB85-047B264CC442}"/>
              </a:ext>
            </a:extLst>
          </p:cNvPr>
          <p:cNvSpPr>
            <a:spLocks noGrp="1"/>
          </p:cNvSpPr>
          <p:nvPr>
            <p:ph type="dt" sz="half" idx="2"/>
          </p:nvPr>
        </p:nvSpPr>
        <p:spPr>
          <a:xfrm>
            <a:off x="961534" y="6484690"/>
            <a:ext cx="9801493" cy="293834"/>
          </a:xfrm>
          <a:prstGeom prst="rect">
            <a:avLst/>
          </a:prstGeom>
        </p:spPr>
        <p:txBody>
          <a:bodyPr/>
          <a:lstStyle/>
          <a:p>
            <a:r>
              <a:rPr lang="fr-FR" sz="1000" b="1" noProof="1">
                <a:latin typeface="Calibri" panose="020F0502020204030204" pitchFamily="34" charset="0"/>
                <a:cs typeface="Calibri" panose="020F0502020204030204" pitchFamily="34" charset="0"/>
              </a:rPr>
              <a:t>Dernière mise à jour : 10/06/2024– Université de Lorraine -- Direction des Relations Internationales et Européennes –  Accueil International : drie-accueil-metz-contact@univ-lorraine.fr </a:t>
            </a:r>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2680938"/>
      </p:ext>
    </p:extLst>
  </p:cSld>
  <p:clrMap bg1="lt1" tx1="dk1" bg2="lt2" tx2="dk2" accent1="accent1" accent2="accent2" accent3="accent3" accent4="accent4" accent5="accent5" accent6="accent6" hlink="hlink" folHlink="folHlink"/>
  <p:sldLayoutIdLst>
    <p:sldLayoutId id="2147483655"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72D01BF-0933-439A-AF37-2A95A8C02A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8" name="Espace réservé du numéro de diapositive 8">
            <a:extLst>
              <a:ext uri="{FF2B5EF4-FFF2-40B4-BE49-F238E27FC236}">
                <a16:creationId xmlns:a16="http://schemas.microsoft.com/office/drawing/2014/main" id="{2452BBA6-FAFE-4715-922D-836AAFBB5457}"/>
              </a:ext>
            </a:extLst>
          </p:cNvPr>
          <p:cNvSpPr>
            <a:spLocks noGrp="1"/>
          </p:cNvSpPr>
          <p:nvPr>
            <p:ph type="sldNum" sz="quarter" idx="4"/>
          </p:nvPr>
        </p:nvSpPr>
        <p:spPr>
          <a:xfrm>
            <a:off x="10763027" y="6413399"/>
            <a:ext cx="590773" cy="365125"/>
          </a:xfrm>
          <a:prstGeom prst="rect">
            <a:avLst/>
          </a:prstGeom>
        </p:spPr>
        <p:txBody>
          <a:bodyPr/>
          <a:lstStyle>
            <a:lvl1pPr>
              <a:defRPr sz="1400"/>
            </a:lvl1pPr>
          </a:lstStyle>
          <a:p>
            <a:fld id="{5A4A7955-6230-48B4-BD8B-A7C460F75945}" type="slidenum">
              <a:rPr lang="fr-FR" noProof="1" smtClean="0"/>
              <a:pPr/>
              <a:t>‹N°›</a:t>
            </a:fld>
            <a:endParaRPr lang="fr-FR" noProof="1"/>
          </a:p>
        </p:txBody>
      </p:sp>
      <p:sp>
        <p:nvSpPr>
          <p:cNvPr id="9" name="Espace réservé de la date 7">
            <a:extLst>
              <a:ext uri="{FF2B5EF4-FFF2-40B4-BE49-F238E27FC236}">
                <a16:creationId xmlns:a16="http://schemas.microsoft.com/office/drawing/2014/main" id="{A09FE839-0237-4480-96C9-9213EE65ED8E}"/>
              </a:ext>
            </a:extLst>
          </p:cNvPr>
          <p:cNvSpPr>
            <a:spLocks noGrp="1"/>
          </p:cNvSpPr>
          <p:nvPr>
            <p:ph type="dt" sz="half" idx="2"/>
          </p:nvPr>
        </p:nvSpPr>
        <p:spPr>
          <a:xfrm>
            <a:off x="961534" y="6484690"/>
            <a:ext cx="9801493" cy="293834"/>
          </a:xfrm>
          <a:prstGeom prst="rect">
            <a:avLst/>
          </a:prstGeom>
        </p:spPr>
        <p:txBody>
          <a:bodyPr/>
          <a:lstStyle/>
          <a:p>
            <a:r>
              <a:rPr lang="fr-FR" sz="1000" b="1" noProof="1">
                <a:latin typeface="Calibri" panose="020F0502020204030204" pitchFamily="34" charset="0"/>
                <a:cs typeface="Calibri" panose="020F0502020204030204" pitchFamily="34" charset="0"/>
              </a:rPr>
              <a:t>Dernière mise à jour : 10/06/2024– Université de Lorraine -- Direction des Relations Internationales et Européennes –  Accueil International : drie-accueil-metz-contact@univ-lorraine.fr </a:t>
            </a:r>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7970084"/>
      </p:ext>
    </p:extLst>
  </p:cSld>
  <p:clrMap bg1="lt1" tx1="dk1" bg2="lt2" tx2="dk2" accent1="accent1" accent2="accent2" accent3="accent3" accent4="accent4" accent5="accent5" accent6="accent6" hlink="hlink" folHlink="folHlink"/>
  <p:sldLayoutIdLst>
    <p:sldLayoutId id="2147483657"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8.png"/><Relationship Id="rId18"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4.png"/><Relationship Id="rId12" Type="http://schemas.openxmlformats.org/officeDocument/2006/relationships/slide" Target="slide4.xml"/><Relationship Id="rId17" Type="http://schemas.openxmlformats.org/officeDocument/2006/relationships/slide" Target="slide22.xml"/><Relationship Id="rId2" Type="http://schemas.openxmlformats.org/officeDocument/2006/relationships/notesSlide" Target="../notesSlides/notesSlide1.xml"/><Relationship Id="rId16" Type="http://schemas.openxmlformats.org/officeDocument/2006/relationships/image" Target="../media/image1.png"/><Relationship Id="rId20" Type="http://schemas.openxmlformats.org/officeDocument/2006/relationships/hyperlink" Target="mailto:drie-accueil-metz-contact@univ-lorraine.fr" TargetMode="External"/><Relationship Id="rId1" Type="http://schemas.openxmlformats.org/officeDocument/2006/relationships/slideLayout" Target="../slideLayouts/slideLayout1.xml"/><Relationship Id="rId6" Type="http://schemas.openxmlformats.org/officeDocument/2006/relationships/slide" Target="slide19.xml"/><Relationship Id="rId11" Type="http://schemas.openxmlformats.org/officeDocument/2006/relationships/image" Target="../media/image7.svg"/><Relationship Id="rId5" Type="http://schemas.openxmlformats.org/officeDocument/2006/relationships/slide" Target="slide10.xml"/><Relationship Id="rId15" Type="http://schemas.openxmlformats.org/officeDocument/2006/relationships/slide" Target="slide2.xml"/><Relationship Id="rId10" Type="http://schemas.openxmlformats.org/officeDocument/2006/relationships/image" Target="../media/image6.png"/><Relationship Id="rId19" Type="http://schemas.openxmlformats.org/officeDocument/2006/relationships/image" Target="../media/image11.svg"/><Relationship Id="rId4" Type="http://schemas.openxmlformats.org/officeDocument/2006/relationships/slide" Target="slide3.xml"/><Relationship Id="rId9" Type="http://schemas.openxmlformats.org/officeDocument/2006/relationships/slide" Target="slide13.xml"/><Relationship Id="rId14"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mailto:drie-accueil-metz-contact@univ-lorraine.fr" TargetMode="External"/><Relationship Id="rId3" Type="http://schemas.openxmlformats.org/officeDocument/2006/relationships/hyperlink" Target="https://www.etaphabitat.fr/" TargetMode="External"/><Relationship Id="rId7" Type="http://schemas.openxmlformats.org/officeDocument/2006/relationships/image" Target="../media/image5.svg"/><Relationship Id="rId12"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3.svg"/><Relationship Id="rId5" Type="http://schemas.openxmlformats.org/officeDocument/2006/relationships/image" Target="../media/image13.svg"/><Relationship Id="rId10"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png"/><Relationship Id="rId18" Type="http://schemas.openxmlformats.org/officeDocument/2006/relationships/hyperlink" Target="http://www.etaphabitat.fr/les-residences-a-metz/residence-les-saules-metz/" TargetMode="External"/><Relationship Id="rId3" Type="http://schemas.openxmlformats.org/officeDocument/2006/relationships/image" Target="../media/image19.png"/><Relationship Id="rId7" Type="http://schemas.openxmlformats.org/officeDocument/2006/relationships/slide" Target="slide22.xml"/><Relationship Id="rId12" Type="http://schemas.openxmlformats.org/officeDocument/2006/relationships/hyperlink" Target="http://www.etaphabitat.fr/les-residences-a-metz/residence-pilatre-de-rozier-metz/" TargetMode="External"/><Relationship Id="rId17" Type="http://schemas.openxmlformats.org/officeDocument/2006/relationships/hyperlink" Target="mailto:drie-accueil-metz-contact@univ-lorraine.fr" TargetMode="External"/><Relationship Id="rId2" Type="http://schemas.openxmlformats.org/officeDocument/2006/relationships/notesSlide" Target="../notesSlides/notesSlide11.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svg"/><Relationship Id="rId11" Type="http://schemas.openxmlformats.org/officeDocument/2006/relationships/image" Target="../media/image5.svg"/><Relationship Id="rId5" Type="http://schemas.openxmlformats.org/officeDocument/2006/relationships/image" Target="../media/image22.png"/><Relationship Id="rId15" Type="http://schemas.openxmlformats.org/officeDocument/2006/relationships/hyperlink" Target="https://www.etaphabitat.fr/" TargetMode="External"/><Relationship Id="rId10" Type="http://schemas.openxmlformats.org/officeDocument/2006/relationships/image" Target="../media/image4.png"/><Relationship Id="rId19" Type="http://schemas.openxmlformats.org/officeDocument/2006/relationships/image" Target="../media/image28.png"/><Relationship Id="rId4" Type="http://schemas.openxmlformats.org/officeDocument/2006/relationships/image" Target="../media/image20.svg"/><Relationship Id="rId9" Type="http://schemas.openxmlformats.org/officeDocument/2006/relationships/image" Target="../media/image18.svg"/><Relationship Id="rId14"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5.svg"/><Relationship Id="rId18" Type="http://schemas.openxmlformats.org/officeDocument/2006/relationships/image" Target="../media/image25.png"/><Relationship Id="rId3" Type="http://schemas.openxmlformats.org/officeDocument/2006/relationships/notesSlide" Target="../notesSlides/notesSlide12.xml"/><Relationship Id="rId21" Type="http://schemas.openxmlformats.org/officeDocument/2006/relationships/hyperlink" Target="mailto:drie-accueil-metz-contact@univ-lorraine.fr" TargetMode="External"/><Relationship Id="rId7" Type="http://schemas.openxmlformats.org/officeDocument/2006/relationships/image" Target="../media/image22.png"/><Relationship Id="rId12" Type="http://schemas.openxmlformats.org/officeDocument/2006/relationships/image" Target="../media/image4.png"/><Relationship Id="rId17" Type="http://schemas.openxmlformats.org/officeDocument/2006/relationships/hyperlink" Target="https://www.etaphabitat.fr/" TargetMode="External"/><Relationship Id="rId2" Type="http://schemas.openxmlformats.org/officeDocument/2006/relationships/slideLayout" Target="../slideLayouts/slideLayout1.xml"/><Relationship Id="rId16" Type="http://schemas.openxmlformats.org/officeDocument/2006/relationships/image" Target="../media/image13.svg"/><Relationship Id="rId20" Type="http://schemas.openxmlformats.org/officeDocument/2006/relationships/image" Target="../media/image1.png"/><Relationship Id="rId1" Type="http://schemas.openxmlformats.org/officeDocument/2006/relationships/themeOverride" Target="../theme/themeOverride2.xml"/><Relationship Id="rId6" Type="http://schemas.openxmlformats.org/officeDocument/2006/relationships/image" Target="../media/image20.svg"/><Relationship Id="rId11" Type="http://schemas.openxmlformats.org/officeDocument/2006/relationships/image" Target="../media/image18.svg"/><Relationship Id="rId5" Type="http://schemas.openxmlformats.org/officeDocument/2006/relationships/image" Target="../media/image19.png"/><Relationship Id="rId15" Type="http://schemas.openxmlformats.org/officeDocument/2006/relationships/image" Target="../media/image12.pn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hyperlink" Target="https://www.etaphabitat.fr/residence-bethanie-metz/" TargetMode="External"/><Relationship Id="rId9" Type="http://schemas.openxmlformats.org/officeDocument/2006/relationships/slide" Target="slide22.xml"/><Relationship Id="rId14" Type="http://schemas.openxmlformats.org/officeDocument/2006/relationships/hyperlink" Target="http://www.etaphabitat.fr/les-residences-a-metz/residence-le-tardillon-metz/" TargetMode="External"/><Relationship Id="rId22"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hyperlink" Target="mailto:contact@associationparme.fr" TargetMode="External"/><Relationship Id="rId13" Type="http://schemas.openxmlformats.org/officeDocument/2006/relationships/slide" Target="slide22.xml"/><Relationship Id="rId18" Type="http://schemas.openxmlformats.org/officeDocument/2006/relationships/hyperlink" Target="http://www.carrefour-metz.asso.fr/habitat_jeune.php" TargetMode="External"/><Relationship Id="rId3" Type="http://schemas.openxmlformats.org/officeDocument/2006/relationships/hyperlink" Target="https://associationparme.fr/residences/residence-des-lys/" TargetMode="External"/><Relationship Id="rId21" Type="http://schemas.openxmlformats.org/officeDocument/2006/relationships/image" Target="../media/image1.png"/><Relationship Id="rId7" Type="http://schemas.openxmlformats.org/officeDocument/2006/relationships/hyperlink" Target="https://associationparme.fr/" TargetMode="External"/><Relationship Id="rId12" Type="http://schemas.openxmlformats.org/officeDocument/2006/relationships/image" Target="../media/image23.svg"/><Relationship Id="rId17" Type="http://schemas.openxmlformats.org/officeDocument/2006/relationships/image" Target="../media/image5.svg"/><Relationship Id="rId2" Type="http://schemas.openxmlformats.org/officeDocument/2006/relationships/notesSlide" Target="../notesSlides/notesSlide13.xml"/><Relationship Id="rId16" Type="http://schemas.openxmlformats.org/officeDocument/2006/relationships/image" Target="../media/image4.png"/><Relationship Id="rId20" Type="http://schemas.openxmlformats.org/officeDocument/2006/relationships/image" Target="../media/image13.svg"/><Relationship Id="rId1" Type="http://schemas.openxmlformats.org/officeDocument/2006/relationships/slideLayout" Target="../slideLayouts/slideLayout1.xml"/><Relationship Id="rId6" Type="http://schemas.openxmlformats.org/officeDocument/2006/relationships/hyperlink" Target="mailto:residence.lys@associationparme.fr" TargetMode="External"/><Relationship Id="rId11" Type="http://schemas.openxmlformats.org/officeDocument/2006/relationships/image" Target="../media/image22.png"/><Relationship Id="rId5" Type="http://schemas.openxmlformats.org/officeDocument/2006/relationships/hyperlink" Target="http://www.carrefour-metz.asso.fr/reservation_jt_admission.php" TargetMode="External"/><Relationship Id="rId15" Type="http://schemas.openxmlformats.org/officeDocument/2006/relationships/image" Target="../media/image18.svg"/><Relationship Id="rId10" Type="http://schemas.openxmlformats.org/officeDocument/2006/relationships/image" Target="../media/image20.svg"/><Relationship Id="rId19" Type="http://schemas.openxmlformats.org/officeDocument/2006/relationships/image" Target="../media/image12.png"/><Relationship Id="rId4" Type="http://schemas.openxmlformats.org/officeDocument/2006/relationships/hyperlink" Target="mailto:contact@carrefourmetz.fr" TargetMode="External"/><Relationship Id="rId9" Type="http://schemas.openxmlformats.org/officeDocument/2006/relationships/image" Target="../media/image19.png"/><Relationship Id="rId14" Type="http://schemas.openxmlformats.org/officeDocument/2006/relationships/image" Target="../media/image17.png"/><Relationship Id="rId22" Type="http://schemas.openxmlformats.org/officeDocument/2006/relationships/hyperlink" Target="mailto:drie-accueil-metz-contact@univ-lorraine.fr"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8.svg"/><Relationship Id="rId18" Type="http://schemas.openxmlformats.org/officeDocument/2006/relationships/image" Target="../media/image13.svg"/><Relationship Id="rId3" Type="http://schemas.openxmlformats.org/officeDocument/2006/relationships/hyperlink" Target="http://www.residence-jeunes.fr/" TargetMode="External"/><Relationship Id="rId7" Type="http://schemas.openxmlformats.org/officeDocument/2006/relationships/image" Target="../media/image19.png"/><Relationship Id="rId12" Type="http://schemas.openxmlformats.org/officeDocument/2006/relationships/image" Target="../media/image17.png"/><Relationship Id="rId17" Type="http://schemas.openxmlformats.org/officeDocument/2006/relationships/image" Target="../media/image12.png"/><Relationship Id="rId2" Type="http://schemas.openxmlformats.org/officeDocument/2006/relationships/notesSlide" Target="../notesSlides/notesSlide14.xml"/><Relationship Id="rId16" Type="http://schemas.openxmlformats.org/officeDocument/2006/relationships/hyperlink" Target="https://www.fjo-metz.org/" TargetMode="External"/><Relationship Id="rId20" Type="http://schemas.openxmlformats.org/officeDocument/2006/relationships/hyperlink" Target="mailto:drie-accueil-metz-contact@univ-lorraine.fr" TargetMode="External"/><Relationship Id="rId1" Type="http://schemas.openxmlformats.org/officeDocument/2006/relationships/slideLayout" Target="../slideLayouts/slideLayout1.xml"/><Relationship Id="rId6" Type="http://schemas.openxmlformats.org/officeDocument/2006/relationships/hyperlink" Target="https://www.residence-jeunes.fr/reserver-un-logement/" TargetMode="External"/><Relationship Id="rId11" Type="http://schemas.openxmlformats.org/officeDocument/2006/relationships/slide" Target="slide22.xml"/><Relationship Id="rId5" Type="http://schemas.openxmlformats.org/officeDocument/2006/relationships/hyperlink" Target="mailto:contact@residence-jeunes.fr" TargetMode="External"/><Relationship Id="rId15" Type="http://schemas.openxmlformats.org/officeDocument/2006/relationships/image" Target="../media/image5.svg"/><Relationship Id="rId10" Type="http://schemas.openxmlformats.org/officeDocument/2006/relationships/image" Target="../media/image23.svg"/><Relationship Id="rId19" Type="http://schemas.openxmlformats.org/officeDocument/2006/relationships/image" Target="../media/image1.png"/><Relationship Id="rId4" Type="http://schemas.openxmlformats.org/officeDocument/2006/relationships/hyperlink" Target="mailto:accueil@fjo-metz.fr" TargetMode="External"/><Relationship Id="rId9" Type="http://schemas.openxmlformats.org/officeDocument/2006/relationships/image" Target="../media/image22.png"/><Relationship Id="rId1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png"/><Relationship Id="rId18" Type="http://schemas.openxmlformats.org/officeDocument/2006/relationships/hyperlink" Target="https://metz.catholique.fr/sites-services/le-grand-seminaire-de-metz/foyers/foyer-sainte-chretienne/" TargetMode="External"/><Relationship Id="rId3" Type="http://schemas.openxmlformats.org/officeDocument/2006/relationships/hyperlink" Target="https://metz.catholique.fr/sites-services/le-grand-seminaire-de-metz/foyers/foyer-saint-charles-borromee/" TargetMode="External"/><Relationship Id="rId7" Type="http://schemas.openxmlformats.org/officeDocument/2006/relationships/image" Target="../media/image20.svg"/><Relationship Id="rId12" Type="http://schemas.openxmlformats.org/officeDocument/2006/relationships/image" Target="../media/image18.svg"/><Relationship Id="rId17" Type="http://schemas.openxmlformats.org/officeDocument/2006/relationships/image" Target="../media/image13.svg"/><Relationship Id="rId2" Type="http://schemas.openxmlformats.org/officeDocument/2006/relationships/notesSlide" Target="../notesSlides/notesSlide15.xml"/><Relationship Id="rId16" Type="http://schemas.openxmlformats.org/officeDocument/2006/relationships/image" Target="../media/image12.png"/><Relationship Id="rId20" Type="http://schemas.openxmlformats.org/officeDocument/2006/relationships/hyperlink" Target="mailto:drie-accueil-metz-contact@univ-lorraine.fr" TargetMode="Externa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17.png"/><Relationship Id="rId5" Type="http://schemas.openxmlformats.org/officeDocument/2006/relationships/hyperlink" Target="mailto:secretariat.seminaire@catholique-metz.fr" TargetMode="External"/><Relationship Id="rId15" Type="http://schemas.openxmlformats.org/officeDocument/2006/relationships/hyperlink" Target="https://foyer-mozart.org/" TargetMode="External"/><Relationship Id="rId10" Type="http://schemas.openxmlformats.org/officeDocument/2006/relationships/slide" Target="slide22.xml"/><Relationship Id="rId19" Type="http://schemas.openxmlformats.org/officeDocument/2006/relationships/image" Target="../media/image1.png"/><Relationship Id="rId4" Type="http://schemas.openxmlformats.org/officeDocument/2006/relationships/hyperlink" Target="mailto:direction@foyer-mozart.org" TargetMode="External"/><Relationship Id="rId9" Type="http://schemas.openxmlformats.org/officeDocument/2006/relationships/image" Target="../media/image23.svg"/><Relationship Id="rId14" Type="http://schemas.openxmlformats.org/officeDocument/2006/relationships/image" Target="../media/image5.svg"/></Relationships>
</file>

<file path=ppt/slides/_rels/slide16.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22.png"/><Relationship Id="rId18" Type="http://schemas.openxmlformats.org/officeDocument/2006/relationships/image" Target="../media/image29.png"/><Relationship Id="rId3" Type="http://schemas.openxmlformats.org/officeDocument/2006/relationships/hyperlink" Target="https://www.adoma.cdc-habitat.fr/offres-residentielles/?_res_offer_region=44-grand-est&amp;_res_offer_department=57-moselle" TargetMode="External"/><Relationship Id="rId7" Type="http://schemas.openxmlformats.org/officeDocument/2006/relationships/image" Target="../media/image12.png"/><Relationship Id="rId12" Type="http://schemas.openxmlformats.org/officeDocument/2006/relationships/image" Target="../media/image16.png"/><Relationship Id="rId17" Type="http://schemas.openxmlformats.org/officeDocument/2006/relationships/hyperlink" Target="https://www.adoma.cdc-habitat.fr/" TargetMode="External"/><Relationship Id="rId2" Type="http://schemas.openxmlformats.org/officeDocument/2006/relationships/notesSlide" Target="../notesSlides/notesSlide16.xml"/><Relationship Id="rId16" Type="http://schemas.openxmlformats.org/officeDocument/2006/relationships/hyperlink" Target="mailto:drie-accueil-metz-contact@univ-lorraine.fr" TargetMode="External"/><Relationship Id="rId1" Type="http://schemas.openxmlformats.org/officeDocument/2006/relationships/slideLayout" Target="../slideLayouts/slideLayout1.xml"/><Relationship Id="rId6" Type="http://schemas.openxmlformats.org/officeDocument/2006/relationships/hyperlink" Target="mailto:logement.moselle@adoma.fr" TargetMode="External"/><Relationship Id="rId11" Type="http://schemas.openxmlformats.org/officeDocument/2006/relationships/image" Target="../media/image15.png"/><Relationship Id="rId5" Type="http://schemas.openxmlformats.org/officeDocument/2006/relationships/hyperlink" Target="https://ddl.adoma.cdc-habitat.fr/homepage" TargetMode="External"/><Relationship Id="rId15" Type="http://schemas.openxmlformats.org/officeDocument/2006/relationships/image" Target="../media/image1.png"/><Relationship Id="rId10" Type="http://schemas.openxmlformats.org/officeDocument/2006/relationships/image" Target="../media/image5.svg"/><Relationship Id="rId4" Type="http://schemas.openxmlformats.org/officeDocument/2006/relationships/hyperlink" Target="mailto:hebergement@adali-habitat.fr" TargetMode="External"/><Relationship Id="rId9" Type="http://schemas.openxmlformats.org/officeDocument/2006/relationships/image" Target="../media/image4.png"/><Relationship Id="rId14" Type="http://schemas.openxmlformats.org/officeDocument/2006/relationships/image" Target="../media/image23.svg"/></Relationships>
</file>

<file path=ppt/slides/_rels/slide17.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5.svg"/><Relationship Id="rId18" Type="http://schemas.openxmlformats.org/officeDocument/2006/relationships/hyperlink" Target="https://www.adoma.cdc-habitat.fr/offres-residentielles/0099-woippy-les-peupliers/" TargetMode="External"/><Relationship Id="rId3" Type="http://schemas.openxmlformats.org/officeDocument/2006/relationships/hyperlink" Target="https://www.adoma.cdc-habitat.fr/offres-residentielles/0187-metz-les-arenes/" TargetMode="External"/><Relationship Id="rId21" Type="http://schemas.openxmlformats.org/officeDocument/2006/relationships/hyperlink" Target="mailto:drie-accueil-metz-contact@univ-lorraine.fr" TargetMode="External"/><Relationship Id="rId7" Type="http://schemas.openxmlformats.org/officeDocument/2006/relationships/image" Target="../media/image22.png"/><Relationship Id="rId12" Type="http://schemas.openxmlformats.org/officeDocument/2006/relationships/image" Target="../media/image4.png"/><Relationship Id="rId17" Type="http://schemas.openxmlformats.org/officeDocument/2006/relationships/hyperlink" Target="https://www.adoma.cdc-habitat.fr/offres-residentielles/0744-metz-place-de-chambre/" TargetMode="External"/><Relationship Id="rId25" Type="http://schemas.openxmlformats.org/officeDocument/2006/relationships/hyperlink" Target="https://www.adoma.cdc-habitat.fr/offres-residentielles/0193-woippy-la-roseraie/" TargetMode="External"/><Relationship Id="rId2" Type="http://schemas.openxmlformats.org/officeDocument/2006/relationships/notesSlide" Target="../notesSlides/notesSlide17.xml"/><Relationship Id="rId16" Type="http://schemas.openxmlformats.org/officeDocument/2006/relationships/image" Target="../media/image13.svg"/><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svg"/><Relationship Id="rId11" Type="http://schemas.openxmlformats.org/officeDocument/2006/relationships/image" Target="../media/image18.svg"/><Relationship Id="rId24" Type="http://schemas.openxmlformats.org/officeDocument/2006/relationships/hyperlink" Target="https://www.adoma.cdc-habitat.fr/adoma/Loger-chez-Adoma/Je-cherche-un-logement/p-40-WOIPPY-LA-ROSERAIE.htm?item_id=289" TargetMode="External"/><Relationship Id="rId5" Type="http://schemas.openxmlformats.org/officeDocument/2006/relationships/image" Target="../media/image19.png"/><Relationship Id="rId15" Type="http://schemas.openxmlformats.org/officeDocument/2006/relationships/image" Target="../media/image12.png"/><Relationship Id="rId23" Type="http://schemas.openxmlformats.org/officeDocument/2006/relationships/image" Target="../media/image29.png"/><Relationship Id="rId10" Type="http://schemas.openxmlformats.org/officeDocument/2006/relationships/image" Target="../media/image17.png"/><Relationship Id="rId19" Type="http://schemas.openxmlformats.org/officeDocument/2006/relationships/hyperlink" Target="https://ddl.adoma.cdc-habitat.fr/homepage" TargetMode="External"/><Relationship Id="rId4" Type="http://schemas.openxmlformats.org/officeDocument/2006/relationships/hyperlink" Target="mailto:logement.moselle@adoma.fr" TargetMode="External"/><Relationship Id="rId9" Type="http://schemas.openxmlformats.org/officeDocument/2006/relationships/slide" Target="slide22.xml"/><Relationship Id="rId14" Type="http://schemas.openxmlformats.org/officeDocument/2006/relationships/hyperlink" Target="https://www.adoma.cdc-habitat.fr/offres-residentielles/0172-metz-du-fort/" TargetMode="External"/><Relationship Id="rId22" Type="http://schemas.openxmlformats.org/officeDocument/2006/relationships/hyperlink" Target="https://www.adoma.cdc-habitat.fr/"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5.svg"/><Relationship Id="rId18" Type="http://schemas.openxmlformats.org/officeDocument/2006/relationships/image" Target="../media/image1.png"/><Relationship Id="rId3" Type="http://schemas.openxmlformats.org/officeDocument/2006/relationships/hyperlink" Target="https://pelican.asso.fr/etablissements/nancy-route-de-mirecourt/" TargetMode="External"/><Relationship Id="rId21" Type="http://schemas.openxmlformats.org/officeDocument/2006/relationships/image" Target="../media/image30.png"/><Relationship Id="rId7" Type="http://schemas.openxmlformats.org/officeDocument/2006/relationships/image" Target="../media/image22.png"/><Relationship Id="rId12" Type="http://schemas.openxmlformats.org/officeDocument/2006/relationships/image" Target="../media/image4.png"/><Relationship Id="rId17" Type="http://schemas.openxmlformats.org/officeDocument/2006/relationships/hyperlink" Target="https://agiras.fr/residence-agiras-metz-arenes/" TargetMode="External"/><Relationship Id="rId2" Type="http://schemas.openxmlformats.org/officeDocument/2006/relationships/notesSlide" Target="../notesSlides/notesSlide18.xml"/><Relationship Id="rId16" Type="http://schemas.openxmlformats.org/officeDocument/2006/relationships/image" Target="../media/image13.svg"/><Relationship Id="rId20" Type="http://schemas.openxmlformats.org/officeDocument/2006/relationships/hyperlink" Target="https://agiras.fr/" TargetMode="External"/><Relationship Id="rId1" Type="http://schemas.openxmlformats.org/officeDocument/2006/relationships/slideLayout" Target="../slideLayouts/slideLayout1.xml"/><Relationship Id="rId6" Type="http://schemas.openxmlformats.org/officeDocument/2006/relationships/image" Target="../media/image20.svg"/><Relationship Id="rId11" Type="http://schemas.openxmlformats.org/officeDocument/2006/relationships/image" Target="../media/image18.svg"/><Relationship Id="rId5" Type="http://schemas.openxmlformats.org/officeDocument/2006/relationships/image" Target="../media/image19.png"/><Relationship Id="rId15" Type="http://schemas.openxmlformats.org/officeDocument/2006/relationships/image" Target="../media/image12.png"/><Relationship Id="rId10" Type="http://schemas.openxmlformats.org/officeDocument/2006/relationships/image" Target="../media/image17.png"/><Relationship Id="rId19" Type="http://schemas.openxmlformats.org/officeDocument/2006/relationships/hyperlink" Target="mailto:drie-accueil-metz-contact@univ-lorraine.fr" TargetMode="External"/><Relationship Id="rId4" Type="http://schemas.openxmlformats.org/officeDocument/2006/relationships/hyperlink" Target="mailto:locations@agiras.fr" TargetMode="External"/><Relationship Id="rId9" Type="http://schemas.openxmlformats.org/officeDocument/2006/relationships/slide" Target="slide22.xml"/><Relationship Id="rId14" Type="http://schemas.openxmlformats.org/officeDocument/2006/relationships/hyperlink" Target="https://www.fjt3f.com/hebergement/#1462269951475-cf977477-1773"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3.svg"/><Relationship Id="rId18" Type="http://schemas.openxmlformats.org/officeDocument/2006/relationships/image" Target="../media/image31.png"/><Relationship Id="rId3" Type="http://schemas.openxmlformats.org/officeDocument/2006/relationships/hyperlink" Target="https://www.fjt3f.com/" TargetMode="External"/><Relationship Id="rId7" Type="http://schemas.openxmlformats.org/officeDocument/2006/relationships/image" Target="../media/image13.svg"/><Relationship Id="rId12" Type="http://schemas.openxmlformats.org/officeDocument/2006/relationships/image" Target="../media/image22.png"/><Relationship Id="rId17" Type="http://schemas.openxmlformats.org/officeDocument/2006/relationships/hyperlink" Target="mailto:drie-accueil-metz-contact@univ-lorraine.fr" TargetMode="External"/><Relationship Id="rId2" Type="http://schemas.openxmlformats.org/officeDocument/2006/relationships/notesSlide" Target="../notesSlides/notesSlide19.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hyperlink" Target="https://www.fjt3f.com/contact/" TargetMode="External"/><Relationship Id="rId15" Type="http://schemas.openxmlformats.org/officeDocument/2006/relationships/image" Target="../media/image26.svg"/><Relationship Id="rId10" Type="http://schemas.openxmlformats.org/officeDocument/2006/relationships/image" Target="../media/image15.png"/><Relationship Id="rId4" Type="http://schemas.openxmlformats.org/officeDocument/2006/relationships/hyperlink" Target="mailto:fjt3f@fjt3f.com" TargetMode="External"/><Relationship Id="rId9" Type="http://schemas.openxmlformats.org/officeDocument/2006/relationships/image" Target="../media/image5.sv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svg"/><Relationship Id="rId18" Type="http://schemas.openxmlformats.org/officeDocument/2006/relationships/image" Target="../media/image20.svg"/><Relationship Id="rId3" Type="http://schemas.openxmlformats.org/officeDocument/2006/relationships/hyperlink" Target="https://univ-lorraine.studapart.com/fr/" TargetMode="External"/><Relationship Id="rId7" Type="http://schemas.openxmlformats.org/officeDocument/2006/relationships/image" Target="../media/image5.svg"/><Relationship Id="rId12" Type="http://schemas.openxmlformats.org/officeDocument/2006/relationships/image" Target="../media/image17.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hyperlink" Target="https://univ-lorraine.studapart.com/fr/residence/2910"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13.svg"/><Relationship Id="rId15" Type="http://schemas.openxmlformats.org/officeDocument/2006/relationships/hyperlink" Target="https://univ-lorraine.studapart.com/fr/residence/1686" TargetMode="Externa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png"/><Relationship Id="rId14" Type="http://schemas.openxmlformats.org/officeDocument/2006/relationships/hyperlink" Target="mailto:drie-accueil-metz-contact@univ-lorraine.fr"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5.svg"/><Relationship Id="rId18" Type="http://schemas.openxmlformats.org/officeDocument/2006/relationships/image" Target="../media/image1.png"/><Relationship Id="rId3" Type="http://schemas.openxmlformats.org/officeDocument/2006/relationships/hyperlink" Target="https://pelican.asso.fr/etablissements/nancy-route-de-mirecourt/" TargetMode="External"/><Relationship Id="rId7" Type="http://schemas.openxmlformats.org/officeDocument/2006/relationships/image" Target="../media/image22.png"/><Relationship Id="rId12" Type="http://schemas.openxmlformats.org/officeDocument/2006/relationships/image" Target="../media/image4.png"/><Relationship Id="rId17" Type="http://schemas.openxmlformats.org/officeDocument/2006/relationships/hyperlink" Target="https://www.fjt3f.com/hebergement/" TargetMode="External"/><Relationship Id="rId2" Type="http://schemas.openxmlformats.org/officeDocument/2006/relationships/notesSlide" Target="../notesSlides/notesSlide20.xml"/><Relationship Id="rId16" Type="http://schemas.openxmlformats.org/officeDocument/2006/relationships/image" Target="../media/image13.svg"/><Relationship Id="rId20"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20.svg"/><Relationship Id="rId11" Type="http://schemas.openxmlformats.org/officeDocument/2006/relationships/image" Target="../media/image18.svg"/><Relationship Id="rId5" Type="http://schemas.openxmlformats.org/officeDocument/2006/relationships/image" Target="../media/image19.png"/><Relationship Id="rId15" Type="http://schemas.openxmlformats.org/officeDocument/2006/relationships/image" Target="../media/image12.png"/><Relationship Id="rId10" Type="http://schemas.openxmlformats.org/officeDocument/2006/relationships/image" Target="../media/image17.png"/><Relationship Id="rId19" Type="http://schemas.openxmlformats.org/officeDocument/2006/relationships/hyperlink" Target="mailto:drie-accueil-metz-contact@univ-lorraine.fr" TargetMode="External"/><Relationship Id="rId4" Type="http://schemas.openxmlformats.org/officeDocument/2006/relationships/hyperlink" Target="mailto:fjt3f@fjt3f.com" TargetMode="External"/><Relationship Id="rId9" Type="http://schemas.openxmlformats.org/officeDocument/2006/relationships/slide" Target="slide22.xml"/><Relationship Id="rId14" Type="http://schemas.openxmlformats.org/officeDocument/2006/relationships/hyperlink" Target="https://www.fjt3f.com/hebergement/#1462269951475-cf977477-1773"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8.svg"/><Relationship Id="rId18" Type="http://schemas.openxmlformats.org/officeDocument/2006/relationships/image" Target="../media/image13.svg"/><Relationship Id="rId3" Type="http://schemas.openxmlformats.org/officeDocument/2006/relationships/hyperlink" Target="https://pelican.asso.fr/etablissements/nancy-route-de-mirecourt/" TargetMode="External"/><Relationship Id="rId21" Type="http://schemas.openxmlformats.org/officeDocument/2006/relationships/hyperlink" Target="mailto:drie-accueil-metz-contact@univ-lorraine.fr" TargetMode="External"/><Relationship Id="rId7" Type="http://schemas.openxmlformats.org/officeDocument/2006/relationships/image" Target="../media/image19.png"/><Relationship Id="rId12" Type="http://schemas.openxmlformats.org/officeDocument/2006/relationships/image" Target="../media/image17.png"/><Relationship Id="rId17" Type="http://schemas.openxmlformats.org/officeDocument/2006/relationships/image" Target="../media/image12.png"/><Relationship Id="rId2" Type="http://schemas.openxmlformats.org/officeDocument/2006/relationships/notesSlide" Target="../notesSlides/notesSlide21.xml"/><Relationship Id="rId16" Type="http://schemas.openxmlformats.org/officeDocument/2006/relationships/hyperlink" Target="https://www.fjt3f.com/hebergement/#1462269951475-cf977477-1773" TargetMode="Externa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vivest.fr/trouver-un-logement/logement-social-mode-demploi/" TargetMode="External"/><Relationship Id="rId11" Type="http://schemas.openxmlformats.org/officeDocument/2006/relationships/slide" Target="slide22.xml"/><Relationship Id="rId5" Type="http://schemas.openxmlformats.org/officeDocument/2006/relationships/hyperlink" Target="mailto:stephanie.paul@vivest.fr" TargetMode="External"/><Relationship Id="rId15" Type="http://schemas.openxmlformats.org/officeDocument/2006/relationships/image" Target="../media/image5.svg"/><Relationship Id="rId10" Type="http://schemas.openxmlformats.org/officeDocument/2006/relationships/image" Target="../media/image23.svg"/><Relationship Id="rId19" Type="http://schemas.openxmlformats.org/officeDocument/2006/relationships/hyperlink" Target="http://iut-moselle-est.univ-lorraine.fr/fr/chimie/restauration-hebergement" TargetMode="External"/><Relationship Id="rId4" Type="http://schemas.openxmlformats.org/officeDocument/2006/relationships/hyperlink" Target="https://vivest.fr/trouver-un-logement/annonces-logement/" TargetMode="External"/><Relationship Id="rId9" Type="http://schemas.openxmlformats.org/officeDocument/2006/relationships/image" Target="../media/image22.png"/><Relationship Id="rId14" Type="http://schemas.openxmlformats.org/officeDocument/2006/relationships/image" Target="../media/image4.png"/><Relationship Id="rId22"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hyperlink" Target="https://www.univ-lorraine.fr/welcome/trouver-un-logement-pour-les-doctorants-et-chercheurs/" TargetMode="External"/><Relationship Id="rId13" Type="http://schemas.openxmlformats.org/officeDocument/2006/relationships/hyperlink" Target="https://www.univ-lorraine.fr/welcome/wp-content/uploads/sites/41/2023/08/voc.-et-abrevitions-du-logement.pdf" TargetMode="External"/><Relationship Id="rId18" Type="http://schemas.openxmlformats.org/officeDocument/2006/relationships/image" Target="../media/image12.png"/><Relationship Id="rId3" Type="http://schemas.openxmlformats.org/officeDocument/2006/relationships/image" Target="../media/image33.png"/><Relationship Id="rId7" Type="http://schemas.openxmlformats.org/officeDocument/2006/relationships/hyperlink" Target="mailto:drie-accueil-metz-contact@univ-lorraine.fr" TargetMode="External"/><Relationship Id="rId12" Type="http://schemas.openxmlformats.org/officeDocument/2006/relationships/image" Target="../media/image38.png"/><Relationship Id="rId17" Type="http://schemas.openxmlformats.org/officeDocument/2006/relationships/image" Target="../media/image42.svg"/><Relationship Id="rId2" Type="http://schemas.openxmlformats.org/officeDocument/2006/relationships/notesSlide" Target="../notesSlides/notesSlide22.xml"/><Relationship Id="rId16" Type="http://schemas.openxmlformats.org/officeDocument/2006/relationships/image" Target="../media/image41.png"/><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37.png"/><Relationship Id="rId5" Type="http://schemas.openxmlformats.org/officeDocument/2006/relationships/image" Target="../media/image4.png"/><Relationship Id="rId15" Type="http://schemas.openxmlformats.org/officeDocument/2006/relationships/image" Target="../media/image40.svg"/><Relationship Id="rId10" Type="http://schemas.openxmlformats.org/officeDocument/2006/relationships/image" Target="../media/image36.svg"/><Relationship Id="rId19" Type="http://schemas.openxmlformats.org/officeDocument/2006/relationships/image" Target="../media/image13.svg"/><Relationship Id="rId4" Type="http://schemas.openxmlformats.org/officeDocument/2006/relationships/image" Target="../media/image34.svg"/><Relationship Id="rId9" Type="http://schemas.openxmlformats.org/officeDocument/2006/relationships/image" Target="../media/image35.png"/><Relationship Id="rId14"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22.png"/><Relationship Id="rId3" Type="http://schemas.openxmlformats.org/officeDocument/2006/relationships/hyperlink" Target="https://www.crous-lorraine.fr/se-loger/liste-de-nos-logements/" TargetMode="External"/><Relationship Id="rId7" Type="http://schemas.openxmlformats.org/officeDocument/2006/relationships/image" Target="../media/image4.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16.png"/><Relationship Id="rId5" Type="http://schemas.openxmlformats.org/officeDocument/2006/relationships/image" Target="../media/image12.png"/><Relationship Id="rId15" Type="http://schemas.openxmlformats.org/officeDocument/2006/relationships/hyperlink" Target="mailto:drie-accueil-metz-contact@univ-lorraine.fr" TargetMode="External"/><Relationship Id="rId10" Type="http://schemas.openxmlformats.org/officeDocument/2006/relationships/image" Target="../media/image15.png"/><Relationship Id="rId4" Type="http://schemas.openxmlformats.org/officeDocument/2006/relationships/hyperlink" Target="https://trouverunlogement.lescrous.fr/" TargetMode="External"/><Relationship Id="rId9" Type="http://schemas.openxmlformats.org/officeDocument/2006/relationships/image" Target="../media/image1.png"/><Relationship Id="rId14" Type="http://schemas.openxmlformats.org/officeDocument/2006/relationships/image" Target="../media/image23.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hyperlink" Target="mailto:drie-accueil-metz-contact@univ-lorraine.fr" TargetMode="External"/><Relationship Id="rId3" Type="http://schemas.openxmlformats.org/officeDocument/2006/relationships/notesSlide" Target="../notesSlides/notesSlide4.xml"/><Relationship Id="rId7" Type="http://schemas.openxmlformats.org/officeDocument/2006/relationships/hyperlink" Target="tel:+33383300300" TargetMode="External"/><Relationship Id="rId12" Type="http://schemas.openxmlformats.org/officeDocument/2006/relationships/image" Target="../media/image1.png"/><Relationship Id="rId17" Type="http://schemas.openxmlformats.org/officeDocument/2006/relationships/image" Target="../media/image24.png"/><Relationship Id="rId2" Type="http://schemas.openxmlformats.org/officeDocument/2006/relationships/slideLayout" Target="../slideLayouts/slideLayout1.xml"/><Relationship Id="rId16" Type="http://schemas.openxmlformats.org/officeDocument/2006/relationships/image" Target="../media/image23.svg"/><Relationship Id="rId1" Type="http://schemas.openxmlformats.org/officeDocument/2006/relationships/themeOverride" Target="../theme/themeOverride1.xml"/><Relationship Id="rId6" Type="http://schemas.openxmlformats.org/officeDocument/2006/relationships/hyperlink" Target="mailto:location.metz@mgellogement.fr" TargetMode="External"/><Relationship Id="rId11" Type="http://schemas.openxmlformats.org/officeDocument/2006/relationships/image" Target="../media/image5.svg"/><Relationship Id="rId5" Type="http://schemas.openxmlformats.org/officeDocument/2006/relationships/hyperlink" Target="https://mgellogement.fr/contact/" TargetMode="External"/><Relationship Id="rId15" Type="http://schemas.openxmlformats.org/officeDocument/2006/relationships/image" Target="../media/image22.png"/><Relationship Id="rId10" Type="http://schemas.openxmlformats.org/officeDocument/2006/relationships/image" Target="../media/image4.png"/><Relationship Id="rId19" Type="http://schemas.openxmlformats.org/officeDocument/2006/relationships/hyperlink" Target="https://mgellogement.fr/logement-etudiant/metz-pasteur/" TargetMode="External"/><Relationship Id="rId4" Type="http://schemas.openxmlformats.org/officeDocument/2006/relationships/hyperlink" Target="https://mgellogement.fr/search-result-page/?paged=0&amp;listing_page_id=7663&amp;location%5B%5D=metz&amp;min-price=278&amp;max-price=655" TargetMode="External"/><Relationship Id="rId9" Type="http://schemas.openxmlformats.org/officeDocument/2006/relationships/image" Target="../media/image13.sv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5.svg"/><Relationship Id="rId18" Type="http://schemas.openxmlformats.org/officeDocument/2006/relationships/hyperlink" Target="https://mgellogement.fr/comment-reserver/" TargetMode="External"/><Relationship Id="rId3" Type="http://schemas.openxmlformats.org/officeDocument/2006/relationships/hyperlink" Target="https://mgellogement.fr/logement-etudiant/metz-europa/" TargetMode="External"/><Relationship Id="rId21" Type="http://schemas.openxmlformats.org/officeDocument/2006/relationships/hyperlink" Target="https://mgellogement.fr/" TargetMode="External"/><Relationship Id="rId7" Type="http://schemas.openxmlformats.org/officeDocument/2006/relationships/image" Target="../media/image22.png"/><Relationship Id="rId12" Type="http://schemas.openxmlformats.org/officeDocument/2006/relationships/image" Target="../media/image4.png"/><Relationship Id="rId17" Type="http://schemas.openxmlformats.org/officeDocument/2006/relationships/hyperlink" Target="https://mgellogement.fr/logement-etudiant/metz-dumail/" TargetMode="External"/><Relationship Id="rId2" Type="http://schemas.openxmlformats.org/officeDocument/2006/relationships/notesSlide" Target="../notesSlides/notesSlide5.xml"/><Relationship Id="rId16" Type="http://schemas.openxmlformats.org/officeDocument/2006/relationships/image" Target="../media/image13.svg"/><Relationship Id="rId20" Type="http://schemas.openxmlformats.org/officeDocument/2006/relationships/hyperlink" Target="mailto:drie-accueil-metz-contact@univ-lorraine.fr" TargetMode="External"/><Relationship Id="rId1" Type="http://schemas.openxmlformats.org/officeDocument/2006/relationships/slideLayout" Target="../slideLayouts/slideLayout1.xml"/><Relationship Id="rId6" Type="http://schemas.openxmlformats.org/officeDocument/2006/relationships/image" Target="../media/image20.svg"/><Relationship Id="rId11" Type="http://schemas.openxmlformats.org/officeDocument/2006/relationships/image" Target="../media/image18.svg"/><Relationship Id="rId5" Type="http://schemas.openxmlformats.org/officeDocument/2006/relationships/image" Target="../media/image19.png"/><Relationship Id="rId15" Type="http://schemas.openxmlformats.org/officeDocument/2006/relationships/image" Target="../media/image12.png"/><Relationship Id="rId23" Type="http://schemas.openxmlformats.org/officeDocument/2006/relationships/hyperlink" Target="https://mgellogement.fr/logement-etudiant/metz-pasteur/" TargetMode="External"/><Relationship Id="rId10" Type="http://schemas.openxmlformats.org/officeDocument/2006/relationships/image" Target="../media/image17.png"/><Relationship Id="rId19" Type="http://schemas.openxmlformats.org/officeDocument/2006/relationships/image" Target="../media/image1.png"/><Relationship Id="rId4" Type="http://schemas.openxmlformats.org/officeDocument/2006/relationships/hyperlink" Target="mailto:location.metz@mgellogement.fr" TargetMode="External"/><Relationship Id="rId9" Type="http://schemas.openxmlformats.org/officeDocument/2006/relationships/slide" Target="slide22.xml"/><Relationship Id="rId14" Type="http://schemas.openxmlformats.org/officeDocument/2006/relationships/hyperlink" Target="https://mgellogement.fr/logement-etudiant/metz-amphitheatre/" TargetMode="External"/><Relationship Id="rId22"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png"/><Relationship Id="rId18" Type="http://schemas.openxmlformats.org/officeDocument/2006/relationships/hyperlink" Target="mailto:drie-accueil-metz-contact@univ-lorraine.fr" TargetMode="External"/><Relationship Id="rId3" Type="http://schemas.openxmlformats.org/officeDocument/2006/relationships/hyperlink" Target="https://www.arpej.fr/fr/residence/residence-etudiante-la-fayette-technopole-metz/" TargetMode="External"/><Relationship Id="rId7" Type="http://schemas.openxmlformats.org/officeDocument/2006/relationships/slide" Target="slide22.xml"/><Relationship Id="rId12" Type="http://schemas.openxmlformats.org/officeDocument/2006/relationships/hyperlink" Target="https://www.arpej.fr/fr/residence/etudiante-le-tandem-metz/" TargetMode="External"/><Relationship Id="rId17" Type="http://schemas.openxmlformats.org/officeDocument/2006/relationships/image" Target="../media/image1.png"/><Relationship Id="rId2" Type="http://schemas.openxmlformats.org/officeDocument/2006/relationships/notesSlide" Target="../notesSlides/notesSlide6.xml"/><Relationship Id="rId16" Type="http://schemas.openxmlformats.org/officeDocument/2006/relationships/image" Target="../media/image26.svg"/><Relationship Id="rId1" Type="http://schemas.openxmlformats.org/officeDocument/2006/relationships/slideLayout" Target="../slideLayouts/slideLayout1.xml"/><Relationship Id="rId6" Type="http://schemas.openxmlformats.org/officeDocument/2006/relationships/image" Target="../media/image20.svg"/><Relationship Id="rId11" Type="http://schemas.openxmlformats.org/officeDocument/2006/relationships/image" Target="../media/image5.svg"/><Relationship Id="rId5" Type="http://schemas.openxmlformats.org/officeDocument/2006/relationships/image" Target="../media/image19.png"/><Relationship Id="rId15" Type="http://schemas.openxmlformats.org/officeDocument/2006/relationships/image" Target="../media/image25.png"/><Relationship Id="rId10" Type="http://schemas.openxmlformats.org/officeDocument/2006/relationships/image" Target="../media/image4.png"/><Relationship Id="rId4" Type="http://schemas.openxmlformats.org/officeDocument/2006/relationships/hyperlink" Target="mailto:metz@arpej.fr" TargetMode="External"/><Relationship Id="rId9" Type="http://schemas.openxmlformats.org/officeDocument/2006/relationships/image" Target="../media/image18.svg"/><Relationship Id="rId14"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5.svg"/><Relationship Id="rId18" Type="http://schemas.openxmlformats.org/officeDocument/2006/relationships/image" Target="../media/image1.png"/><Relationship Id="rId3" Type="http://schemas.openxmlformats.org/officeDocument/2006/relationships/hyperlink" Target="mailto:centralereservation@estudines.com" TargetMode="External"/><Relationship Id="rId7" Type="http://schemas.openxmlformats.org/officeDocument/2006/relationships/image" Target="../media/image22.png"/><Relationship Id="rId12" Type="http://schemas.openxmlformats.org/officeDocument/2006/relationships/image" Target="../media/image4.png"/><Relationship Id="rId17" Type="http://schemas.openxmlformats.org/officeDocument/2006/relationships/hyperlink" Target="https://www.odalys-campus.com/residences/une-residence-pour-etudiants-a-metz-odalys-campus-metz-manufacture/" TargetMode="External"/><Relationship Id="rId2" Type="http://schemas.openxmlformats.org/officeDocument/2006/relationships/notesSlide" Target="../notesSlides/notesSlide7.xml"/><Relationship Id="rId16" Type="http://schemas.openxmlformats.org/officeDocument/2006/relationships/hyperlink" Target="https://www.benedicsa.com/agences/cabinet-benedic-ariane-immobilier-gambetta-23" TargetMode="External"/><Relationship Id="rId20" Type="http://schemas.openxmlformats.org/officeDocument/2006/relationships/hyperlink" Target="https://www.estudines.com/logement-etudiant-metz/residence-lafayette" TargetMode="External"/><Relationship Id="rId1" Type="http://schemas.openxmlformats.org/officeDocument/2006/relationships/slideLayout" Target="../slideLayouts/slideLayout1.xml"/><Relationship Id="rId6" Type="http://schemas.openxmlformats.org/officeDocument/2006/relationships/image" Target="../media/image20.svg"/><Relationship Id="rId11" Type="http://schemas.openxmlformats.org/officeDocument/2006/relationships/image" Target="../media/image18.svg"/><Relationship Id="rId5" Type="http://schemas.openxmlformats.org/officeDocument/2006/relationships/image" Target="../media/image19.png"/><Relationship Id="rId15" Type="http://schemas.openxmlformats.org/officeDocument/2006/relationships/image" Target="../media/image13.svg"/><Relationship Id="rId10" Type="http://schemas.openxmlformats.org/officeDocument/2006/relationships/image" Target="../media/image17.png"/><Relationship Id="rId19" Type="http://schemas.openxmlformats.org/officeDocument/2006/relationships/hyperlink" Target="mailto:drie-accueil-metz-contact@univ-lorraine.fr" TargetMode="External"/><Relationship Id="rId4" Type="http://schemas.openxmlformats.org/officeDocument/2006/relationships/hyperlink" Target="mailto:metzmanufacture@odalys.fr" TargetMode="External"/><Relationship Id="rId9" Type="http://schemas.openxmlformats.org/officeDocument/2006/relationships/slide" Target="slide22.xml"/><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5.svg"/><Relationship Id="rId18" Type="http://schemas.openxmlformats.org/officeDocument/2006/relationships/image" Target="../media/image25.png"/><Relationship Id="rId3" Type="http://schemas.openxmlformats.org/officeDocument/2006/relationships/hyperlink" Target="mailto:queuleu@espace2residences.fr" TargetMode="External"/><Relationship Id="rId21" Type="http://schemas.openxmlformats.org/officeDocument/2006/relationships/hyperlink" Target="mailto:drie-accueil-metz-contact@univ-lorraine.fr" TargetMode="External"/><Relationship Id="rId7" Type="http://schemas.openxmlformats.org/officeDocument/2006/relationships/image" Target="../media/image22.png"/><Relationship Id="rId12" Type="http://schemas.openxmlformats.org/officeDocument/2006/relationships/image" Target="../media/image4.png"/><Relationship Id="rId17" Type="http://schemas.openxmlformats.org/officeDocument/2006/relationships/hyperlink" Target="https://residences-pythagore.fr/metz-univ/" TargetMode="External"/><Relationship Id="rId2" Type="http://schemas.openxmlformats.org/officeDocument/2006/relationships/notesSlide" Target="../notesSlides/notesSlide8.xml"/><Relationship Id="rId16" Type="http://schemas.openxmlformats.org/officeDocument/2006/relationships/image" Target="../media/image13.svg"/><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svg"/><Relationship Id="rId11" Type="http://schemas.openxmlformats.org/officeDocument/2006/relationships/image" Target="../media/image18.svg"/><Relationship Id="rId5" Type="http://schemas.openxmlformats.org/officeDocument/2006/relationships/image" Target="../media/image19.png"/><Relationship Id="rId15" Type="http://schemas.openxmlformats.org/officeDocument/2006/relationships/image" Target="../media/image12.pn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hyperlink" Target="mailto:universite@espace2residences.fr" TargetMode="External"/><Relationship Id="rId9" Type="http://schemas.openxmlformats.org/officeDocument/2006/relationships/slide" Target="slide22.xml"/><Relationship Id="rId14" Type="http://schemas.openxmlformats.org/officeDocument/2006/relationships/hyperlink" Target="https://residences-pythagore.fr/metz-queuleu/"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png"/><Relationship Id="rId18" Type="http://schemas.openxmlformats.org/officeDocument/2006/relationships/hyperlink" Target="https://www.benedicsa.com/agences/cabinet-benedic-ariane-immobilier-gambetta-23" TargetMode="External"/><Relationship Id="rId3" Type="http://schemas.openxmlformats.org/officeDocument/2006/relationships/hyperlink" Target="https://resam-metz.org/index.php" TargetMode="External"/><Relationship Id="rId7" Type="http://schemas.openxmlformats.org/officeDocument/2006/relationships/image" Target="../media/image20.svg"/><Relationship Id="rId12" Type="http://schemas.openxmlformats.org/officeDocument/2006/relationships/image" Target="../media/image18.svg"/><Relationship Id="rId17" Type="http://schemas.openxmlformats.org/officeDocument/2006/relationships/image" Target="../media/image13.svg"/><Relationship Id="rId2" Type="http://schemas.openxmlformats.org/officeDocument/2006/relationships/notesSlide" Target="../notesSlides/notesSlide9.xml"/><Relationship Id="rId16" Type="http://schemas.openxmlformats.org/officeDocument/2006/relationships/image" Target="../media/image12.png"/><Relationship Id="rId20" Type="http://schemas.openxmlformats.org/officeDocument/2006/relationships/hyperlink" Target="mailto:drie-accueil-metz-contact@univ-lorraine.fr" TargetMode="Externa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17.png"/><Relationship Id="rId5" Type="http://schemas.openxmlformats.org/officeDocument/2006/relationships/hyperlink" Target="mailto:resam.metz@gmail.com" TargetMode="External"/><Relationship Id="rId15" Type="http://schemas.openxmlformats.org/officeDocument/2006/relationships/hyperlink" Target="https://edouardbranly.eurometropolemetzhabitat.fr/" TargetMode="External"/><Relationship Id="rId10" Type="http://schemas.openxmlformats.org/officeDocument/2006/relationships/slide" Target="slide22.xml"/><Relationship Id="rId19" Type="http://schemas.openxmlformats.org/officeDocument/2006/relationships/image" Target="../media/image1.png"/><Relationship Id="rId4" Type="http://schemas.openxmlformats.org/officeDocument/2006/relationships/hyperlink" Target="mailto:residence.edouardbranly@sem-emh.fr" TargetMode="External"/><Relationship Id="rId9" Type="http://schemas.openxmlformats.org/officeDocument/2006/relationships/image" Target="../media/image23.svg"/><Relationship Id="rId1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68C2DE0D-8D8F-433E-B0B8-12D4DF53A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9803" y="1645858"/>
            <a:ext cx="4843612" cy="4843612"/>
          </a:xfrm>
          <a:prstGeom prst="rect">
            <a:avLst/>
          </a:prstGeom>
        </p:spPr>
      </p:pic>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57920" y="262319"/>
            <a:ext cx="9264193" cy="707886"/>
          </a:xfrm>
          <a:prstGeom prst="rect">
            <a:avLst/>
          </a:prstGeom>
          <a:noFill/>
        </p:spPr>
        <p:txBody>
          <a:bodyPr wrap="square" lIns="0" tIns="0" rIns="0" bIns="0" rtlCol="0" anchor="ctr">
            <a:spAutoFit/>
          </a:bodyPr>
          <a:lstStyle/>
          <a:p>
            <a:pPr algn="ctr" rtl="0"/>
            <a:r>
              <a:rPr lang="fr-FR" sz="3200" b="1" noProof="1">
                <a:solidFill>
                  <a:schemeClr val="tx1">
                    <a:lumMod val="75000"/>
                    <a:lumOff val="25000"/>
                  </a:schemeClr>
                </a:solidFill>
                <a:latin typeface="+mj-lt"/>
              </a:rPr>
              <a:t>Liste de logements à Metz </a:t>
            </a:r>
          </a:p>
          <a:p>
            <a:pPr algn="ctr" rtl="0"/>
            <a:r>
              <a:rPr lang="fr-FR" sz="1400" b="1" noProof="1">
                <a:solidFill>
                  <a:schemeClr val="tx1">
                    <a:lumMod val="75000"/>
                    <a:lumOff val="25000"/>
                  </a:schemeClr>
                </a:solidFill>
              </a:rPr>
              <a:t>et d’autres villes en Moselle </a:t>
            </a:r>
          </a:p>
        </p:txBody>
      </p:sp>
      <p:sp>
        <p:nvSpPr>
          <p:cNvPr id="14" name="Zone de texte 13">
            <a:extLst>
              <a:ext uri="{FF2B5EF4-FFF2-40B4-BE49-F238E27FC236}">
                <a16:creationId xmlns:a16="http://schemas.microsoft.com/office/drawing/2014/main" id="{CABF686F-91C6-49D1-A69F-A2D1290E7E30}"/>
              </a:ext>
            </a:extLst>
          </p:cNvPr>
          <p:cNvSpPr txBox="1"/>
          <p:nvPr/>
        </p:nvSpPr>
        <p:spPr>
          <a:xfrm>
            <a:off x="1463904" y="974151"/>
            <a:ext cx="9264192" cy="307777"/>
          </a:xfrm>
          <a:prstGeom prst="rect">
            <a:avLst/>
          </a:prstGeom>
          <a:noFill/>
        </p:spPr>
        <p:txBody>
          <a:bodyPr wrap="square" lIns="0" tIns="0" rIns="0" bIns="0" rtlCol="0">
            <a:spAutoFit/>
          </a:bodyPr>
          <a:lstStyle/>
          <a:p>
            <a:pPr algn="ctr" rtl="0"/>
            <a:r>
              <a:rPr lang="fr-FR" sz="2000" i="1" noProof="1">
                <a:solidFill>
                  <a:schemeClr val="tx1">
                    <a:lumMod val="75000"/>
                    <a:lumOff val="25000"/>
                  </a:schemeClr>
                </a:solidFill>
              </a:rPr>
              <a:t>Longs </a:t>
            </a:r>
            <a:r>
              <a:rPr lang="fr-FR" sz="2000" noProof="1">
                <a:solidFill>
                  <a:schemeClr val="tx1">
                    <a:lumMod val="75000"/>
                    <a:lumOff val="25000"/>
                  </a:schemeClr>
                </a:solidFill>
              </a:rPr>
              <a:t>séjours – 2025-2026</a:t>
            </a:r>
          </a:p>
        </p:txBody>
      </p:sp>
      <p:grpSp>
        <p:nvGrpSpPr>
          <p:cNvPr id="15" name="Groupe 14">
            <a:extLst>
              <a:ext uri="{FF2B5EF4-FFF2-40B4-BE49-F238E27FC236}">
                <a16:creationId xmlns:a16="http://schemas.microsoft.com/office/drawing/2014/main" id="{E430D05E-E542-4A7A-820D-1D7456314943}"/>
              </a:ext>
            </a:extLst>
          </p:cNvPr>
          <p:cNvGrpSpPr/>
          <p:nvPr/>
        </p:nvGrpSpPr>
        <p:grpSpPr>
          <a:xfrm>
            <a:off x="3913188" y="1885987"/>
            <a:ext cx="4355868" cy="4362658"/>
            <a:chOff x="3913188" y="1600200"/>
            <a:chExt cx="4355868" cy="4362658"/>
          </a:xfrm>
          <a:effectLst>
            <a:outerShdw blurRad="50800" dist="38100" dir="5400000" algn="t" rotWithShape="0">
              <a:prstClr val="black">
                <a:alpha val="40000"/>
              </a:prstClr>
            </a:outerShdw>
          </a:effectLst>
        </p:grpSpPr>
        <p:sp>
          <p:nvSpPr>
            <p:cNvPr id="16" name="Forme libre 5">
              <a:hlinkClick r:id="rId4" action="ppaction://hlinksldjump"/>
              <a:extLst>
                <a:ext uri="{FF2B5EF4-FFF2-40B4-BE49-F238E27FC236}">
                  <a16:creationId xmlns:a16="http://schemas.microsoft.com/office/drawing/2014/main" id="{21FBD271-8B92-4637-8B26-873FB982AA11}"/>
                </a:ext>
                <a:ext uri="{C183D7F6-B498-43B3-948B-1728B52AA6E4}">
                  <adec:decorative xmlns:adec="http://schemas.microsoft.com/office/drawing/2017/decorative" val="1"/>
                </a:ext>
              </a:extLst>
            </p:cNvPr>
            <p:cNvSpPr>
              <a:spLocks/>
            </p:cNvSpPr>
            <p:nvPr/>
          </p:nvSpPr>
          <p:spPr bwMode="auto">
            <a:xfrm>
              <a:off x="3913188" y="1600200"/>
              <a:ext cx="2008188" cy="2020888"/>
            </a:xfrm>
            <a:custGeom>
              <a:avLst/>
              <a:gdLst>
                <a:gd name="T0" fmla="*/ 55 w 172"/>
                <a:gd name="T1" fmla="*/ 173 h 173"/>
                <a:gd name="T2" fmla="*/ 0 w 172"/>
                <a:gd name="T3" fmla="*/ 173 h 173"/>
                <a:gd name="T4" fmla="*/ 172 w 172"/>
                <a:gd name="T5" fmla="*/ 0 h 173"/>
                <a:gd name="T6" fmla="*/ 172 w 172"/>
                <a:gd name="T7" fmla="*/ 55 h 173"/>
                <a:gd name="T8" fmla="*/ 55 w 172"/>
                <a:gd name="T9" fmla="*/ 173 h 173"/>
              </a:gdLst>
              <a:ahLst/>
              <a:cxnLst>
                <a:cxn ang="0">
                  <a:pos x="T0" y="T1"/>
                </a:cxn>
                <a:cxn ang="0">
                  <a:pos x="T2" y="T3"/>
                </a:cxn>
                <a:cxn ang="0">
                  <a:pos x="T4" y="T5"/>
                </a:cxn>
                <a:cxn ang="0">
                  <a:pos x="T6" y="T7"/>
                </a:cxn>
                <a:cxn ang="0">
                  <a:pos x="T8" y="T9"/>
                </a:cxn>
              </a:cxnLst>
              <a:rect l="0" t="0" r="r" b="b"/>
              <a:pathLst>
                <a:path w="172" h="173">
                  <a:moveTo>
                    <a:pt x="55" y="173"/>
                  </a:moveTo>
                  <a:cubicBezTo>
                    <a:pt x="0" y="173"/>
                    <a:pt x="0" y="173"/>
                    <a:pt x="0" y="173"/>
                  </a:cubicBezTo>
                  <a:cubicBezTo>
                    <a:pt x="7" y="80"/>
                    <a:pt x="80" y="7"/>
                    <a:pt x="172" y="0"/>
                  </a:cubicBezTo>
                  <a:cubicBezTo>
                    <a:pt x="172" y="55"/>
                    <a:pt x="172" y="55"/>
                    <a:pt x="172" y="55"/>
                  </a:cubicBezTo>
                  <a:cubicBezTo>
                    <a:pt x="110" y="61"/>
                    <a:pt x="61" y="111"/>
                    <a:pt x="55" y="173"/>
                  </a:cubicBezTo>
                  <a:close/>
                </a:path>
              </a:pathLst>
            </a:custGeom>
            <a:pattFill prst="pct75">
              <a:fgClr>
                <a:schemeClr val="lt1"/>
              </a:fgClr>
              <a:bgClr>
                <a:srgbClr val="FF9900"/>
              </a:bgClr>
            </a:pattFill>
            <a:ln>
              <a:solidFill>
                <a:srgbClr val="FF9900"/>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rtl="0"/>
              <a:endParaRPr lang="fr-FR" noProof="1"/>
            </a:p>
          </p:txBody>
        </p:sp>
        <p:sp>
          <p:nvSpPr>
            <p:cNvPr id="18" name="Forme libre 7">
              <a:hlinkClick r:id="rId5" action="ppaction://hlinksldjump"/>
              <a:extLst>
                <a:ext uri="{FF2B5EF4-FFF2-40B4-BE49-F238E27FC236}">
                  <a16:creationId xmlns:a16="http://schemas.microsoft.com/office/drawing/2014/main" id="{6D8DACB5-7050-41E1-9B1A-9174CA70A4FA}"/>
                </a:ext>
                <a:ext uri="{C183D7F6-B498-43B3-948B-1728B52AA6E4}">
                  <adec:decorative xmlns:adec="http://schemas.microsoft.com/office/drawing/2017/decorative" val="1"/>
                </a:ext>
              </a:extLst>
            </p:cNvPr>
            <p:cNvSpPr>
              <a:spLocks/>
            </p:cNvSpPr>
            <p:nvPr/>
          </p:nvSpPr>
          <p:spPr bwMode="auto">
            <a:xfrm>
              <a:off x="3913188" y="3935413"/>
              <a:ext cx="2008188" cy="2008188"/>
            </a:xfrm>
            <a:custGeom>
              <a:avLst/>
              <a:gdLst>
                <a:gd name="T0" fmla="*/ 172 w 172"/>
                <a:gd name="T1" fmla="*/ 117 h 172"/>
                <a:gd name="T2" fmla="*/ 172 w 172"/>
                <a:gd name="T3" fmla="*/ 172 h 172"/>
                <a:gd name="T4" fmla="*/ 0 w 172"/>
                <a:gd name="T5" fmla="*/ 0 h 172"/>
                <a:gd name="T6" fmla="*/ 55 w 172"/>
                <a:gd name="T7" fmla="*/ 0 h 172"/>
                <a:gd name="T8" fmla="*/ 172 w 172"/>
                <a:gd name="T9" fmla="*/ 117 h 172"/>
              </a:gdLst>
              <a:ahLst/>
              <a:cxnLst>
                <a:cxn ang="0">
                  <a:pos x="T0" y="T1"/>
                </a:cxn>
                <a:cxn ang="0">
                  <a:pos x="T2" y="T3"/>
                </a:cxn>
                <a:cxn ang="0">
                  <a:pos x="T4" y="T5"/>
                </a:cxn>
                <a:cxn ang="0">
                  <a:pos x="T6" y="T7"/>
                </a:cxn>
                <a:cxn ang="0">
                  <a:pos x="T8" y="T9"/>
                </a:cxn>
              </a:cxnLst>
              <a:rect l="0" t="0" r="r" b="b"/>
              <a:pathLst>
                <a:path w="172" h="172">
                  <a:moveTo>
                    <a:pt x="172" y="117"/>
                  </a:moveTo>
                  <a:cubicBezTo>
                    <a:pt x="172" y="172"/>
                    <a:pt x="172" y="172"/>
                    <a:pt x="172" y="172"/>
                  </a:cubicBezTo>
                  <a:cubicBezTo>
                    <a:pt x="80" y="166"/>
                    <a:pt x="7" y="92"/>
                    <a:pt x="0" y="0"/>
                  </a:cubicBezTo>
                  <a:cubicBezTo>
                    <a:pt x="55" y="0"/>
                    <a:pt x="55" y="0"/>
                    <a:pt x="55" y="0"/>
                  </a:cubicBezTo>
                  <a:cubicBezTo>
                    <a:pt x="61" y="62"/>
                    <a:pt x="110" y="111"/>
                    <a:pt x="172" y="117"/>
                  </a:cubicBezTo>
                  <a:close/>
                </a:path>
              </a:pathLst>
            </a:custGeom>
            <a:pattFill prst="pct75">
              <a:fgClr>
                <a:schemeClr val="bg1"/>
              </a:fgClr>
              <a:bgClr>
                <a:srgbClr val="164896"/>
              </a:bgClr>
            </a:pattFill>
            <a:ln>
              <a:solidFill>
                <a:srgbClr val="164896"/>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rtl="0"/>
              <a:endParaRPr lang="fr-FR" noProof="1"/>
            </a:p>
          </p:txBody>
        </p:sp>
        <p:sp>
          <p:nvSpPr>
            <p:cNvPr id="19" name="Forme libre 8">
              <a:hlinkClick r:id="rId6" action="ppaction://hlinksldjump"/>
              <a:extLst>
                <a:ext uri="{FF2B5EF4-FFF2-40B4-BE49-F238E27FC236}">
                  <a16:creationId xmlns:a16="http://schemas.microsoft.com/office/drawing/2014/main" id="{911C8ACA-A542-4D08-9126-B96D0F71B43B}"/>
                </a:ext>
                <a:ext uri="{C183D7F6-B498-43B3-948B-1728B52AA6E4}">
                  <adec:decorative xmlns:adec="http://schemas.microsoft.com/office/drawing/2017/decorative" val="1"/>
                </a:ext>
              </a:extLst>
            </p:cNvPr>
            <p:cNvSpPr>
              <a:spLocks/>
            </p:cNvSpPr>
            <p:nvPr/>
          </p:nvSpPr>
          <p:spPr bwMode="auto">
            <a:xfrm rot="5400000">
              <a:off x="6248168" y="3941970"/>
              <a:ext cx="2020888" cy="2020888"/>
            </a:xfrm>
            <a:custGeom>
              <a:avLst/>
              <a:gdLst>
                <a:gd name="T0" fmla="*/ 0 w 173"/>
                <a:gd name="T1" fmla="*/ 55 h 173"/>
                <a:gd name="T2" fmla="*/ 0 w 173"/>
                <a:gd name="T3" fmla="*/ 0 h 173"/>
                <a:gd name="T4" fmla="*/ 173 w 173"/>
                <a:gd name="T5" fmla="*/ 173 h 173"/>
                <a:gd name="T6" fmla="*/ 118 w 173"/>
                <a:gd name="T7" fmla="*/ 173 h 173"/>
                <a:gd name="T8" fmla="*/ 0 w 173"/>
                <a:gd name="T9" fmla="*/ 55 h 173"/>
              </a:gdLst>
              <a:ahLst/>
              <a:cxnLst>
                <a:cxn ang="0">
                  <a:pos x="T0" y="T1"/>
                </a:cxn>
                <a:cxn ang="0">
                  <a:pos x="T2" y="T3"/>
                </a:cxn>
                <a:cxn ang="0">
                  <a:pos x="T4" y="T5"/>
                </a:cxn>
                <a:cxn ang="0">
                  <a:pos x="T6" y="T7"/>
                </a:cxn>
                <a:cxn ang="0">
                  <a:pos x="T8" y="T9"/>
                </a:cxn>
              </a:cxnLst>
              <a:rect l="0" t="0" r="r" b="b"/>
              <a:pathLst>
                <a:path w="173" h="173">
                  <a:moveTo>
                    <a:pt x="0" y="55"/>
                  </a:moveTo>
                  <a:cubicBezTo>
                    <a:pt x="0" y="0"/>
                    <a:pt x="0" y="0"/>
                    <a:pt x="0" y="0"/>
                  </a:cubicBezTo>
                  <a:cubicBezTo>
                    <a:pt x="93" y="7"/>
                    <a:pt x="166" y="80"/>
                    <a:pt x="173" y="173"/>
                  </a:cubicBezTo>
                  <a:cubicBezTo>
                    <a:pt x="118" y="173"/>
                    <a:pt x="118" y="173"/>
                    <a:pt x="118" y="173"/>
                  </a:cubicBezTo>
                  <a:cubicBezTo>
                    <a:pt x="112" y="111"/>
                    <a:pt x="62" y="61"/>
                    <a:pt x="0" y="55"/>
                  </a:cubicBezTo>
                  <a:close/>
                </a:path>
              </a:pathLst>
            </a:custGeom>
            <a:pattFill prst="pct75">
              <a:fgClr>
                <a:schemeClr val="bg1"/>
              </a:fgClr>
              <a:bgClr>
                <a:srgbClr val="FF9900"/>
              </a:bgClr>
            </a:pattFill>
            <a:ln>
              <a:solidFill>
                <a:srgbClr val="FFC900">
                  <a:alpha val="88000"/>
                </a:srgbClr>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rtl="0"/>
              <a:endParaRPr lang="fr-FR" noProof="1"/>
            </a:p>
          </p:txBody>
        </p:sp>
      </p:grpSp>
      <p:sp>
        <p:nvSpPr>
          <p:cNvPr id="9" name="Espace réservé du numéro de diapositive 8">
            <a:extLst>
              <a:ext uri="{FF2B5EF4-FFF2-40B4-BE49-F238E27FC236}">
                <a16:creationId xmlns:a16="http://schemas.microsoft.com/office/drawing/2014/main" id="{459330A9-A06B-4990-9074-442D1C8EA242}"/>
              </a:ext>
            </a:extLst>
          </p:cNvPr>
          <p:cNvSpPr>
            <a:spLocks noGrp="1"/>
          </p:cNvSpPr>
          <p:nvPr>
            <p:ph type="sldNum" sz="quarter" idx="4"/>
          </p:nvPr>
        </p:nvSpPr>
        <p:spPr>
          <a:xfrm>
            <a:off x="11042426" y="6413399"/>
            <a:ext cx="590773" cy="365125"/>
          </a:xfrm>
        </p:spPr>
        <p:txBody>
          <a:bodyPr/>
          <a:lstStyle/>
          <a:p>
            <a:pPr rtl="0"/>
            <a:fld id="{5A4A7955-6230-48B4-BD8B-A7C460F75945}" type="slidenum">
              <a:rPr lang="fr-FR" sz="1200" noProof="1" dirty="0" smtClean="0"/>
              <a:t>1</a:t>
            </a:fld>
            <a:endParaRPr lang="fr-FR" sz="1200" noProof="1"/>
          </a:p>
        </p:txBody>
      </p:sp>
      <p:pic>
        <p:nvPicPr>
          <p:cNvPr id="12" name="Graphique 11" descr="Maison">
            <a:extLst>
              <a:ext uri="{FF2B5EF4-FFF2-40B4-BE49-F238E27FC236}">
                <a16:creationId xmlns:a16="http://schemas.microsoft.com/office/drawing/2014/main" id="{E7705501-1AE2-4A3E-B8A4-B05EDC6A05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54374" y="2480507"/>
            <a:ext cx="505858" cy="505858"/>
          </a:xfrm>
          <a:prstGeom prst="rect">
            <a:avLst/>
          </a:prstGeom>
        </p:spPr>
      </p:pic>
      <p:pic>
        <p:nvPicPr>
          <p:cNvPr id="40" name="Graphique 39" descr="Ville">
            <a:hlinkClick r:id="rId9" action="ppaction://hlinksldjump"/>
            <a:extLst>
              <a:ext uri="{FF2B5EF4-FFF2-40B4-BE49-F238E27FC236}">
                <a16:creationId xmlns:a16="http://schemas.microsoft.com/office/drawing/2014/main" id="{301EE580-5F85-4949-BF14-840EDDC26C7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39974" y="2526273"/>
            <a:ext cx="523221" cy="523221"/>
          </a:xfrm>
          <a:prstGeom prst="rect">
            <a:avLst/>
          </a:prstGeom>
        </p:spPr>
      </p:pic>
      <p:grpSp>
        <p:nvGrpSpPr>
          <p:cNvPr id="10" name="Groupe 9">
            <a:extLst>
              <a:ext uri="{FF2B5EF4-FFF2-40B4-BE49-F238E27FC236}">
                <a16:creationId xmlns:a16="http://schemas.microsoft.com/office/drawing/2014/main" id="{E28C3F8D-0EA5-4B64-A0D6-8A7F884A5E3C}"/>
              </a:ext>
            </a:extLst>
          </p:cNvPr>
          <p:cNvGrpSpPr/>
          <p:nvPr/>
        </p:nvGrpSpPr>
        <p:grpSpPr>
          <a:xfrm>
            <a:off x="0" y="2115380"/>
            <a:ext cx="3913189" cy="1562100"/>
            <a:chOff x="9752" y="4496134"/>
            <a:chExt cx="3913189" cy="1562100"/>
          </a:xfrm>
          <a:solidFill>
            <a:srgbClr val="FF9900"/>
          </a:solidFill>
          <a:effectLst>
            <a:outerShdw blurRad="50800" dist="38100" dir="5400000" algn="t" rotWithShape="0">
              <a:prstClr val="black">
                <a:alpha val="40000"/>
              </a:prstClr>
            </a:outerShdw>
          </a:effectLst>
        </p:grpSpPr>
        <p:sp>
          <p:nvSpPr>
            <p:cNvPr id="46" name="Rectangle : Coins supérieurs arrondis 45">
              <a:hlinkClick r:id="rId9" action="ppaction://hlinksldjump"/>
              <a:extLst>
                <a:ext uri="{FF2B5EF4-FFF2-40B4-BE49-F238E27FC236}">
                  <a16:creationId xmlns:a16="http://schemas.microsoft.com/office/drawing/2014/main" id="{B0A604A2-1672-42C6-B255-324211739702}"/>
                </a:ext>
                <a:ext uri="{C183D7F6-B498-43B3-948B-1728B52AA6E4}">
                  <adec:decorative xmlns:adec="http://schemas.microsoft.com/office/drawing/2017/decorative" val="1"/>
                </a:ext>
              </a:extLst>
            </p:cNvPr>
            <p:cNvSpPr/>
            <p:nvPr/>
          </p:nvSpPr>
          <p:spPr>
            <a:xfrm rot="5400000" flipH="1">
              <a:off x="1185297" y="3320589"/>
              <a:ext cx="1562100" cy="3913189"/>
            </a:xfrm>
            <a:prstGeom prst="round2SameRect">
              <a:avLst>
                <a:gd name="adj1" fmla="val 50000"/>
                <a:gd name="adj2" fmla="val 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60" name="ZoneTexte 59">
              <a:extLst>
                <a:ext uri="{FF2B5EF4-FFF2-40B4-BE49-F238E27FC236}">
                  <a16:creationId xmlns:a16="http://schemas.microsoft.com/office/drawing/2014/main" id="{65BB26BD-EBE3-48D2-B29D-A526FE923FE5}"/>
                </a:ext>
              </a:extLst>
            </p:cNvPr>
            <p:cNvSpPr txBox="1"/>
            <p:nvPr/>
          </p:nvSpPr>
          <p:spPr>
            <a:xfrm>
              <a:off x="639480" y="4886519"/>
              <a:ext cx="2680111" cy="954107"/>
            </a:xfrm>
            <a:prstGeom prst="rect">
              <a:avLst/>
            </a:prstGeom>
            <a:grpFill/>
            <a:ln>
              <a:noFill/>
            </a:ln>
          </p:spPr>
          <p:txBody>
            <a:bodyPr wrap="square" rtlCol="0">
              <a:spAutoFit/>
            </a:bodyPr>
            <a:lstStyle/>
            <a:p>
              <a:pPr algn="r"/>
              <a:r>
                <a:rPr lang="fr-FR"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RESIDENCES </a:t>
              </a:r>
            </a:p>
            <a:p>
              <a:pPr algn="r"/>
              <a:r>
                <a:rPr lang="fr-FR"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UNIVERSITAIRES</a:t>
              </a:r>
              <a:endParaRPr lang="fr-FR" sz="2800" noProof="1">
                <a:solidFill>
                  <a:schemeClr val="bg1"/>
                </a:solidFill>
              </a:endParaRPr>
            </a:p>
          </p:txBody>
        </p:sp>
      </p:grpSp>
      <p:sp>
        <p:nvSpPr>
          <p:cNvPr id="29" name="Forme libre 6">
            <a:hlinkClick r:id="rId12" action="ppaction://hlinksldjump"/>
            <a:extLst>
              <a:ext uri="{FF2B5EF4-FFF2-40B4-BE49-F238E27FC236}">
                <a16:creationId xmlns:a16="http://schemas.microsoft.com/office/drawing/2014/main" id="{9EBA94F3-8443-4AD3-8F5B-6BD9CC17CBF8}"/>
              </a:ext>
              <a:ext uri="{C183D7F6-B498-43B3-948B-1728B52AA6E4}">
                <adec:decorative xmlns:adec="http://schemas.microsoft.com/office/drawing/2017/decorative" val="1"/>
              </a:ext>
            </a:extLst>
          </p:cNvPr>
          <p:cNvSpPr>
            <a:spLocks/>
          </p:cNvSpPr>
          <p:nvPr/>
        </p:nvSpPr>
        <p:spPr bwMode="auto">
          <a:xfrm rot="16200000">
            <a:off x="6229350" y="1892337"/>
            <a:ext cx="2020888" cy="2008188"/>
          </a:xfrm>
          <a:custGeom>
            <a:avLst/>
            <a:gdLst>
              <a:gd name="T0" fmla="*/ 118 w 173"/>
              <a:gd name="T1" fmla="*/ 0 h 172"/>
              <a:gd name="T2" fmla="*/ 173 w 173"/>
              <a:gd name="T3" fmla="*/ 0 h 172"/>
              <a:gd name="T4" fmla="*/ 0 w 173"/>
              <a:gd name="T5" fmla="*/ 172 h 172"/>
              <a:gd name="T6" fmla="*/ 0 w 173"/>
              <a:gd name="T7" fmla="*/ 117 h 172"/>
              <a:gd name="T8" fmla="*/ 118 w 173"/>
              <a:gd name="T9" fmla="*/ 0 h 172"/>
            </a:gdLst>
            <a:ahLst/>
            <a:cxnLst>
              <a:cxn ang="0">
                <a:pos x="T0" y="T1"/>
              </a:cxn>
              <a:cxn ang="0">
                <a:pos x="T2" y="T3"/>
              </a:cxn>
              <a:cxn ang="0">
                <a:pos x="T4" y="T5"/>
              </a:cxn>
              <a:cxn ang="0">
                <a:pos x="T6" y="T7"/>
              </a:cxn>
              <a:cxn ang="0">
                <a:pos x="T8" y="T9"/>
              </a:cxn>
            </a:cxnLst>
            <a:rect l="0" t="0" r="r" b="b"/>
            <a:pathLst>
              <a:path w="173" h="172">
                <a:moveTo>
                  <a:pt x="118" y="0"/>
                </a:moveTo>
                <a:cubicBezTo>
                  <a:pt x="173" y="0"/>
                  <a:pt x="173" y="0"/>
                  <a:pt x="173" y="0"/>
                </a:cubicBezTo>
                <a:cubicBezTo>
                  <a:pt x="166" y="92"/>
                  <a:pt x="93" y="166"/>
                  <a:pt x="0" y="172"/>
                </a:cubicBezTo>
                <a:cubicBezTo>
                  <a:pt x="0" y="117"/>
                  <a:pt x="0" y="117"/>
                  <a:pt x="0" y="117"/>
                </a:cubicBezTo>
                <a:cubicBezTo>
                  <a:pt x="62" y="111"/>
                  <a:pt x="112" y="62"/>
                  <a:pt x="118" y="0"/>
                </a:cubicBezTo>
                <a:close/>
              </a:path>
            </a:pathLst>
          </a:custGeom>
          <a:pattFill prst="pct75">
            <a:fgClr>
              <a:schemeClr val="lt1"/>
            </a:fgClr>
            <a:bgClr>
              <a:srgbClr val="164896"/>
            </a:bgClr>
          </a:pattFill>
          <a:ln>
            <a:solidFill>
              <a:srgbClr val="164896"/>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rtl="0"/>
            <a:endParaRPr lang="fr-FR" noProof="1"/>
          </a:p>
        </p:txBody>
      </p:sp>
      <p:pic>
        <p:nvPicPr>
          <p:cNvPr id="30" name="Graphique 29" descr="Maison">
            <a:hlinkClick r:id="" action="ppaction://noaction"/>
            <a:extLst>
              <a:ext uri="{FF2B5EF4-FFF2-40B4-BE49-F238E27FC236}">
                <a16:creationId xmlns:a16="http://schemas.microsoft.com/office/drawing/2014/main" id="{4C433B48-CF06-40C9-A8B5-098D0999E6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62904" y="5048155"/>
            <a:ext cx="505858" cy="505858"/>
          </a:xfrm>
          <a:prstGeom prst="rect">
            <a:avLst/>
          </a:prstGeom>
        </p:spPr>
      </p:pic>
      <p:pic>
        <p:nvPicPr>
          <p:cNvPr id="45" name="Graphique 44" descr="Enfants">
            <a:hlinkClick r:id="" action="ppaction://noaction"/>
            <a:extLst>
              <a:ext uri="{FF2B5EF4-FFF2-40B4-BE49-F238E27FC236}">
                <a16:creationId xmlns:a16="http://schemas.microsoft.com/office/drawing/2014/main" id="{658ECA8F-3269-4405-9203-7AA63C881AD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415864" y="4978252"/>
            <a:ext cx="580571" cy="580571"/>
          </a:xfrm>
          <a:prstGeom prst="rect">
            <a:avLst/>
          </a:prstGeom>
        </p:spPr>
      </p:pic>
      <p:sp>
        <p:nvSpPr>
          <p:cNvPr id="33" name="Rectangle : Coins supérieurs arrondis 46">
            <a:hlinkClick r:id="rId15" action="ppaction://hlinksldjump"/>
            <a:extLst>
              <a:ext uri="{FF2B5EF4-FFF2-40B4-BE49-F238E27FC236}">
                <a16:creationId xmlns:a16="http://schemas.microsoft.com/office/drawing/2014/main" id="{8FE951A7-A6F5-4D25-B208-DAC244CC807B}"/>
              </a:ext>
              <a:ext uri="{C183D7F6-B498-43B3-948B-1728B52AA6E4}">
                <adec:decorative xmlns:adec="http://schemas.microsoft.com/office/drawing/2017/decorative" val="1"/>
              </a:ext>
            </a:extLst>
          </p:cNvPr>
          <p:cNvSpPr/>
          <p:nvPr/>
        </p:nvSpPr>
        <p:spPr>
          <a:xfrm rot="5400000" flipH="1">
            <a:off x="2258719" y="-853008"/>
            <a:ext cx="493432" cy="4915520"/>
          </a:xfrm>
          <a:prstGeom prst="round2SameRect">
            <a:avLst>
              <a:gd name="adj1" fmla="val 50000"/>
              <a:gd name="adj2" fmla="val 0"/>
            </a:avLst>
          </a:prstGeom>
          <a:solidFill>
            <a:srgbClr val="40404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34" name="ZoneTexte 33">
            <a:hlinkClick r:id="rId15" action="ppaction://hlinksldjump"/>
            <a:extLst>
              <a:ext uri="{FF2B5EF4-FFF2-40B4-BE49-F238E27FC236}">
                <a16:creationId xmlns:a16="http://schemas.microsoft.com/office/drawing/2014/main" id="{F66FCFF5-38B7-4C3D-9771-3FFFBE0D5456}"/>
              </a:ext>
            </a:extLst>
          </p:cNvPr>
          <p:cNvSpPr txBox="1"/>
          <p:nvPr/>
        </p:nvSpPr>
        <p:spPr>
          <a:xfrm>
            <a:off x="128020" y="1389803"/>
            <a:ext cx="4546617" cy="461665"/>
          </a:xfrm>
          <a:prstGeom prst="rect">
            <a:avLst/>
          </a:prstGeom>
          <a:noFill/>
        </p:spPr>
        <p:txBody>
          <a:bodyPr wrap="square" rtlCol="0">
            <a:spAutoFit/>
          </a:bodyPr>
          <a:lstStyle/>
          <a:p>
            <a:pPr algn="ct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15" action="ppaction://hlinksldjump">
                  <a:extLst>
                    <a:ext uri="{A12FA001-AC4F-418D-AE19-62706E023703}">
                      <ahyp:hlinkClr xmlns:ahyp="http://schemas.microsoft.com/office/drawing/2018/hyperlinkcolor" val="tx"/>
                    </a:ext>
                  </a:extLst>
                </a:hlinkClick>
              </a:rPr>
              <a:t>PARTENARIAT        &amp; STUDAPART</a:t>
            </a:r>
            <a:endPar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 name="Image 35">
            <a:extLst>
              <a:ext uri="{FF2B5EF4-FFF2-40B4-BE49-F238E27FC236}">
                <a16:creationId xmlns:a16="http://schemas.microsoft.com/office/drawing/2014/main" id="{88012AD4-212B-4748-94F3-85253F97812A}"/>
              </a:ext>
            </a:extLst>
          </p:cNvPr>
          <p:cNvPicPr>
            <a:picLocks noChangeAspect="1"/>
          </p:cNvPicPr>
          <p:nvPr/>
        </p:nvPicPr>
        <p:blipFill rotWithShape="1">
          <a:blip r:embed="rId16">
            <a:extLst>
              <a:ext uri="{28A0092B-C50C-407E-A947-70E740481C1C}">
                <a14:useLocalDpi xmlns:a14="http://schemas.microsoft.com/office/drawing/2010/main" val="0"/>
              </a:ext>
            </a:extLst>
          </a:blip>
          <a:srcRect r="64606"/>
          <a:stretch/>
        </p:blipFill>
        <p:spPr>
          <a:xfrm>
            <a:off x="2207354" y="1418924"/>
            <a:ext cx="393369" cy="386062"/>
          </a:xfrm>
          <a:prstGeom prst="rect">
            <a:avLst/>
          </a:prstGeom>
        </p:spPr>
      </p:pic>
      <p:pic>
        <p:nvPicPr>
          <p:cNvPr id="4" name="Graphique 3" descr="Dormir">
            <a:hlinkClick r:id="rId17" action="ppaction://hlinksldjump"/>
            <a:extLst>
              <a:ext uri="{FF2B5EF4-FFF2-40B4-BE49-F238E27FC236}">
                <a16:creationId xmlns:a16="http://schemas.microsoft.com/office/drawing/2014/main" id="{BAD653DE-79DC-485E-87DC-0CEC960AB98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262904" y="2643100"/>
            <a:ext cx="536798" cy="536798"/>
          </a:xfrm>
          <a:prstGeom prst="rect">
            <a:avLst/>
          </a:prstGeom>
        </p:spPr>
      </p:pic>
      <p:sp>
        <p:nvSpPr>
          <p:cNvPr id="44" name="Espace réservé de la date 7">
            <a:extLst>
              <a:ext uri="{FF2B5EF4-FFF2-40B4-BE49-F238E27FC236}">
                <a16:creationId xmlns:a16="http://schemas.microsoft.com/office/drawing/2014/main" id="{FA8A5BC2-1BAC-4CE4-9095-DE7A9C15651B}"/>
              </a:ext>
            </a:extLst>
          </p:cNvPr>
          <p:cNvSpPr>
            <a:spLocks noGrp="1"/>
          </p:cNvSpPr>
          <p:nvPr>
            <p:ph type="dt" sz="half" idx="2"/>
          </p:nvPr>
        </p:nvSpPr>
        <p:spPr>
          <a:xfrm>
            <a:off x="928059" y="6489470"/>
            <a:ext cx="9914112" cy="289054"/>
          </a:xfrm>
          <a:prstGeom prst="rect">
            <a:avLst/>
          </a:prstGeom>
        </p:spPr>
        <p:txBody>
          <a:bodyPr/>
          <a:lstStyle/>
          <a:p>
            <a:r>
              <a:rPr lang="fr-FR" sz="1000" b="1" noProof="1">
                <a:latin typeface="Calibri" panose="020F0502020204030204" pitchFamily="34" charset="0"/>
                <a:cs typeface="Calibri" panose="020F0502020204030204" pitchFamily="34" charset="0"/>
              </a:rPr>
              <a:t>Dernière mise à jour : 09/10/2025–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20"/>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
        <p:nvSpPr>
          <p:cNvPr id="28" name="Rectangle : Coins supérieurs arrondis 46">
            <a:hlinkClick r:id="rId5" action="ppaction://hlinksldjump"/>
            <a:extLst>
              <a:ext uri="{FF2B5EF4-FFF2-40B4-BE49-F238E27FC236}">
                <a16:creationId xmlns:a16="http://schemas.microsoft.com/office/drawing/2014/main" id="{88E11C7E-D6FE-486A-AC32-98ABFF9351B2}"/>
              </a:ext>
              <a:ext uri="{C183D7F6-B498-43B3-948B-1728B52AA6E4}">
                <adec:decorative xmlns:adec="http://schemas.microsoft.com/office/drawing/2017/decorative" val="1"/>
              </a:ext>
            </a:extLst>
          </p:cNvPr>
          <p:cNvSpPr/>
          <p:nvPr/>
        </p:nvSpPr>
        <p:spPr>
          <a:xfrm rot="5400000" flipH="1">
            <a:off x="1176120" y="3305880"/>
            <a:ext cx="1561680" cy="3912840"/>
          </a:xfrm>
          <a:prstGeom prst="round2SameRect">
            <a:avLst>
              <a:gd name="adj1" fmla="val 50000"/>
              <a:gd name="adj2" fmla="val 0"/>
            </a:avLst>
          </a:prstGeom>
          <a:solidFill>
            <a:srgbClr val="164896"/>
          </a:solidFill>
          <a:ln>
            <a:solidFill>
              <a:srgbClr val="FFFFFF"/>
            </a:solidFill>
          </a:ln>
          <a:effectLst>
            <a:outerShdw blurRad="50760" dist="3816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RESIDENCES et FOYERS</a:t>
            </a:r>
          </a:p>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acceptant les ETUDIANTS</a:t>
            </a:r>
            <a:endPar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2" name="Rectangle : Coins supérieurs arrondis 4">
            <a:hlinkClick r:id="rId15" action="ppaction://hlinksldjump"/>
            <a:extLst>
              <a:ext uri="{FF2B5EF4-FFF2-40B4-BE49-F238E27FC236}">
                <a16:creationId xmlns:a16="http://schemas.microsoft.com/office/drawing/2014/main" id="{B6976AB8-EA75-4B2E-A772-44B0100B0446}"/>
              </a:ext>
              <a:ext uri="{C183D7F6-B498-43B3-948B-1728B52AA6E4}">
                <adec:decorative xmlns:adec="http://schemas.microsoft.com/office/drawing/2017/decorative" val="1"/>
              </a:ext>
            </a:extLst>
          </p:cNvPr>
          <p:cNvSpPr/>
          <p:nvPr/>
        </p:nvSpPr>
        <p:spPr>
          <a:xfrm rot="16200000">
            <a:off x="9427027" y="3318625"/>
            <a:ext cx="1561680" cy="3912840"/>
          </a:xfrm>
          <a:prstGeom prst="round2SameRect">
            <a:avLst>
              <a:gd name="adj1" fmla="val 50000"/>
              <a:gd name="adj2" fmla="val 0"/>
            </a:avLst>
          </a:prstGeom>
          <a:solidFill>
            <a:srgbClr val="FF9900"/>
          </a:solidFill>
          <a:ln>
            <a:solidFill>
              <a:srgbClr val="FFFFFF"/>
            </a:solidFill>
          </a:ln>
          <a:effectLst>
            <a:outerShdw blurRad="50760" dist="3816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vert="vert" lIns="90000" tIns="45000" rIns="90000" bIns="45000" anchor="ctr">
            <a:noAutofit/>
          </a:bodyPr>
          <a:lstStyle/>
          <a:p>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RESIDENCES et FOYERS</a:t>
            </a:r>
          </a:p>
          <a:p>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acceptant les ETUDIANTS</a:t>
            </a:r>
          </a:p>
          <a:p>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HORS DE METZ</a:t>
            </a:r>
            <a:endPar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35" name="Groupe 7">
            <a:extLst>
              <a:ext uri="{FF2B5EF4-FFF2-40B4-BE49-F238E27FC236}">
                <a16:creationId xmlns:a16="http://schemas.microsoft.com/office/drawing/2014/main" id="{2844F27D-349D-4FC9-AE0A-65092B2B81E9}"/>
              </a:ext>
            </a:extLst>
          </p:cNvPr>
          <p:cNvGrpSpPr/>
          <p:nvPr/>
        </p:nvGrpSpPr>
        <p:grpSpPr>
          <a:xfrm>
            <a:off x="8269057" y="2115379"/>
            <a:ext cx="3912840" cy="1561680"/>
            <a:chOff x="8293500" y="2130660"/>
            <a:chExt cx="3912840" cy="1561680"/>
          </a:xfrm>
        </p:grpSpPr>
        <p:sp>
          <p:nvSpPr>
            <p:cNvPr id="37" name="Rectangle : Coins supérieurs arrondis 41">
              <a:hlinkClick r:id="rId6" action="ppaction://hlinksldjump"/>
              <a:extLst>
                <a:ext uri="{FF2B5EF4-FFF2-40B4-BE49-F238E27FC236}">
                  <a16:creationId xmlns:a16="http://schemas.microsoft.com/office/drawing/2014/main" id="{160EFCDC-8B18-4C3C-8C5F-077AA8E083AF}"/>
                </a:ext>
                <a:ext uri="{C183D7F6-B498-43B3-948B-1728B52AA6E4}">
                  <adec:decorative xmlns:adec="http://schemas.microsoft.com/office/drawing/2017/decorative" val="1"/>
                </a:ext>
              </a:extLst>
            </p:cNvPr>
            <p:cNvSpPr/>
            <p:nvPr/>
          </p:nvSpPr>
          <p:spPr>
            <a:xfrm rot="16200000">
              <a:off x="9469080" y="955080"/>
              <a:ext cx="1561680" cy="3912840"/>
            </a:xfrm>
            <a:prstGeom prst="round2SameRect">
              <a:avLst>
                <a:gd name="adj1" fmla="val 50000"/>
                <a:gd name="adj2" fmla="val 0"/>
              </a:avLst>
            </a:prstGeom>
            <a:solidFill>
              <a:srgbClr val="164896"/>
            </a:solidFill>
            <a:ln>
              <a:solidFill>
                <a:srgbClr val="FFFF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u="none" strike="noStrike">
                <a:solidFill>
                  <a:schemeClr val="lt1"/>
                </a:solidFill>
                <a:uFillTx/>
                <a:latin typeface="Calibri Light"/>
              </a:endParaRPr>
            </a:p>
          </p:txBody>
        </p:sp>
        <p:sp>
          <p:nvSpPr>
            <p:cNvPr id="38" name="ZoneTexte 61">
              <a:hlinkClick r:id="rId6" action="ppaction://hlinksldjump"/>
              <a:extLst>
                <a:ext uri="{FF2B5EF4-FFF2-40B4-BE49-F238E27FC236}">
                  <a16:creationId xmlns:a16="http://schemas.microsoft.com/office/drawing/2014/main" id="{4EB5D9E1-5EDD-44E8-BFAA-A8100F7D95E0}"/>
                </a:ext>
              </a:extLst>
            </p:cNvPr>
            <p:cNvSpPr/>
            <p:nvPr/>
          </p:nvSpPr>
          <p:spPr>
            <a:xfrm>
              <a:off x="9025822" y="2442383"/>
              <a:ext cx="2738160" cy="521766"/>
            </a:xfrm>
            <a:prstGeom prst="rect">
              <a:avLst/>
            </a:prstGeom>
            <a:solidFill>
              <a:srgbClr val="164896"/>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fr-FR" sz="2800" b="0" u="none" strike="noStrike" dirty="0">
                <a:solidFill>
                  <a:srgbClr val="FFFFFF"/>
                </a:solidFill>
                <a:uFillTx/>
                <a:latin typeface="Arial"/>
              </a:endParaRPr>
            </a:p>
          </p:txBody>
        </p:sp>
      </p:grpSp>
      <p:sp>
        <p:nvSpPr>
          <p:cNvPr id="2" name="Rectangle 1">
            <a:extLst>
              <a:ext uri="{FF2B5EF4-FFF2-40B4-BE49-F238E27FC236}">
                <a16:creationId xmlns:a16="http://schemas.microsoft.com/office/drawing/2014/main" id="{B7D577B2-50C3-41F8-B68C-71C329CD5C37}"/>
              </a:ext>
            </a:extLst>
          </p:cNvPr>
          <p:cNvSpPr/>
          <p:nvPr/>
        </p:nvSpPr>
        <p:spPr>
          <a:xfrm>
            <a:off x="8873379" y="2493238"/>
            <a:ext cx="2046714" cy="954107"/>
          </a:xfrm>
          <a:prstGeom prst="rect">
            <a:avLst/>
          </a:prstGeom>
        </p:spPr>
        <p:txBody>
          <a:bodyPr wrap="none">
            <a:spAutoFit/>
          </a:bodyPr>
          <a:lstStyle/>
          <a:p>
            <a:pPr algn="r"/>
            <a:r>
              <a:rPr lang="fr-FR"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12" action="ppaction://hlinksldjump">
                  <a:extLst>
                    <a:ext uri="{A12FA001-AC4F-418D-AE19-62706E023703}">
                      <ahyp:hlinkClr xmlns:ahyp="http://schemas.microsoft.com/office/drawing/2018/hyperlinkcolor" val="tx"/>
                    </a:ext>
                  </a:extLst>
                </a:hlinkClick>
              </a:rPr>
              <a:t>RESIDENCES</a:t>
            </a:r>
            <a:r>
              <a:rPr lang="fr-F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12" action="ppaction://hlinksldjump">
                  <a:extLst>
                    <a:ext uri="{A12FA001-AC4F-418D-AE19-62706E023703}">
                      <ahyp:hlinkClr xmlns:ahyp="http://schemas.microsoft.com/office/drawing/2018/hyperlinkcolor" val="tx"/>
                    </a:ext>
                  </a:extLst>
                </a:hlinkClick>
              </a:rPr>
              <a:t> </a:t>
            </a:r>
          </a:p>
          <a:p>
            <a:r>
              <a:rPr lang="fr-FR"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12" action="ppaction://hlinksldjump">
                  <a:extLst>
                    <a:ext uri="{A12FA001-AC4F-418D-AE19-62706E023703}">
                      <ahyp:hlinkClr xmlns:ahyp="http://schemas.microsoft.com/office/drawing/2018/hyperlinkcolor" val="tx"/>
                    </a:ext>
                  </a:extLst>
                </a:hlinkClick>
              </a:rPr>
              <a:t>PRIVEES</a:t>
            </a:r>
            <a:endParaRPr lang="fr-FR"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6221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63904" y="292100"/>
            <a:ext cx="9264193" cy="492443"/>
          </a:xfrm>
          <a:prstGeom prst="rect">
            <a:avLst/>
          </a:prstGeom>
          <a:noFill/>
        </p:spPr>
        <p:txBody>
          <a:bodyPr wrap="square" lIns="0" tIns="0" rIns="0" bIns="0" rtlCol="0" anchor="ctr">
            <a:spAutoFit/>
          </a:bodyPr>
          <a:lstStyle/>
          <a:p>
            <a:pPr algn="ctr" rtl="0"/>
            <a:r>
              <a:rPr lang="fr-FR" sz="3200" b="1" noProof="1">
                <a:solidFill>
                  <a:schemeClr val="tx1">
                    <a:lumMod val="75000"/>
                    <a:lumOff val="25000"/>
                  </a:schemeClr>
                </a:solidFill>
                <a:latin typeface="+mj-lt"/>
              </a:rPr>
              <a:t>Liste de logements à Metz</a:t>
            </a:r>
            <a:endParaRPr lang="fr-FR" sz="3600" noProof="1">
              <a:solidFill>
                <a:schemeClr val="tx1">
                  <a:lumMod val="75000"/>
                  <a:lumOff val="25000"/>
                </a:schemeClr>
              </a:solidFill>
              <a:latin typeface="+mj-lt"/>
            </a:endParaRPr>
          </a:p>
        </p:txBody>
      </p:sp>
      <p:sp>
        <p:nvSpPr>
          <p:cNvPr id="49" name="Rectangle à coins arrondis 84">
            <a:extLst>
              <a:ext uri="{FF2B5EF4-FFF2-40B4-BE49-F238E27FC236}">
                <a16:creationId xmlns:a16="http://schemas.microsoft.com/office/drawing/2014/main" id="{24AFFAA9-6832-4307-B26A-E5DBC0DFAD66}"/>
              </a:ext>
              <a:ext uri="{C183D7F6-B498-43B3-948B-1728B52AA6E4}">
                <adec:decorative xmlns:adec="http://schemas.microsoft.com/office/drawing/2017/decorative" val="1"/>
              </a:ext>
            </a:extLst>
          </p:cNvPr>
          <p:cNvSpPr/>
          <p:nvPr/>
        </p:nvSpPr>
        <p:spPr>
          <a:xfrm>
            <a:off x="2697627" y="2772028"/>
            <a:ext cx="6796746" cy="3122213"/>
          </a:xfrm>
          <a:prstGeom prst="roundRect">
            <a:avLst>
              <a:gd name="adj" fmla="val 50000"/>
            </a:avLst>
          </a:prstGeom>
          <a:solidFill>
            <a:srgbClr val="FFC000"/>
          </a:solidFill>
          <a:ln w="952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a:p>
            <a:pPr algn="ctr"/>
            <a:endParaRPr lang="fr-FR" sz="1050" dirty="0"/>
          </a:p>
          <a:p>
            <a:pPr algn="ctr"/>
            <a:endParaRPr lang="fr-FR" sz="1050" dirty="0"/>
          </a:p>
          <a:p>
            <a:pPr algn="ctr"/>
            <a:r>
              <a:rPr lang="fr-FR" sz="1400" dirty="0"/>
              <a:t>L’association Foyer de Jeunes Travailleurs-</a:t>
            </a:r>
            <a:r>
              <a:rPr lang="fr-FR" sz="1400" dirty="0" err="1"/>
              <a:t>Etap’HABITAT</a:t>
            </a:r>
            <a:r>
              <a:rPr lang="fr-FR" sz="1400" dirty="0"/>
              <a:t> accueille des jeunes qui viennent à Metz pour leurs études ou leur premier travail.</a:t>
            </a:r>
            <a:br>
              <a:rPr lang="fr-FR" sz="1400" dirty="0"/>
            </a:br>
            <a:endParaRPr lang="fr-FR"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fr-FR" sz="1400" dirty="0" err="1"/>
              <a:t>Etap’HABITAT</a:t>
            </a:r>
            <a:r>
              <a:rPr lang="fr-FR" sz="1400" dirty="0"/>
              <a:t> s’engage dans le développement de résidences favorisant la réussite de leurs parcours professionnel.</a:t>
            </a:r>
          </a:p>
          <a:p>
            <a:pPr algn="ctr"/>
            <a:endParaRPr lang="fr-FR" sz="1400"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algn="ctr"/>
            <a:r>
              <a:rPr lang="fr-FR"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
              </a:rPr>
              <a:t>4 résidences à Metz voir </a:t>
            </a:r>
            <a:r>
              <a:rPr lang="fr-FR"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
              </a:rPr>
              <a:t>p.11&amp;12</a:t>
            </a:r>
          </a:p>
          <a:p>
            <a:pPr algn="ctr"/>
            <a:r>
              <a:rPr lang="fr-FR"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
              </a:rPr>
              <a:t>Réserver un logement (en ligne)</a:t>
            </a:r>
            <a:r>
              <a:rPr lang="fr-FR"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algn="ct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+33 (0)3 87 74 22 20</a:t>
            </a:r>
          </a:p>
          <a:p>
            <a:pPr algn="ctr"/>
            <a:endParaRPr lang="fr-FR" sz="1600" b="1" dirty="0">
              <a:solidFill>
                <a:schemeClr val="tx1"/>
              </a:solidFill>
            </a:endParaRPr>
          </a:p>
        </p:txBody>
      </p:sp>
      <p:pic>
        <p:nvPicPr>
          <p:cNvPr id="51" name="Graphique 50" descr="Ligne fléchée : tout droit">
            <a:hlinkClick r:id="" action="ppaction://hlinkshowjump?jump=nextslide"/>
            <a:extLst>
              <a:ext uri="{FF2B5EF4-FFF2-40B4-BE49-F238E27FC236}">
                <a16:creationId xmlns:a16="http://schemas.microsoft.com/office/drawing/2014/main" id="{175900A0-B1E1-4974-8DD4-29FA8A745F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6424921" y="1441554"/>
            <a:ext cx="383200" cy="520960"/>
          </a:xfrm>
          <a:prstGeom prst="rect">
            <a:avLst/>
          </a:prstGeom>
        </p:spPr>
      </p:pic>
      <p:pic>
        <p:nvPicPr>
          <p:cNvPr id="52" name="Graphique 51" descr="Maison">
            <a:hlinkClick r:id="" action="ppaction://hlinkshowjump?jump=firstslide"/>
            <a:extLst>
              <a:ext uri="{FF2B5EF4-FFF2-40B4-BE49-F238E27FC236}">
                <a16:creationId xmlns:a16="http://schemas.microsoft.com/office/drawing/2014/main" id="{808F4D03-42FE-49AA-85B0-004D244320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04400" y="1502515"/>
            <a:ext cx="383200" cy="383200"/>
          </a:xfrm>
          <a:prstGeom prst="rect">
            <a:avLst/>
          </a:prstGeom>
        </p:spPr>
      </p:pic>
      <p:pic>
        <p:nvPicPr>
          <p:cNvPr id="16" name="Image 15">
            <a:extLst>
              <a:ext uri="{FF2B5EF4-FFF2-40B4-BE49-F238E27FC236}">
                <a16:creationId xmlns:a16="http://schemas.microsoft.com/office/drawing/2014/main" id="{4025138B-D995-4D30-85A1-BCCDA9284B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058" y="2867843"/>
            <a:ext cx="1050768" cy="3026398"/>
          </a:xfrm>
          <a:prstGeom prst="rect">
            <a:avLst/>
          </a:prstGeom>
        </p:spPr>
      </p:pic>
      <p:pic>
        <p:nvPicPr>
          <p:cNvPr id="18" name="Image 17">
            <a:extLst>
              <a:ext uri="{FF2B5EF4-FFF2-40B4-BE49-F238E27FC236}">
                <a16:creationId xmlns:a16="http://schemas.microsoft.com/office/drawing/2014/main" id="{0CCF607F-5997-44A6-9B73-3CEC8FBE75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73372" y="3356941"/>
            <a:ext cx="914399" cy="2862589"/>
          </a:xfrm>
          <a:prstGeom prst="rect">
            <a:avLst/>
          </a:prstGeom>
        </p:spPr>
      </p:pic>
      <p:sp>
        <p:nvSpPr>
          <p:cNvPr id="23" name="Zone de texte 13">
            <a:extLst>
              <a:ext uri="{FF2B5EF4-FFF2-40B4-BE49-F238E27FC236}">
                <a16:creationId xmlns:a16="http://schemas.microsoft.com/office/drawing/2014/main" id="{DEE583C0-D8D8-4F83-823D-3BA7A670F8DF}"/>
              </a:ext>
            </a:extLst>
          </p:cNvPr>
          <p:cNvSpPr txBox="1"/>
          <p:nvPr/>
        </p:nvSpPr>
        <p:spPr>
          <a:xfrm>
            <a:off x="1463904" y="886143"/>
            <a:ext cx="9264192" cy="307777"/>
          </a:xfrm>
          <a:prstGeom prst="rect">
            <a:avLst/>
          </a:prstGeom>
          <a:noFill/>
        </p:spPr>
        <p:txBody>
          <a:bodyPr wrap="square" lIns="0" tIns="0" rIns="0" bIns="0" rtlCol="0">
            <a:spAutoFit/>
          </a:bodyPr>
          <a:lstStyle/>
          <a:p>
            <a:pPr algn="ctr"/>
            <a:r>
              <a:rPr lang="fr-FR" sz="2000" i="1" noProof="1">
                <a:solidFill>
                  <a:schemeClr val="tx1">
                    <a:lumMod val="75000"/>
                    <a:lumOff val="25000"/>
                  </a:schemeClr>
                </a:solidFill>
              </a:rPr>
              <a:t>Longs</a:t>
            </a:r>
            <a:r>
              <a:rPr lang="fr-FR" sz="2000" noProof="1">
                <a:solidFill>
                  <a:schemeClr val="tx1">
                    <a:lumMod val="75000"/>
                    <a:lumOff val="25000"/>
                  </a:schemeClr>
                </a:solidFill>
              </a:rPr>
              <a:t> séjours 2025-2026</a:t>
            </a:r>
          </a:p>
        </p:txBody>
      </p:sp>
      <p:pic>
        <p:nvPicPr>
          <p:cNvPr id="24" name="Graphique 23" descr="Ville">
            <a:extLst>
              <a:ext uri="{FF2B5EF4-FFF2-40B4-BE49-F238E27FC236}">
                <a16:creationId xmlns:a16="http://schemas.microsoft.com/office/drawing/2014/main" id="{A6066EC4-F5F7-42A3-A593-041B3FE4A05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9153" y="1424969"/>
            <a:ext cx="523221" cy="523221"/>
          </a:xfrm>
          <a:prstGeom prst="rect">
            <a:avLst/>
          </a:prstGeom>
        </p:spPr>
      </p:pic>
      <p:sp>
        <p:nvSpPr>
          <p:cNvPr id="27" name="Rectangle : Coins supérieurs arrondis 46">
            <a:extLst>
              <a:ext uri="{FF2B5EF4-FFF2-40B4-BE49-F238E27FC236}">
                <a16:creationId xmlns:a16="http://schemas.microsoft.com/office/drawing/2014/main" id="{00AA4599-5237-422D-890F-2A076FE0FC70}"/>
              </a:ext>
              <a:ext uri="{C183D7F6-B498-43B3-948B-1728B52AA6E4}">
                <adec:decorative xmlns:adec="http://schemas.microsoft.com/office/drawing/2017/decorative" val="1"/>
              </a:ext>
            </a:extLst>
          </p:cNvPr>
          <p:cNvSpPr/>
          <p:nvPr/>
        </p:nvSpPr>
        <p:spPr>
          <a:xfrm rot="5400000" flipH="1">
            <a:off x="1419051" y="-232757"/>
            <a:ext cx="836433" cy="3674536"/>
          </a:xfrm>
          <a:prstGeom prst="round2SameRect">
            <a:avLst>
              <a:gd name="adj1" fmla="val 50000"/>
              <a:gd name="adj2" fmla="val 0"/>
            </a:avLst>
          </a:prstGeom>
          <a:solidFill>
            <a:srgbClr val="FF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RESIDENCES et FOYERS acceptant les ETUDIANTS </a:t>
            </a:r>
          </a:p>
          <a:p>
            <a:pPr algn="ctr" rtl="0"/>
            <a:endParaRPr lang="fr-FR" noProof="1"/>
          </a:p>
        </p:txBody>
      </p:sp>
      <p:pic>
        <p:nvPicPr>
          <p:cNvPr id="19" name="Graphique 18" descr="Ville">
            <a:extLst>
              <a:ext uri="{FF2B5EF4-FFF2-40B4-BE49-F238E27FC236}">
                <a16:creationId xmlns:a16="http://schemas.microsoft.com/office/drawing/2014/main" id="{2B3E7882-8147-48C0-8050-19F7933DEF8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1832" y="1243477"/>
            <a:ext cx="396152" cy="396152"/>
          </a:xfrm>
          <a:prstGeom prst="rect">
            <a:avLst/>
          </a:prstGeom>
        </p:spPr>
      </p:pic>
      <p:pic>
        <p:nvPicPr>
          <p:cNvPr id="26" name="Image 25">
            <a:extLst>
              <a:ext uri="{FF2B5EF4-FFF2-40B4-BE49-F238E27FC236}">
                <a16:creationId xmlns:a16="http://schemas.microsoft.com/office/drawing/2014/main" id="{8B6E7387-7945-4D56-9146-B987D5DD38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28" name="Espace réservé du numéro de diapositive 8">
            <a:extLst>
              <a:ext uri="{FF2B5EF4-FFF2-40B4-BE49-F238E27FC236}">
                <a16:creationId xmlns:a16="http://schemas.microsoft.com/office/drawing/2014/main" id="{E39C81D5-A868-436F-9936-FC3D44AC5168}"/>
              </a:ext>
            </a:extLst>
          </p:cNvPr>
          <p:cNvSpPr txBox="1">
            <a:spLocks/>
          </p:cNvSpPr>
          <p:nvPr/>
        </p:nvSpPr>
        <p:spPr>
          <a:xfrm>
            <a:off x="10626732" y="6413399"/>
            <a:ext cx="590773" cy="365125"/>
          </a:xfrm>
          <a:prstGeom prst="rect">
            <a:avLst/>
          </a:prstGeom>
        </p:spPr>
        <p:txBody>
          <a:bodyPr/>
          <a:lstStyle>
            <a:defPPr rtl="0">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noProof="1"/>
          </a:p>
        </p:txBody>
      </p:sp>
      <p:sp>
        <p:nvSpPr>
          <p:cNvPr id="2" name="Espace réservé de la date 1">
            <a:extLst>
              <a:ext uri="{FF2B5EF4-FFF2-40B4-BE49-F238E27FC236}">
                <a16:creationId xmlns:a16="http://schemas.microsoft.com/office/drawing/2014/main" id="{9C294D23-0005-498F-96D1-C6D88F8D58B5}"/>
              </a:ext>
            </a:extLst>
          </p:cNvPr>
          <p:cNvSpPr>
            <a:spLocks noGrp="1"/>
          </p:cNvSpPr>
          <p:nvPr>
            <p:ph type="dt" sz="half" idx="2"/>
          </p:nvPr>
        </p:nvSpPr>
        <p:spPr>
          <a:xfrm>
            <a:off x="951018" y="6469581"/>
            <a:ext cx="9906763" cy="365125"/>
          </a:xfrm>
        </p:spPr>
        <p:txBody>
          <a:bodyPr/>
          <a:lstStyle/>
          <a:p>
            <a:r>
              <a:rPr lang="fr-FR" sz="1000" b="1" noProof="1">
                <a:latin typeface="Calibri" panose="020F0502020204030204" pitchFamily="34" charset="0"/>
                <a:cs typeface="Calibri" panose="020F0502020204030204" pitchFamily="34" charset="0"/>
              </a:rPr>
              <a:t>Dernière mise à jour : 17/06/2025–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13"/>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E642E9CF-3E22-49DF-AFF4-17FBCDF84BE1}"/>
              </a:ext>
            </a:extLst>
          </p:cNvPr>
          <p:cNvSpPr>
            <a:spLocks noGrp="1"/>
          </p:cNvSpPr>
          <p:nvPr>
            <p:ph type="sldNum" sz="quarter" idx="4"/>
          </p:nvPr>
        </p:nvSpPr>
        <p:spPr>
          <a:xfrm>
            <a:off x="10763027" y="6413399"/>
            <a:ext cx="590773" cy="365125"/>
          </a:xfrm>
        </p:spPr>
        <p:txBody>
          <a:bodyPr/>
          <a:lstStyle/>
          <a:p>
            <a:fld id="{5A4A7955-6230-48B4-BD8B-A7C460F75945}" type="slidenum">
              <a:rPr lang="fr-FR" noProof="1" smtClean="0"/>
              <a:pPr/>
              <a:t>10</a:t>
            </a:fld>
            <a:endParaRPr lang="fr-FR" noProof="1"/>
          </a:p>
        </p:txBody>
      </p:sp>
      <p:pic>
        <p:nvPicPr>
          <p:cNvPr id="6" name="Image 5">
            <a:extLst>
              <a:ext uri="{FF2B5EF4-FFF2-40B4-BE49-F238E27FC236}">
                <a16:creationId xmlns:a16="http://schemas.microsoft.com/office/drawing/2014/main" id="{94DA8E4F-5B92-4E61-9B0D-3218D9C8AF1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70157" y="2018696"/>
            <a:ext cx="2021171" cy="687198"/>
          </a:xfrm>
          <a:prstGeom prst="rect">
            <a:avLst/>
          </a:prstGeom>
        </p:spPr>
      </p:pic>
    </p:spTree>
    <p:extLst>
      <p:ext uri="{BB962C8B-B14F-4D97-AF65-F5344CB8AC3E}">
        <p14:creationId xmlns:p14="http://schemas.microsoft.com/office/powerpoint/2010/main" val="632226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63904" y="292100"/>
            <a:ext cx="9264193" cy="492443"/>
          </a:xfrm>
          <a:prstGeom prst="rect">
            <a:avLst/>
          </a:prstGeom>
          <a:noFill/>
        </p:spPr>
        <p:txBody>
          <a:bodyPr wrap="square" lIns="0" tIns="0" rIns="0" bIns="0" rtlCol="0" anchor="ctr">
            <a:spAutoFit/>
          </a:bodyPr>
          <a:lstStyle/>
          <a:p>
            <a:pPr algn="ctr" rtl="0"/>
            <a:r>
              <a:rPr lang="fr-FR" sz="3200" b="1" noProof="1">
                <a:solidFill>
                  <a:schemeClr val="tx1">
                    <a:lumMod val="75000"/>
                    <a:lumOff val="25000"/>
                  </a:schemeClr>
                </a:solidFill>
                <a:latin typeface="+mj-lt"/>
              </a:rPr>
              <a:t>Liste de logements à Metz</a:t>
            </a:r>
            <a:endParaRPr lang="fr-FR" sz="3600" noProof="1">
              <a:solidFill>
                <a:schemeClr val="tx1">
                  <a:lumMod val="75000"/>
                  <a:lumOff val="25000"/>
                </a:schemeClr>
              </a:solidFill>
              <a:latin typeface="+mj-lt"/>
            </a:endParaRPr>
          </a:p>
        </p:txBody>
      </p:sp>
      <p:sp>
        <p:nvSpPr>
          <p:cNvPr id="35" name="Rectangle à coins arrondis 75">
            <a:extLst>
              <a:ext uri="{FF2B5EF4-FFF2-40B4-BE49-F238E27FC236}">
                <a16:creationId xmlns:a16="http://schemas.microsoft.com/office/drawing/2014/main" id="{5DD506DE-9F1A-4730-9797-C41BFD88B599}"/>
              </a:ext>
              <a:ext uri="{C183D7F6-B498-43B3-948B-1728B52AA6E4}">
                <adec:decorative xmlns:adec="http://schemas.microsoft.com/office/drawing/2017/decorative" val="1"/>
              </a:ext>
            </a:extLst>
          </p:cNvPr>
          <p:cNvSpPr/>
          <p:nvPr/>
        </p:nvSpPr>
        <p:spPr>
          <a:xfrm>
            <a:off x="2408979" y="2392561"/>
            <a:ext cx="7342961" cy="365125"/>
          </a:xfrm>
          <a:prstGeom prst="roundRect">
            <a:avLst>
              <a:gd name="adj" fmla="val 50000"/>
            </a:avLst>
          </a:prstGeom>
          <a:solidFill>
            <a:schemeClr val="tx2">
              <a:alpha val="5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41" name="Rectangle à coins arrondis 78">
            <a:extLst>
              <a:ext uri="{FF2B5EF4-FFF2-40B4-BE49-F238E27FC236}">
                <a16:creationId xmlns:a16="http://schemas.microsoft.com/office/drawing/2014/main" id="{B6559565-25FA-4F94-8FB7-1A8D91D161F4}"/>
              </a:ext>
              <a:ext uri="{C183D7F6-B498-43B3-948B-1728B52AA6E4}">
                <adec:decorative xmlns:adec="http://schemas.microsoft.com/office/drawing/2017/decorative" val="1"/>
              </a:ext>
            </a:extLst>
          </p:cNvPr>
          <p:cNvSpPr/>
          <p:nvPr/>
        </p:nvSpPr>
        <p:spPr>
          <a:xfrm>
            <a:off x="582391" y="3069306"/>
            <a:ext cx="1763026" cy="745618"/>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graphicFrame>
        <p:nvGraphicFramePr>
          <p:cNvPr id="2" name="Tableau 1">
            <a:extLst>
              <a:ext uri="{FF2B5EF4-FFF2-40B4-BE49-F238E27FC236}">
                <a16:creationId xmlns:a16="http://schemas.microsoft.com/office/drawing/2014/main" id="{2DE5234E-9530-4FE8-A46E-39C329416C01}"/>
              </a:ext>
            </a:extLst>
          </p:cNvPr>
          <p:cNvGraphicFramePr>
            <a:graphicFrameLocks noGrp="1"/>
          </p:cNvGraphicFramePr>
          <p:nvPr>
            <p:extLst>
              <p:ext uri="{D42A27DB-BD31-4B8C-83A1-F6EECF244321}">
                <p14:modId xmlns:p14="http://schemas.microsoft.com/office/powerpoint/2010/main" val="1764597669"/>
              </p:ext>
            </p:extLst>
          </p:nvPr>
        </p:nvGraphicFramePr>
        <p:xfrm>
          <a:off x="2232703" y="2571483"/>
          <a:ext cx="7298763" cy="4648043"/>
        </p:xfrm>
        <a:graphic>
          <a:graphicData uri="http://schemas.openxmlformats.org/drawingml/2006/table">
            <a:tbl>
              <a:tblPr firstRow="1" bandRow="1">
                <a:tableStyleId>{5C22544A-7EE6-4342-B048-85BDC9FD1C3A}</a:tableStyleId>
              </a:tblPr>
              <a:tblGrid>
                <a:gridCol w="2536771">
                  <a:extLst>
                    <a:ext uri="{9D8B030D-6E8A-4147-A177-3AD203B41FA5}">
                      <a16:colId xmlns:a16="http://schemas.microsoft.com/office/drawing/2014/main" val="2937953430"/>
                    </a:ext>
                  </a:extLst>
                </a:gridCol>
                <a:gridCol w="2881689">
                  <a:extLst>
                    <a:ext uri="{9D8B030D-6E8A-4147-A177-3AD203B41FA5}">
                      <a16:colId xmlns:a16="http://schemas.microsoft.com/office/drawing/2014/main" val="170860131"/>
                    </a:ext>
                  </a:extLst>
                </a:gridCol>
                <a:gridCol w="1880303">
                  <a:extLst>
                    <a:ext uri="{9D8B030D-6E8A-4147-A177-3AD203B41FA5}">
                      <a16:colId xmlns:a16="http://schemas.microsoft.com/office/drawing/2014/main" val="3842958514"/>
                    </a:ext>
                  </a:extLst>
                </a:gridCol>
              </a:tblGrid>
              <a:tr h="1026147">
                <a:tc>
                  <a:txBody>
                    <a:bodyPr/>
                    <a:lstStyle/>
                    <a:p>
                      <a:pPr algn="ctr"/>
                      <a:r>
                        <a:rPr lang="fr-FR" sz="1000" b="1" dirty="0">
                          <a:solidFill>
                            <a:schemeClr val="tx1"/>
                          </a:solidFill>
                        </a:rPr>
                        <a:t>2 rue Georges Ducrocq - </a:t>
                      </a:r>
                    </a:p>
                    <a:p>
                      <a:pPr algn="ctr"/>
                      <a:r>
                        <a:rPr lang="fr-FR" sz="1000" b="1" dirty="0">
                          <a:solidFill>
                            <a:schemeClr val="tx1"/>
                          </a:solidFill>
                        </a:rPr>
                        <a:t>57070 METZ</a:t>
                      </a:r>
                    </a:p>
                    <a:p>
                      <a:pPr algn="ctr"/>
                      <a:r>
                        <a:rPr lang="fr-FR" sz="1000" b="1" dirty="0">
                          <a:solidFill>
                            <a:schemeClr val="tx1"/>
                          </a:solidFill>
                        </a:rPr>
                        <a:t>Tél. </a:t>
                      </a:r>
                      <a:r>
                        <a:rPr lang="fr-FR" sz="1000" dirty="0">
                          <a:solidFill>
                            <a:schemeClr val="tx1"/>
                          </a:solidFill>
                          <a:latin typeface="Calibri" panose="020F0502020204030204" pitchFamily="34" charset="0"/>
                          <a:ea typeface="Calibri" panose="020F0502020204030204" pitchFamily="34" charset="0"/>
                          <a:cs typeface="Calibri" panose="020F0502020204030204" pitchFamily="34" charset="0"/>
                        </a:rPr>
                        <a:t>+33 (0)3 87 74 22 20</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solidFill>
                            <a:schemeClr val="bg1"/>
                          </a:solidFill>
                          <a:latin typeface="Calibri" panose="020F0502020204030204" pitchFamily="34" charset="0"/>
                          <a:ea typeface="Calibri" panose="020F0502020204030204" pitchFamily="34" charset="0"/>
                          <a:cs typeface="Calibri" panose="020F0502020204030204" pitchFamily="34" charset="0"/>
                        </a:rPr>
                        <a:t> 22 20</a:t>
                      </a:r>
                    </a:p>
                    <a:p>
                      <a:pPr algn="ctr"/>
                      <a:endParaRPr lang="fr-FR" sz="10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b="1" dirty="0">
                        <a:solidFill>
                          <a:schemeClr val="accent1">
                            <a:lumMod val="60000"/>
                            <a:lumOff val="4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rPr>
                        <a:t>Logements meublés avec sanitaire, Studios meublés singles et </a:t>
                      </a:r>
                      <a:r>
                        <a:rPr lang="fr-FR" sz="1000" b="1" kern="1200" dirty="0">
                          <a:solidFill>
                            <a:srgbClr val="C00680"/>
                          </a:solidFill>
                          <a:latin typeface="+mn-lt"/>
                          <a:ea typeface="+mn-ea"/>
                          <a:cs typeface="+mn-cs"/>
                        </a:rPr>
                        <a:t>T3</a:t>
                      </a:r>
                      <a:r>
                        <a:rPr lang="fr-FR" sz="1000" b="1" dirty="0">
                          <a:solidFill>
                            <a:schemeClr val="tx1"/>
                          </a:solidFill>
                        </a:rPr>
                        <a:t>* pour 2 personnes.  Public mixte de 15 à 30 ans. Petit déjeuner (81€/mois) obligatoire pour les logements.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rPr>
                        <a:t>Supplément wifi, animations, laverie etc. 17€/mois ou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rPr>
                        <a:t>redevance forfait 485€.</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rPr>
                        <a:t>Certificat d'assurance responsabilité civile obligatoire ou facturé 3€/mois.  </a:t>
                      </a:r>
                      <a:r>
                        <a:rPr lang="fr-FR" sz="1000" b="1" kern="1200" dirty="0">
                          <a:solidFill>
                            <a:srgbClr val="C00680"/>
                          </a:solidFill>
                          <a:latin typeface="+mn-lt"/>
                          <a:ea typeface="+mn-ea"/>
                          <a:cs typeface="+mn-cs"/>
                        </a:rPr>
                        <a:t>APL</a:t>
                      </a:r>
                      <a:r>
                        <a:rPr lang="fr-FR" sz="1000" b="1" kern="1200" dirty="0">
                          <a:solidFill>
                            <a:schemeClr val="tx1"/>
                          </a:solidFill>
                          <a:latin typeface="+mn-lt"/>
                          <a:ea typeface="+mn-ea"/>
                          <a:cs typeface="+mn-cs"/>
                        </a:rPr>
                        <a:t>*</a:t>
                      </a:r>
                    </a:p>
                    <a:p>
                      <a:pPr algn="ctr"/>
                      <a:r>
                        <a:rPr lang="fr-FR" sz="1000" b="1" dirty="0">
                          <a:solidFill>
                            <a:schemeClr val="tx1"/>
                          </a:solidFill>
                        </a:rPr>
                        <a:t>Tarif : A partir de 390€ /pers.**</a:t>
                      </a:r>
                    </a:p>
                    <a:p>
                      <a:pPr algn="ctr"/>
                      <a:endParaRPr lang="fr-FR" sz="1000" b="1" dirty="0">
                        <a:solidFill>
                          <a:schemeClr val="accent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00" b="1" dirty="0">
                          <a:solidFill>
                            <a:schemeClr val="tx1"/>
                          </a:solidFill>
                        </a:rPr>
                        <a:t>Campus Bridoux</a:t>
                      </a:r>
                    </a:p>
                    <a:p>
                      <a:pPr algn="ctr"/>
                      <a:r>
                        <a:rPr lang="fr-FR" sz="1000" b="1" dirty="0">
                          <a:solidFill>
                            <a:schemeClr val="tx1"/>
                          </a:solidFill>
                        </a:rPr>
                        <a:t>Campus du Technopôle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4646144"/>
                  </a:ext>
                </a:extLst>
              </a:tr>
              <a:tr h="11123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rPr>
                        <a:t>76 Sente à </a:t>
                      </a:r>
                      <a:r>
                        <a:rPr lang="fr-FR" sz="1000" b="1" dirty="0" err="1">
                          <a:solidFill>
                            <a:schemeClr val="tx1"/>
                          </a:solidFill>
                        </a:rPr>
                        <a:t>My</a:t>
                      </a:r>
                      <a:r>
                        <a:rPr lang="fr-FR" sz="1000" b="1" dirty="0">
                          <a:solidFill>
                            <a:schemeClr val="tx1"/>
                          </a:solidFill>
                        </a:rPr>
                        <a:t> - 57000 METZ</a:t>
                      </a:r>
                      <a:br>
                        <a:rPr lang="fr-FR" sz="1000" b="1" dirty="0">
                          <a:solidFill>
                            <a:schemeClr val="accent1">
                              <a:lumMod val="60000"/>
                              <a:lumOff val="40000"/>
                            </a:schemeClr>
                          </a:solidFill>
                        </a:rPr>
                      </a:br>
                      <a:r>
                        <a:rPr lang="fr-FR" sz="1000" b="1" dirty="0">
                          <a:solidFill>
                            <a:schemeClr val="tx1"/>
                          </a:solidFill>
                        </a:rPr>
                        <a:t>Tél. </a:t>
                      </a:r>
                      <a:r>
                        <a:rPr lang="fr-FR" sz="1000" b="1" dirty="0">
                          <a:solidFill>
                            <a:schemeClr val="tx1"/>
                          </a:solidFill>
                          <a:latin typeface="Calibri" panose="020F0502020204030204" pitchFamily="34" charset="0"/>
                          <a:ea typeface="Calibri" panose="020F0502020204030204" pitchFamily="34" charset="0"/>
                          <a:cs typeface="Calibri" panose="020F0502020204030204" pitchFamily="34" charset="0"/>
                        </a:rPr>
                        <a:t>+33 (0)3 87 74 22 20</a:t>
                      </a:r>
                    </a:p>
                    <a:p>
                      <a:pPr algn="ctr"/>
                      <a:br>
                        <a:rPr lang="fr-FR" sz="1000" b="1" dirty="0">
                          <a:solidFill>
                            <a:schemeClr val="tx1"/>
                          </a:solidFill>
                        </a:rPr>
                      </a:br>
                      <a:endParaRPr lang="fr-FR" sz="10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rPr>
                        <a:t>Logements meublés avec sanitaire, Studios meublés singles et Studios meublés pour 1 ou 2 personnes.  Public mixte de 15 à 30 ans + colocation possible en studio double.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rPr>
                        <a:t>Cotisation mensuelle de 5€ / mois à la salle de sport, comprise dans le prix final et obligatoire.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rPr>
                        <a:t>Certificat d'assurance responsabilité civile obligatoire ou facturé 3€/mois.  </a:t>
                      </a:r>
                      <a:r>
                        <a:rPr lang="fr-FR" sz="1000" b="1" kern="1200" dirty="0">
                          <a:solidFill>
                            <a:srgbClr val="C00680"/>
                          </a:solidFill>
                          <a:latin typeface="+mn-lt"/>
                          <a:ea typeface="+mn-ea"/>
                          <a:cs typeface="+mn-cs"/>
                        </a:rPr>
                        <a:t>APL</a:t>
                      </a:r>
                      <a:r>
                        <a:rPr lang="fr-FR" sz="1000" b="1" kern="1200" dirty="0">
                          <a:solidFill>
                            <a:schemeClr val="tx1"/>
                          </a:solidFill>
                          <a:latin typeface="+mn-lt"/>
                          <a:ea typeface="+mn-ea"/>
                          <a:cs typeface="+mn-cs"/>
                        </a:rPr>
                        <a:t>*</a:t>
                      </a:r>
                    </a:p>
                    <a:p>
                      <a:pPr algn="ctr"/>
                      <a:r>
                        <a:rPr lang="fr-FR" sz="1000" b="1" dirty="0">
                          <a:solidFill>
                            <a:schemeClr val="tx1"/>
                          </a:solidFill>
                        </a:rPr>
                        <a:t>Tarif : A partir de 390€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chemeClr val="tx1"/>
                          </a:solidFill>
                        </a:rPr>
                        <a:t>Tous campus</a:t>
                      </a:r>
                    </a:p>
                    <a:p>
                      <a:pPr algn="ctr"/>
                      <a:endParaRPr lang="fr-FR" sz="10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42283"/>
                  </a:ext>
                </a:extLst>
              </a:tr>
              <a:tr h="1112363">
                <a:tc>
                  <a:txBody>
                    <a:bodyPr/>
                    <a:lstStyle/>
                    <a:p>
                      <a:pPr algn="ctr"/>
                      <a:endParaRPr lang="fr-FR" sz="10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b="1" dirty="0">
                        <a:solidFill>
                          <a:schemeClr val="accent1">
                            <a:lumMod val="60000"/>
                            <a:lumOff val="40000"/>
                          </a:schemeClr>
                        </a:solidFill>
                        <a:highlight>
                          <a:srgbClr val="FFFF00"/>
                        </a:highligh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1000" b="1" dirty="0">
                        <a:solidFill>
                          <a:schemeClr val="accent1">
                            <a:lumMod val="60000"/>
                            <a:lumOff val="40000"/>
                          </a:schemeClr>
                        </a:solidFill>
                      </a:endParaRPr>
                    </a:p>
                    <a:p>
                      <a:pPr algn="ctr"/>
                      <a:endParaRPr lang="fr-FR" sz="10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466185"/>
                  </a:ext>
                </a:extLst>
              </a:tr>
            </a:tbl>
          </a:graphicData>
        </a:graphic>
      </p:graphicFrame>
      <p:pic>
        <p:nvPicPr>
          <p:cNvPr id="24" name="Graphique 23" descr="Ampoule et engrenage">
            <a:extLst>
              <a:ext uri="{FF2B5EF4-FFF2-40B4-BE49-F238E27FC236}">
                <a16:creationId xmlns:a16="http://schemas.microsoft.com/office/drawing/2014/main" id="{700BD55B-5CB0-43B6-AF27-83C16B5244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65592" y="1664242"/>
            <a:ext cx="914400" cy="914400"/>
          </a:xfrm>
          <a:prstGeom prst="rect">
            <a:avLst/>
          </a:prstGeom>
        </p:spPr>
      </p:pic>
      <p:pic>
        <p:nvPicPr>
          <p:cNvPr id="40" name="Graphique 39" descr="Ville">
            <a:extLst>
              <a:ext uri="{FF2B5EF4-FFF2-40B4-BE49-F238E27FC236}">
                <a16:creationId xmlns:a16="http://schemas.microsoft.com/office/drawing/2014/main" id="{27E9AAC3-9A5A-4B7D-ADD1-F62B8DE938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153" y="1424969"/>
            <a:ext cx="523221" cy="523221"/>
          </a:xfrm>
          <a:prstGeom prst="rect">
            <a:avLst/>
          </a:prstGeom>
        </p:spPr>
      </p:pic>
      <p:pic>
        <p:nvPicPr>
          <p:cNvPr id="30" name="Graphique 29" descr="Curseur">
            <a:hlinkClick r:id="rId7" action="ppaction://hlinksldjump"/>
            <a:extLst>
              <a:ext uri="{FF2B5EF4-FFF2-40B4-BE49-F238E27FC236}">
                <a16:creationId xmlns:a16="http://schemas.microsoft.com/office/drawing/2014/main" id="{DAC7298D-B094-41D7-B938-0844B87A56A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47401" y="2215582"/>
            <a:ext cx="251851" cy="251851"/>
          </a:xfrm>
          <a:prstGeom prst="rect">
            <a:avLst/>
          </a:prstGeom>
        </p:spPr>
      </p:pic>
      <p:sp>
        <p:nvSpPr>
          <p:cNvPr id="31" name="ZoneTexte 30">
            <a:extLst>
              <a:ext uri="{FF2B5EF4-FFF2-40B4-BE49-F238E27FC236}">
                <a16:creationId xmlns:a16="http://schemas.microsoft.com/office/drawing/2014/main" id="{BC942031-EC40-4883-B861-E663121A1EAD}"/>
              </a:ext>
            </a:extLst>
          </p:cNvPr>
          <p:cNvSpPr txBox="1"/>
          <p:nvPr/>
        </p:nvSpPr>
        <p:spPr>
          <a:xfrm>
            <a:off x="7099683" y="2016075"/>
            <a:ext cx="2138606" cy="553998"/>
          </a:xfrm>
          <a:prstGeom prst="rect">
            <a:avLst/>
          </a:prstGeom>
          <a:noFill/>
        </p:spPr>
        <p:txBody>
          <a:bodyPr wrap="square" rtlCol="0">
            <a:spAutoFit/>
          </a:bodyPr>
          <a:lstStyle/>
          <a:p>
            <a:r>
              <a:rPr lang="fr-FR" sz="1000" b="1" dirty="0"/>
              <a:t>*Lexique et abréviations à retrouver </a:t>
            </a:r>
            <a:r>
              <a:rPr lang="fr-FR" sz="1000" b="1" dirty="0">
                <a:solidFill>
                  <a:srgbClr val="C00680"/>
                </a:solidFill>
                <a:hlinkClick r:id="rId7" action="ppaction://hlinksldjump"/>
              </a:rPr>
              <a:t>ici</a:t>
            </a:r>
            <a:endParaRPr lang="fr-FR" sz="1000" b="1" dirty="0">
              <a:solidFill>
                <a:srgbClr val="C00680"/>
              </a:solidFill>
            </a:endParaRPr>
          </a:p>
          <a:p>
            <a:r>
              <a:rPr lang="fr-FR" sz="1000" b="1" dirty="0">
                <a:solidFill>
                  <a:srgbClr val="C00680"/>
                </a:solidFill>
              </a:rPr>
              <a:t>** à titre indicatif, tarifs 2024-2025</a:t>
            </a:r>
          </a:p>
          <a:p>
            <a:endParaRPr lang="fr-FR" sz="1000" b="1" dirty="0">
              <a:solidFill>
                <a:srgbClr val="C00680"/>
              </a:solidFill>
            </a:endParaRPr>
          </a:p>
        </p:txBody>
      </p:sp>
      <p:pic>
        <p:nvPicPr>
          <p:cNvPr id="34" name="Graphique 33" descr="Maison">
            <a:hlinkClick r:id="" action="ppaction://hlinkshowjump?jump=firstslide"/>
            <a:extLst>
              <a:ext uri="{FF2B5EF4-FFF2-40B4-BE49-F238E27FC236}">
                <a16:creationId xmlns:a16="http://schemas.microsoft.com/office/drawing/2014/main" id="{681BAA2A-53D3-43BE-870D-FA4F0AD808F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04400" y="1502515"/>
            <a:ext cx="383200" cy="383200"/>
          </a:xfrm>
          <a:prstGeom prst="rect">
            <a:avLst/>
          </a:prstGeom>
        </p:spPr>
      </p:pic>
      <p:sp>
        <p:nvSpPr>
          <p:cNvPr id="43" name="Zone de texte 68">
            <a:extLst>
              <a:ext uri="{FF2B5EF4-FFF2-40B4-BE49-F238E27FC236}">
                <a16:creationId xmlns:a16="http://schemas.microsoft.com/office/drawing/2014/main" id="{DD9E8A72-4535-4A8F-BAC1-F2861A571105}"/>
              </a:ext>
            </a:extLst>
          </p:cNvPr>
          <p:cNvSpPr txBox="1"/>
          <p:nvPr/>
        </p:nvSpPr>
        <p:spPr>
          <a:xfrm>
            <a:off x="697764" y="3212235"/>
            <a:ext cx="1532279" cy="369332"/>
          </a:xfrm>
          <a:prstGeom prst="rect">
            <a:avLst/>
          </a:prstGeom>
          <a:noFill/>
        </p:spPr>
        <p:txBody>
          <a:bodyPr wrap="square" lIns="0" tIns="0" rIns="0" bIns="0" rtlCol="0" anchor="ctr">
            <a:spAutoFit/>
          </a:bodyPr>
          <a:lstStyle/>
          <a:p>
            <a:pPr algn="ctr"/>
            <a:r>
              <a:rPr lang="fr-FR" sz="1200" b="1" u="sng" dirty="0">
                <a:solidFill>
                  <a:schemeClr val="bg1"/>
                </a:solidFill>
                <a:hlinkClick r:id="rId12">
                  <a:extLst>
                    <a:ext uri="{A12FA001-AC4F-418D-AE19-62706E023703}">
                      <ahyp:hlinkClr xmlns:ahyp="http://schemas.microsoft.com/office/drawing/2018/hyperlinkcolor" val="tx"/>
                    </a:ext>
                  </a:extLst>
                </a:hlinkClick>
              </a:rPr>
              <a:t>RESIDENCE</a:t>
            </a:r>
          </a:p>
          <a:p>
            <a:pPr algn="ctr"/>
            <a:r>
              <a:rPr lang="fr-FR" sz="1200" b="1" u="sng" dirty="0" err="1">
                <a:solidFill>
                  <a:schemeClr val="bg1"/>
                </a:solidFill>
                <a:hlinkClick r:id="rId12">
                  <a:extLst>
                    <a:ext uri="{A12FA001-AC4F-418D-AE19-62706E023703}">
                      <ahyp:hlinkClr xmlns:ahyp="http://schemas.microsoft.com/office/drawing/2018/hyperlinkcolor" val="tx"/>
                    </a:ext>
                  </a:extLst>
                </a:hlinkClick>
              </a:rPr>
              <a:t>Pilâtre</a:t>
            </a:r>
            <a:r>
              <a:rPr lang="fr-FR" sz="1200" b="1" u="sng" dirty="0">
                <a:solidFill>
                  <a:schemeClr val="bg1"/>
                </a:solidFill>
                <a:hlinkClick r:id="rId12">
                  <a:extLst>
                    <a:ext uri="{A12FA001-AC4F-418D-AE19-62706E023703}">
                      <ahyp:hlinkClr xmlns:ahyp="http://schemas.microsoft.com/office/drawing/2018/hyperlinkcolor" val="tx"/>
                    </a:ext>
                  </a:extLst>
                </a:hlinkClick>
              </a:rPr>
              <a:t> de Rozier</a:t>
            </a:r>
            <a:endParaRPr lang="fr-FR" sz="1200" b="1" dirty="0">
              <a:solidFill>
                <a:schemeClr val="bg1"/>
              </a:solidFill>
            </a:endParaRPr>
          </a:p>
        </p:txBody>
      </p:sp>
      <p:pic>
        <p:nvPicPr>
          <p:cNvPr id="42" name="Graphique 41" descr="Ligne fléchée : tout droit">
            <a:hlinkClick r:id="" action="ppaction://hlinkshowjump?jump=nextslide"/>
            <a:extLst>
              <a:ext uri="{FF2B5EF4-FFF2-40B4-BE49-F238E27FC236}">
                <a16:creationId xmlns:a16="http://schemas.microsoft.com/office/drawing/2014/main" id="{F6730556-C40E-4879-9124-6AAF6FDF0A4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6424921" y="1441554"/>
            <a:ext cx="383200" cy="520960"/>
          </a:xfrm>
          <a:prstGeom prst="rect">
            <a:avLst/>
          </a:prstGeom>
        </p:spPr>
      </p:pic>
      <p:pic>
        <p:nvPicPr>
          <p:cNvPr id="44" name="Graphique 43" descr="Ligne fléchée : tout droit">
            <a:hlinkClick r:id="" action="ppaction://hlinkshowjump?jump=previousslide"/>
            <a:extLst>
              <a:ext uri="{FF2B5EF4-FFF2-40B4-BE49-F238E27FC236}">
                <a16:creationId xmlns:a16="http://schemas.microsoft.com/office/drawing/2014/main" id="{8574A267-418E-4EBA-9954-235D55CE033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377346" y="1453308"/>
            <a:ext cx="383201" cy="520960"/>
          </a:xfrm>
          <a:prstGeom prst="rect">
            <a:avLst/>
          </a:prstGeom>
        </p:spPr>
      </p:pic>
      <p:sp>
        <p:nvSpPr>
          <p:cNvPr id="53" name="Zone de texte 13">
            <a:extLst>
              <a:ext uri="{FF2B5EF4-FFF2-40B4-BE49-F238E27FC236}">
                <a16:creationId xmlns:a16="http://schemas.microsoft.com/office/drawing/2014/main" id="{BBB33E5F-6BCD-43C1-A772-A9BAF121D236}"/>
              </a:ext>
            </a:extLst>
          </p:cNvPr>
          <p:cNvSpPr txBox="1"/>
          <p:nvPr/>
        </p:nvSpPr>
        <p:spPr>
          <a:xfrm>
            <a:off x="1463904" y="886143"/>
            <a:ext cx="9264192" cy="307777"/>
          </a:xfrm>
          <a:prstGeom prst="rect">
            <a:avLst/>
          </a:prstGeom>
          <a:noFill/>
        </p:spPr>
        <p:txBody>
          <a:bodyPr wrap="square" lIns="0" tIns="0" rIns="0" bIns="0" rtlCol="0">
            <a:spAutoFit/>
          </a:bodyPr>
          <a:lstStyle/>
          <a:p>
            <a:pPr algn="ctr"/>
            <a:r>
              <a:rPr lang="fr-FR" sz="2000" i="1" noProof="1">
                <a:solidFill>
                  <a:schemeClr val="tx1">
                    <a:lumMod val="75000"/>
                    <a:lumOff val="25000"/>
                  </a:schemeClr>
                </a:solidFill>
              </a:rPr>
              <a:t>Longs </a:t>
            </a:r>
            <a:r>
              <a:rPr lang="fr-FR" sz="2000" noProof="1">
                <a:solidFill>
                  <a:schemeClr val="tx1">
                    <a:lumMod val="75000"/>
                    <a:lumOff val="25000"/>
                  </a:schemeClr>
                </a:solidFill>
              </a:rPr>
              <a:t>séjours – 2025-2026</a:t>
            </a:r>
          </a:p>
        </p:txBody>
      </p:sp>
      <p:sp>
        <p:nvSpPr>
          <p:cNvPr id="50" name="Rectangle à coins arrondis 96">
            <a:extLst>
              <a:ext uri="{FF2B5EF4-FFF2-40B4-BE49-F238E27FC236}">
                <a16:creationId xmlns:a16="http://schemas.microsoft.com/office/drawing/2014/main" id="{57C14D59-7174-4DD0-8E8B-C145AE932DBD}"/>
              </a:ext>
              <a:ext uri="{C183D7F6-B498-43B3-948B-1728B52AA6E4}">
                <adec:decorative xmlns:adec="http://schemas.microsoft.com/office/drawing/2017/decorative" val="1"/>
              </a:ext>
            </a:extLst>
          </p:cNvPr>
          <p:cNvSpPr/>
          <p:nvPr/>
        </p:nvSpPr>
        <p:spPr>
          <a:xfrm>
            <a:off x="9991344" y="2607166"/>
            <a:ext cx="1908699" cy="3397054"/>
          </a:xfrm>
          <a:prstGeom prst="roundRect">
            <a:avLst>
              <a:gd name="adj" fmla="val 50000"/>
            </a:avLst>
          </a:prstGeom>
          <a:solidFill>
            <a:srgbClr val="FF9900"/>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Contactez directement les résidences par e-mail pour la réservation</a:t>
            </a:r>
          </a:p>
          <a:p>
            <a:pPr algn="ctr"/>
            <a:endParaRPr lang="fr-FR" sz="1000" b="1" dirty="0"/>
          </a:p>
          <a:p>
            <a:pPr algn="ctr"/>
            <a:r>
              <a:rPr lang="fr-FR" sz="1000" b="1" dirty="0">
                <a:hlinkClick r:id="rId15"/>
              </a:rPr>
              <a:t>Réserver en ligne</a:t>
            </a:r>
            <a:endParaRPr lang="fr-FR" sz="1000" b="1" dirty="0"/>
          </a:p>
        </p:txBody>
      </p:sp>
      <p:sp>
        <p:nvSpPr>
          <p:cNvPr id="45" name="Rectangle : Coins supérieurs arrondis 46">
            <a:extLst>
              <a:ext uri="{FF2B5EF4-FFF2-40B4-BE49-F238E27FC236}">
                <a16:creationId xmlns:a16="http://schemas.microsoft.com/office/drawing/2014/main" id="{92E11BE6-BD6F-4F3D-BB9A-874E5E82CB2A}"/>
              </a:ext>
              <a:ext uri="{C183D7F6-B498-43B3-948B-1728B52AA6E4}">
                <adec:decorative xmlns:adec="http://schemas.microsoft.com/office/drawing/2017/decorative" val="1"/>
              </a:ext>
            </a:extLst>
          </p:cNvPr>
          <p:cNvSpPr/>
          <p:nvPr/>
        </p:nvSpPr>
        <p:spPr>
          <a:xfrm rot="5400000" flipH="1">
            <a:off x="1403857" y="-26721"/>
            <a:ext cx="785545" cy="3593259"/>
          </a:xfrm>
          <a:prstGeom prst="round2SameRect">
            <a:avLst>
              <a:gd name="adj1" fmla="val 50000"/>
              <a:gd name="adj2" fmla="val 0"/>
            </a:avLst>
          </a:prstGeom>
          <a:solidFill>
            <a:srgbClr val="FF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r"/>
            <a:r>
              <a:rPr lang="fr-F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RESIDENCES et FOYERS acceptant les ETUDIANTS </a:t>
            </a:r>
          </a:p>
          <a:p>
            <a:pPr algn="ctr" rtl="0"/>
            <a:endParaRPr lang="fr-FR" noProof="1"/>
          </a:p>
        </p:txBody>
      </p:sp>
      <p:pic>
        <p:nvPicPr>
          <p:cNvPr id="46" name="Graphique 45" descr="Ville">
            <a:extLst>
              <a:ext uri="{FF2B5EF4-FFF2-40B4-BE49-F238E27FC236}">
                <a16:creationId xmlns:a16="http://schemas.microsoft.com/office/drawing/2014/main" id="{F07C28EC-1464-43BB-9B02-1D939FD917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265" y="1371664"/>
            <a:ext cx="417776" cy="417776"/>
          </a:xfrm>
          <a:prstGeom prst="rect">
            <a:avLst/>
          </a:prstGeom>
        </p:spPr>
      </p:pic>
      <p:sp>
        <p:nvSpPr>
          <p:cNvPr id="47" name="Zone de texte 54">
            <a:extLst>
              <a:ext uri="{FF2B5EF4-FFF2-40B4-BE49-F238E27FC236}">
                <a16:creationId xmlns:a16="http://schemas.microsoft.com/office/drawing/2014/main" id="{9C846AF9-B501-4127-92A0-BCA81164B569}"/>
              </a:ext>
            </a:extLst>
          </p:cNvPr>
          <p:cNvSpPr txBox="1"/>
          <p:nvPr/>
        </p:nvSpPr>
        <p:spPr>
          <a:xfrm>
            <a:off x="2792748" y="2439521"/>
            <a:ext cx="1524648" cy="246221"/>
          </a:xfrm>
          <a:prstGeom prst="rect">
            <a:avLst/>
          </a:prstGeom>
          <a:noFill/>
        </p:spPr>
        <p:txBody>
          <a:bodyPr wrap="none" lIns="0" tIns="0" rIns="0" bIns="0" rtlCol="0" anchor="ctr">
            <a:spAutoFit/>
          </a:bodyPr>
          <a:lstStyle/>
          <a:p>
            <a:pPr algn="ctr" rtl="0"/>
            <a:r>
              <a:rPr lang="fr-FR" sz="1600" b="1" noProof="1">
                <a:solidFill>
                  <a:schemeClr val="bg1"/>
                </a:solidFill>
              </a:rPr>
              <a:t>Adresse et contact</a:t>
            </a:r>
          </a:p>
        </p:txBody>
      </p:sp>
      <p:sp>
        <p:nvSpPr>
          <p:cNvPr id="48" name="Zone de texte 55">
            <a:extLst>
              <a:ext uri="{FF2B5EF4-FFF2-40B4-BE49-F238E27FC236}">
                <a16:creationId xmlns:a16="http://schemas.microsoft.com/office/drawing/2014/main" id="{01674657-9DDD-4191-80C7-F11E0530A355}"/>
              </a:ext>
            </a:extLst>
          </p:cNvPr>
          <p:cNvSpPr txBox="1"/>
          <p:nvPr/>
        </p:nvSpPr>
        <p:spPr>
          <a:xfrm>
            <a:off x="4099758" y="2431248"/>
            <a:ext cx="2984983" cy="246221"/>
          </a:xfrm>
          <a:prstGeom prst="rect">
            <a:avLst/>
          </a:prstGeom>
          <a:noFill/>
        </p:spPr>
        <p:txBody>
          <a:bodyPr wrap="square" lIns="0" tIns="0" rIns="0" bIns="0" rtlCol="0" anchor="ctr">
            <a:spAutoFit/>
          </a:bodyPr>
          <a:lstStyle/>
          <a:p>
            <a:pPr algn="ctr" rtl="0"/>
            <a:r>
              <a:rPr lang="fr-FR" sz="1600" b="1" noProof="1">
                <a:solidFill>
                  <a:schemeClr val="bg1"/>
                </a:solidFill>
              </a:rPr>
              <a:t>                               Type de logement</a:t>
            </a:r>
          </a:p>
        </p:txBody>
      </p:sp>
      <p:sp>
        <p:nvSpPr>
          <p:cNvPr id="49" name="Zone de texte 67">
            <a:extLst>
              <a:ext uri="{FF2B5EF4-FFF2-40B4-BE49-F238E27FC236}">
                <a16:creationId xmlns:a16="http://schemas.microsoft.com/office/drawing/2014/main" id="{0C13EE8C-6362-4D14-836B-AD391435BDD5}"/>
              </a:ext>
            </a:extLst>
          </p:cNvPr>
          <p:cNvSpPr txBox="1"/>
          <p:nvPr/>
        </p:nvSpPr>
        <p:spPr>
          <a:xfrm>
            <a:off x="7857956" y="2185027"/>
            <a:ext cx="1811394" cy="492443"/>
          </a:xfrm>
          <a:prstGeom prst="rect">
            <a:avLst/>
          </a:prstGeom>
          <a:noFill/>
        </p:spPr>
        <p:txBody>
          <a:bodyPr wrap="square" lIns="0" tIns="0" rIns="0" bIns="0" rtlCol="0" anchor="ctr">
            <a:spAutoFit/>
          </a:bodyPr>
          <a:lstStyle/>
          <a:p>
            <a:pPr algn="ctr" rtl="0"/>
            <a:r>
              <a:rPr lang="fr-FR" sz="1600" b="1" noProof="1">
                <a:solidFill>
                  <a:schemeClr val="bg1"/>
                </a:solidFill>
              </a:rPr>
              <a:t>	             Proche campus</a:t>
            </a:r>
          </a:p>
        </p:txBody>
      </p:sp>
      <p:pic>
        <p:nvPicPr>
          <p:cNvPr id="55" name="Image 54">
            <a:extLst>
              <a:ext uri="{FF2B5EF4-FFF2-40B4-BE49-F238E27FC236}">
                <a16:creationId xmlns:a16="http://schemas.microsoft.com/office/drawing/2014/main" id="{BA539D10-35D4-4D66-9482-4DFBA42CEC0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36" name="Espace réservé du numéro de diapositive 8">
            <a:extLst>
              <a:ext uri="{FF2B5EF4-FFF2-40B4-BE49-F238E27FC236}">
                <a16:creationId xmlns:a16="http://schemas.microsoft.com/office/drawing/2014/main" id="{DC40B9AB-CA03-47A6-8F85-AC02A012A5F3}"/>
              </a:ext>
            </a:extLst>
          </p:cNvPr>
          <p:cNvSpPr txBox="1">
            <a:spLocks/>
          </p:cNvSpPr>
          <p:nvPr/>
        </p:nvSpPr>
        <p:spPr>
          <a:xfrm>
            <a:off x="10581016" y="6481752"/>
            <a:ext cx="590773" cy="365125"/>
          </a:xfrm>
          <a:prstGeom prst="rect">
            <a:avLst/>
          </a:prstGeom>
        </p:spPr>
        <p:txBody>
          <a:bodyPr/>
          <a:lstStyle>
            <a:defPPr rtl="0">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noProof="1"/>
          </a:p>
        </p:txBody>
      </p:sp>
      <p:sp>
        <p:nvSpPr>
          <p:cNvPr id="3" name="Espace réservé de la date 2">
            <a:extLst>
              <a:ext uri="{FF2B5EF4-FFF2-40B4-BE49-F238E27FC236}">
                <a16:creationId xmlns:a16="http://schemas.microsoft.com/office/drawing/2014/main" id="{91F8D25D-A976-4126-81CE-65A4DC3E3FE6}"/>
              </a:ext>
            </a:extLst>
          </p:cNvPr>
          <p:cNvSpPr>
            <a:spLocks noGrp="1"/>
          </p:cNvSpPr>
          <p:nvPr>
            <p:ph type="dt" sz="half" idx="2"/>
          </p:nvPr>
        </p:nvSpPr>
        <p:spPr>
          <a:xfrm>
            <a:off x="976697" y="6444913"/>
            <a:ext cx="9899705" cy="291868"/>
          </a:xfrm>
        </p:spPr>
        <p:txBody>
          <a:bodyPr/>
          <a:lstStyle/>
          <a:p>
            <a:r>
              <a:rPr lang="fr-FR" sz="1000" b="1" noProof="1">
                <a:latin typeface="Calibri" panose="020F0502020204030204" pitchFamily="34" charset="0"/>
                <a:cs typeface="Calibri" panose="020F0502020204030204" pitchFamily="34" charset="0"/>
              </a:rPr>
              <a:t>Dernière mise à jour : 17/06/2025–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17"/>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D11397E1-7FA4-4048-9320-2F9E7C971A2F}"/>
              </a:ext>
            </a:extLst>
          </p:cNvPr>
          <p:cNvSpPr>
            <a:spLocks noGrp="1"/>
          </p:cNvSpPr>
          <p:nvPr>
            <p:ph type="sldNum" sz="quarter" idx="4"/>
          </p:nvPr>
        </p:nvSpPr>
        <p:spPr/>
        <p:txBody>
          <a:bodyPr/>
          <a:lstStyle/>
          <a:p>
            <a:fld id="{5A4A7955-6230-48B4-BD8B-A7C460F75945}" type="slidenum">
              <a:rPr lang="fr-FR" noProof="1" smtClean="0"/>
              <a:pPr/>
              <a:t>11</a:t>
            </a:fld>
            <a:endParaRPr lang="fr-FR" noProof="1"/>
          </a:p>
        </p:txBody>
      </p:sp>
      <p:sp>
        <p:nvSpPr>
          <p:cNvPr id="38" name="Rectangle à coins arrondis 78">
            <a:extLst>
              <a:ext uri="{FF2B5EF4-FFF2-40B4-BE49-F238E27FC236}">
                <a16:creationId xmlns:a16="http://schemas.microsoft.com/office/drawing/2014/main" id="{AC4733D9-BC4E-4526-BB86-39C621F12D47}"/>
              </a:ext>
              <a:ext uri="{C183D7F6-B498-43B3-948B-1728B52AA6E4}">
                <adec:decorative xmlns:adec="http://schemas.microsoft.com/office/drawing/2017/decorative" val="1"/>
              </a:ext>
            </a:extLst>
          </p:cNvPr>
          <p:cNvSpPr/>
          <p:nvPr/>
        </p:nvSpPr>
        <p:spPr>
          <a:xfrm>
            <a:off x="628598" y="4757109"/>
            <a:ext cx="1763026" cy="745618"/>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u="sng" dirty="0">
              <a:solidFill>
                <a:schemeClr val="bg1"/>
              </a:solidFill>
              <a:hlinkClick r:id="rId18">
                <a:extLst>
                  <a:ext uri="{A12FA001-AC4F-418D-AE19-62706E023703}">
                    <ahyp:hlinkClr xmlns:ahyp="http://schemas.microsoft.com/office/drawing/2018/hyperlinkcolor" val="tx"/>
                  </a:ext>
                </a:extLst>
              </a:hlinkClick>
            </a:endParaRPr>
          </a:p>
          <a:p>
            <a:pPr algn="ctr"/>
            <a:r>
              <a:rPr lang="fr-FR" sz="1200" b="1" u="sng" dirty="0">
                <a:solidFill>
                  <a:schemeClr val="bg1"/>
                </a:solidFill>
                <a:hlinkClick r:id="rId18">
                  <a:extLst>
                    <a:ext uri="{A12FA001-AC4F-418D-AE19-62706E023703}">
                      <ahyp:hlinkClr xmlns:ahyp="http://schemas.microsoft.com/office/drawing/2018/hyperlinkcolor" val="tx"/>
                    </a:ext>
                  </a:extLst>
                </a:hlinkClick>
              </a:rPr>
              <a:t>RESIDENCE </a:t>
            </a:r>
          </a:p>
          <a:p>
            <a:pPr algn="ctr"/>
            <a:r>
              <a:rPr lang="fr-FR" sz="1200" b="1" u="sng" dirty="0">
                <a:solidFill>
                  <a:schemeClr val="bg1"/>
                </a:solidFill>
                <a:hlinkClick r:id="rId18">
                  <a:extLst>
                    <a:ext uri="{A12FA001-AC4F-418D-AE19-62706E023703}">
                      <ahyp:hlinkClr xmlns:ahyp="http://schemas.microsoft.com/office/drawing/2018/hyperlinkcolor" val="tx"/>
                    </a:ext>
                  </a:extLst>
                </a:hlinkClick>
              </a:rPr>
              <a:t>Les Saules</a:t>
            </a:r>
            <a:endParaRPr lang="fr-FR" sz="1200" b="1" u="sng" dirty="0">
              <a:solidFill>
                <a:schemeClr val="bg1"/>
              </a:solidFill>
              <a:hlinkClick r:id="rId12">
                <a:extLst>
                  <a:ext uri="{A12FA001-AC4F-418D-AE19-62706E023703}">
                    <ahyp:hlinkClr xmlns:ahyp="http://schemas.microsoft.com/office/drawing/2018/hyperlinkcolor" val="tx"/>
                  </a:ext>
                </a:extLst>
              </a:hlinkClick>
            </a:endParaRPr>
          </a:p>
          <a:p>
            <a:pPr algn="ctr"/>
            <a:endParaRPr lang="fr-FR" sz="1200" b="1" dirty="0">
              <a:solidFill>
                <a:schemeClr val="bg1"/>
              </a:solidFill>
            </a:endParaRPr>
          </a:p>
        </p:txBody>
      </p:sp>
      <p:pic>
        <p:nvPicPr>
          <p:cNvPr id="5" name="Image 4">
            <a:extLst>
              <a:ext uri="{FF2B5EF4-FFF2-40B4-BE49-F238E27FC236}">
                <a16:creationId xmlns:a16="http://schemas.microsoft.com/office/drawing/2014/main" id="{D2059261-5355-44E4-907F-A4CCCD18E080}"/>
              </a:ext>
            </a:extLst>
          </p:cNvPr>
          <p:cNvPicPr>
            <a:picLocks noChangeAspect="1"/>
          </p:cNvPicPr>
          <p:nvPr/>
        </p:nvPicPr>
        <p:blipFill>
          <a:blip r:embed="rId19"/>
          <a:stretch>
            <a:fillRect/>
          </a:stretch>
        </p:blipFill>
        <p:spPr>
          <a:xfrm>
            <a:off x="733908" y="2552245"/>
            <a:ext cx="1347279" cy="458562"/>
          </a:xfrm>
          <a:prstGeom prst="rect">
            <a:avLst/>
          </a:prstGeom>
        </p:spPr>
      </p:pic>
    </p:spTree>
    <p:extLst>
      <p:ext uri="{BB962C8B-B14F-4D97-AF65-F5344CB8AC3E}">
        <p14:creationId xmlns:p14="http://schemas.microsoft.com/office/powerpoint/2010/main" val="898626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63904" y="292100"/>
            <a:ext cx="9264193" cy="492443"/>
          </a:xfrm>
          <a:prstGeom prst="rect">
            <a:avLst/>
          </a:prstGeom>
          <a:noFill/>
        </p:spPr>
        <p:txBody>
          <a:bodyPr wrap="square" lIns="0" tIns="0" rIns="0" bIns="0" rtlCol="0" anchor="ctr">
            <a:spAutoFit/>
          </a:bodyPr>
          <a:lstStyle/>
          <a:p>
            <a:pPr algn="ctr" rtl="0"/>
            <a:r>
              <a:rPr lang="fr-FR" sz="3200" b="1" noProof="1">
                <a:solidFill>
                  <a:schemeClr val="tx1">
                    <a:lumMod val="75000"/>
                    <a:lumOff val="25000"/>
                  </a:schemeClr>
                </a:solidFill>
                <a:latin typeface="+mj-lt"/>
              </a:rPr>
              <a:t>Liste de logements à Metz</a:t>
            </a:r>
            <a:endParaRPr lang="fr-FR" sz="3600" noProof="1">
              <a:solidFill>
                <a:schemeClr val="tx1">
                  <a:lumMod val="75000"/>
                  <a:lumOff val="25000"/>
                </a:schemeClr>
              </a:solidFill>
              <a:latin typeface="+mj-lt"/>
            </a:endParaRPr>
          </a:p>
        </p:txBody>
      </p:sp>
      <p:sp>
        <p:nvSpPr>
          <p:cNvPr id="35" name="Rectangle à coins arrondis 75">
            <a:extLst>
              <a:ext uri="{FF2B5EF4-FFF2-40B4-BE49-F238E27FC236}">
                <a16:creationId xmlns:a16="http://schemas.microsoft.com/office/drawing/2014/main" id="{5DD506DE-9F1A-4730-9797-C41BFD88B599}"/>
              </a:ext>
              <a:ext uri="{C183D7F6-B498-43B3-948B-1728B52AA6E4}">
                <adec:decorative xmlns:adec="http://schemas.microsoft.com/office/drawing/2017/decorative" val="1"/>
              </a:ext>
            </a:extLst>
          </p:cNvPr>
          <p:cNvSpPr/>
          <p:nvPr/>
        </p:nvSpPr>
        <p:spPr>
          <a:xfrm>
            <a:off x="2408979" y="2392561"/>
            <a:ext cx="7342961" cy="365125"/>
          </a:xfrm>
          <a:prstGeom prst="roundRect">
            <a:avLst>
              <a:gd name="adj" fmla="val 50000"/>
            </a:avLst>
          </a:prstGeom>
          <a:solidFill>
            <a:schemeClr val="tx2">
              <a:alpha val="5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36" name="Zone de texte 54">
            <a:extLst>
              <a:ext uri="{FF2B5EF4-FFF2-40B4-BE49-F238E27FC236}">
                <a16:creationId xmlns:a16="http://schemas.microsoft.com/office/drawing/2014/main" id="{CAED8DBF-02C2-4195-B70B-FF9291F04DC3}"/>
              </a:ext>
            </a:extLst>
          </p:cNvPr>
          <p:cNvSpPr txBox="1"/>
          <p:nvPr/>
        </p:nvSpPr>
        <p:spPr>
          <a:xfrm>
            <a:off x="2647217" y="2429765"/>
            <a:ext cx="1524648" cy="246221"/>
          </a:xfrm>
          <a:prstGeom prst="rect">
            <a:avLst/>
          </a:prstGeom>
          <a:noFill/>
        </p:spPr>
        <p:txBody>
          <a:bodyPr wrap="none" lIns="0" tIns="0" rIns="0" bIns="0" rtlCol="0" anchor="ctr">
            <a:spAutoFit/>
          </a:bodyPr>
          <a:lstStyle/>
          <a:p>
            <a:pPr algn="ctr" rtl="0"/>
            <a:r>
              <a:rPr lang="fr-FR" sz="1600" b="1" noProof="1">
                <a:solidFill>
                  <a:schemeClr val="bg1"/>
                </a:solidFill>
              </a:rPr>
              <a:t>Adresse et contact</a:t>
            </a:r>
          </a:p>
        </p:txBody>
      </p:sp>
      <p:sp>
        <p:nvSpPr>
          <p:cNvPr id="37" name="Zone de texte 55">
            <a:extLst>
              <a:ext uri="{FF2B5EF4-FFF2-40B4-BE49-F238E27FC236}">
                <a16:creationId xmlns:a16="http://schemas.microsoft.com/office/drawing/2014/main" id="{FDF07A15-F39A-488F-9A46-066417D2FD58}"/>
              </a:ext>
            </a:extLst>
          </p:cNvPr>
          <p:cNvSpPr txBox="1"/>
          <p:nvPr/>
        </p:nvSpPr>
        <p:spPr>
          <a:xfrm>
            <a:off x="3936136" y="2441006"/>
            <a:ext cx="2984983" cy="246221"/>
          </a:xfrm>
          <a:prstGeom prst="rect">
            <a:avLst/>
          </a:prstGeom>
          <a:noFill/>
        </p:spPr>
        <p:txBody>
          <a:bodyPr wrap="square" lIns="0" tIns="0" rIns="0" bIns="0" rtlCol="0" anchor="ctr">
            <a:spAutoFit/>
          </a:bodyPr>
          <a:lstStyle/>
          <a:p>
            <a:pPr algn="ctr" rtl="0"/>
            <a:r>
              <a:rPr lang="fr-FR" sz="1600" b="1" noProof="1"/>
              <a:t>                               </a:t>
            </a:r>
            <a:r>
              <a:rPr lang="fr-FR" sz="1600" b="1" noProof="1">
                <a:solidFill>
                  <a:schemeClr val="bg1"/>
                </a:solidFill>
              </a:rPr>
              <a:t>Types</a:t>
            </a:r>
            <a:r>
              <a:rPr lang="fr-FR" sz="1600" b="1" noProof="1"/>
              <a:t> </a:t>
            </a:r>
            <a:r>
              <a:rPr lang="fr-FR" sz="1600" b="1" noProof="1">
                <a:solidFill>
                  <a:schemeClr val="bg1"/>
                </a:solidFill>
              </a:rPr>
              <a:t>de logements</a:t>
            </a:r>
          </a:p>
        </p:txBody>
      </p:sp>
      <p:sp>
        <p:nvSpPr>
          <p:cNvPr id="38" name="Rectangle à coins arrondis 76">
            <a:extLst>
              <a:ext uri="{FF2B5EF4-FFF2-40B4-BE49-F238E27FC236}">
                <a16:creationId xmlns:a16="http://schemas.microsoft.com/office/drawing/2014/main" id="{CBC16A5E-A8FA-4CB2-AEF3-C8E746A65D08}"/>
              </a:ext>
              <a:ext uri="{C183D7F6-B498-43B3-948B-1728B52AA6E4}">
                <adec:decorative xmlns:adec="http://schemas.microsoft.com/office/drawing/2017/decorative" val="1"/>
              </a:ext>
            </a:extLst>
          </p:cNvPr>
          <p:cNvSpPr/>
          <p:nvPr/>
        </p:nvSpPr>
        <p:spPr>
          <a:xfrm>
            <a:off x="557737" y="4970517"/>
            <a:ext cx="1803153" cy="794969"/>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41" name="Rectangle à coins arrondis 78">
            <a:extLst>
              <a:ext uri="{FF2B5EF4-FFF2-40B4-BE49-F238E27FC236}">
                <a16:creationId xmlns:a16="http://schemas.microsoft.com/office/drawing/2014/main" id="{B6559565-25FA-4F94-8FB7-1A8D91D161F4}"/>
              </a:ext>
              <a:ext uri="{C183D7F6-B498-43B3-948B-1728B52AA6E4}">
                <adec:decorative xmlns:adec="http://schemas.microsoft.com/office/drawing/2017/decorative" val="1"/>
              </a:ext>
            </a:extLst>
          </p:cNvPr>
          <p:cNvSpPr/>
          <p:nvPr/>
        </p:nvSpPr>
        <p:spPr>
          <a:xfrm>
            <a:off x="557737" y="3193790"/>
            <a:ext cx="1803152" cy="745618"/>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67" name="Zone de texte 69">
            <a:extLst>
              <a:ext uri="{FF2B5EF4-FFF2-40B4-BE49-F238E27FC236}">
                <a16:creationId xmlns:a16="http://schemas.microsoft.com/office/drawing/2014/main" id="{F2C03D77-9CB7-4E19-82C9-DC85A57EB940}"/>
              </a:ext>
            </a:extLst>
          </p:cNvPr>
          <p:cNvSpPr txBox="1"/>
          <p:nvPr/>
        </p:nvSpPr>
        <p:spPr>
          <a:xfrm>
            <a:off x="769681" y="5147740"/>
            <a:ext cx="1436034" cy="369332"/>
          </a:xfrm>
          <a:prstGeom prst="rect">
            <a:avLst/>
          </a:prstGeom>
          <a:noFill/>
        </p:spPr>
        <p:txBody>
          <a:bodyPr wrap="square" lIns="0" tIns="0" rIns="0" bIns="0" rtlCol="0" anchor="ctr">
            <a:spAutoFit/>
          </a:bodyPr>
          <a:lstStyle/>
          <a:p>
            <a:pPr algn="ctr"/>
            <a:r>
              <a:rPr lang="fr-FR" sz="1200" b="1" u="sng" dirty="0">
                <a:solidFill>
                  <a:schemeClr val="bg1"/>
                </a:solidFill>
                <a:hlinkClick r:id="rId4">
                  <a:extLst>
                    <a:ext uri="{A12FA001-AC4F-418D-AE19-62706E023703}">
                      <ahyp:hlinkClr xmlns:ahyp="http://schemas.microsoft.com/office/drawing/2018/hyperlinkcolor" val="tx"/>
                    </a:ext>
                  </a:extLst>
                </a:hlinkClick>
              </a:rPr>
              <a:t>RESIDENCE </a:t>
            </a:r>
          </a:p>
          <a:p>
            <a:pPr algn="ctr"/>
            <a:r>
              <a:rPr lang="fr-FR" sz="1200" b="1" u="sng" dirty="0">
                <a:solidFill>
                  <a:schemeClr val="bg1"/>
                </a:solidFill>
                <a:hlinkClick r:id="rId4">
                  <a:extLst>
                    <a:ext uri="{A12FA001-AC4F-418D-AE19-62706E023703}">
                      <ahyp:hlinkClr xmlns:ahyp="http://schemas.microsoft.com/office/drawing/2018/hyperlinkcolor" val="tx"/>
                    </a:ext>
                  </a:extLst>
                </a:hlinkClick>
              </a:rPr>
              <a:t>Béthanie</a:t>
            </a:r>
            <a:endParaRPr lang="fr-FR" sz="1200" b="1" noProof="1">
              <a:solidFill>
                <a:schemeClr val="bg1"/>
              </a:solidFill>
            </a:endParaRPr>
          </a:p>
        </p:txBody>
      </p:sp>
      <p:graphicFrame>
        <p:nvGraphicFramePr>
          <p:cNvPr id="2" name="Tableau 1">
            <a:extLst>
              <a:ext uri="{FF2B5EF4-FFF2-40B4-BE49-F238E27FC236}">
                <a16:creationId xmlns:a16="http://schemas.microsoft.com/office/drawing/2014/main" id="{2DE5234E-9530-4FE8-A46E-39C329416C01}"/>
              </a:ext>
            </a:extLst>
          </p:cNvPr>
          <p:cNvGraphicFramePr>
            <a:graphicFrameLocks noGrp="1"/>
          </p:cNvGraphicFramePr>
          <p:nvPr>
            <p:extLst>
              <p:ext uri="{D42A27DB-BD31-4B8C-83A1-F6EECF244321}">
                <p14:modId xmlns:p14="http://schemas.microsoft.com/office/powerpoint/2010/main" val="2999636111"/>
              </p:ext>
            </p:extLst>
          </p:nvPr>
        </p:nvGraphicFramePr>
        <p:xfrm>
          <a:off x="2198255" y="2774083"/>
          <a:ext cx="7298763" cy="4587083"/>
        </p:xfrm>
        <a:graphic>
          <a:graphicData uri="http://schemas.openxmlformats.org/drawingml/2006/table">
            <a:tbl>
              <a:tblPr firstRow="1" bandRow="1">
                <a:tableStyleId>{5C22544A-7EE6-4342-B048-85BDC9FD1C3A}</a:tableStyleId>
              </a:tblPr>
              <a:tblGrid>
                <a:gridCol w="2536771">
                  <a:extLst>
                    <a:ext uri="{9D8B030D-6E8A-4147-A177-3AD203B41FA5}">
                      <a16:colId xmlns:a16="http://schemas.microsoft.com/office/drawing/2014/main" val="2937953430"/>
                    </a:ext>
                  </a:extLst>
                </a:gridCol>
                <a:gridCol w="2881689">
                  <a:extLst>
                    <a:ext uri="{9D8B030D-6E8A-4147-A177-3AD203B41FA5}">
                      <a16:colId xmlns:a16="http://schemas.microsoft.com/office/drawing/2014/main" val="170860131"/>
                    </a:ext>
                  </a:extLst>
                </a:gridCol>
                <a:gridCol w="1880303">
                  <a:extLst>
                    <a:ext uri="{9D8B030D-6E8A-4147-A177-3AD203B41FA5}">
                      <a16:colId xmlns:a16="http://schemas.microsoft.com/office/drawing/2014/main" val="3842958514"/>
                    </a:ext>
                  </a:extLst>
                </a:gridCol>
              </a:tblGrid>
              <a:tr h="1026147">
                <a:tc>
                  <a:txBody>
                    <a:bodyPr/>
                    <a:lstStyle/>
                    <a:p>
                      <a:pPr algn="ctr"/>
                      <a:r>
                        <a:rPr lang="fr-FR" sz="900" b="1" dirty="0">
                          <a:solidFill>
                            <a:schemeClr val="tx1"/>
                          </a:solidFill>
                        </a:rPr>
                        <a:t>6-8 rue Louise Weiss - </a:t>
                      </a:r>
                    </a:p>
                    <a:p>
                      <a:pPr algn="ctr"/>
                      <a:r>
                        <a:rPr lang="fr-FR" sz="900" b="1" dirty="0">
                          <a:solidFill>
                            <a:schemeClr val="tx1"/>
                          </a:solidFill>
                        </a:rPr>
                        <a:t>57950 Montigny-Lès-Metz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solidFill>
                        </a:rPr>
                        <a:t>Tél. </a:t>
                      </a:r>
                      <a:r>
                        <a:rPr lang="fr-FR" sz="900" dirty="0">
                          <a:solidFill>
                            <a:schemeClr val="tx1"/>
                          </a:solidFill>
                          <a:latin typeface="Calibri" panose="020F0502020204030204" pitchFamily="34" charset="0"/>
                          <a:ea typeface="Calibri" panose="020F0502020204030204" pitchFamily="34" charset="0"/>
                          <a:cs typeface="Calibri" panose="020F0502020204030204" pitchFamily="34" charset="0"/>
                        </a:rPr>
                        <a:t>+33 (0)3 87 74 22 20</a:t>
                      </a:r>
                    </a:p>
                    <a:p>
                      <a:pPr algn="ctr"/>
                      <a:br>
                        <a:rPr lang="fr-FR" sz="900" b="1" dirty="0">
                          <a:solidFill>
                            <a:schemeClr val="accent1">
                              <a:lumMod val="60000"/>
                              <a:lumOff val="40000"/>
                            </a:schemeClr>
                          </a:solidFill>
                        </a:rPr>
                      </a:br>
                      <a:endParaRPr lang="fr-FR" sz="900" b="1" dirty="0">
                        <a:solidFill>
                          <a:schemeClr val="accent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solidFill>
                        </a:rPr>
                        <a:t>Studios (1 pièce avec cuisine), T1 avec cuisine séparée, T1 bis (1 pièce salon cuisine + chambre séparée) et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kern="1200" dirty="0">
                          <a:solidFill>
                            <a:srgbClr val="C00680"/>
                          </a:solidFill>
                          <a:latin typeface="+mn-lt"/>
                          <a:ea typeface="+mn-ea"/>
                          <a:cs typeface="+mn-cs"/>
                        </a:rPr>
                        <a:t>T2</a:t>
                      </a:r>
                      <a:r>
                        <a:rPr lang="fr-FR" sz="900" b="1" dirty="0">
                          <a:solidFill>
                            <a:schemeClr val="tx1"/>
                          </a:solidFill>
                        </a:rPr>
                        <a:t>* de 55m².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solidFill>
                        </a:rPr>
                        <a:t>Colocation possible dans T1, T1bis et </a:t>
                      </a:r>
                      <a:r>
                        <a:rPr lang="fr-FR" sz="900" b="1" kern="1200" dirty="0">
                          <a:solidFill>
                            <a:srgbClr val="C00680"/>
                          </a:solidFill>
                          <a:latin typeface="+mn-lt"/>
                          <a:ea typeface="+mn-ea"/>
                          <a:cs typeface="+mn-cs"/>
                        </a:rPr>
                        <a:t>T2</a:t>
                      </a:r>
                      <a:r>
                        <a:rPr lang="fr-FR" sz="900" b="1"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solidFill>
                        </a:rPr>
                        <a:t>Pas de restauration possible sur place (mais accès au self à la Résidence </a:t>
                      </a:r>
                      <a:r>
                        <a:rPr lang="fr-FR" sz="900" b="1" dirty="0" err="1">
                          <a:solidFill>
                            <a:schemeClr val="tx1"/>
                          </a:solidFill>
                        </a:rPr>
                        <a:t>Pilâtre</a:t>
                      </a:r>
                      <a:r>
                        <a:rPr lang="fr-FR" sz="900" b="1" dirty="0">
                          <a:solidFill>
                            <a:schemeClr val="tx1"/>
                          </a:solidFill>
                        </a:rPr>
                        <a:t> p.11)</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solidFill>
                        </a:rPr>
                        <a:t>Sanitaire et douche individuel,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kern="1200" dirty="0">
                          <a:solidFill>
                            <a:srgbClr val="C00680"/>
                          </a:solidFill>
                          <a:latin typeface="+mn-lt"/>
                          <a:ea typeface="+mn-ea"/>
                          <a:cs typeface="+mn-cs"/>
                        </a:rPr>
                        <a:t>Kitchenette</a:t>
                      </a:r>
                      <a:r>
                        <a:rPr lang="fr-FR" sz="900" b="1" kern="1200" dirty="0">
                          <a:solidFill>
                            <a:schemeClr val="tx1"/>
                          </a:solidFill>
                          <a:latin typeface="+mn-lt"/>
                          <a:ea typeface="+mn-ea"/>
                          <a:cs typeface="+mn-cs"/>
                        </a:rPr>
                        <a:t>*</a:t>
                      </a:r>
                      <a:r>
                        <a:rPr lang="fr-FR" sz="900" b="1" dirty="0">
                          <a:solidFill>
                            <a:schemeClr val="tx1"/>
                          </a:solidFill>
                        </a:rPr>
                        <a:t> pour l'ensemble des biens.</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solidFill>
                        </a:rPr>
                        <a:t>Certificat d'assurance responsabilité civile obligatoire ou facturé 3€/mois.  </a:t>
                      </a:r>
                      <a:r>
                        <a:rPr lang="fr-FR" sz="900" b="1" kern="1200" dirty="0">
                          <a:solidFill>
                            <a:srgbClr val="C00680"/>
                          </a:solidFill>
                          <a:latin typeface="+mn-lt"/>
                          <a:ea typeface="+mn-ea"/>
                          <a:cs typeface="+mn-cs"/>
                        </a:rPr>
                        <a:t>APL</a:t>
                      </a:r>
                      <a:r>
                        <a:rPr lang="fr-FR" sz="900" b="1" kern="1200" dirty="0">
                          <a:solidFill>
                            <a:schemeClr val="tx1"/>
                          </a:solidFill>
                          <a:latin typeface="+mn-lt"/>
                          <a:ea typeface="+mn-ea"/>
                          <a:cs typeface="+mn-cs"/>
                        </a:rPr>
                        <a:t>*</a:t>
                      </a:r>
                    </a:p>
                    <a:p>
                      <a:pPr algn="ctr"/>
                      <a:r>
                        <a:rPr lang="fr-FR" sz="900" b="1" dirty="0">
                          <a:solidFill>
                            <a:schemeClr val="tx1"/>
                          </a:solidFill>
                        </a:rPr>
                        <a:t>Tarif : A partir de 390€ **</a:t>
                      </a:r>
                    </a:p>
                    <a:p>
                      <a:pPr algn="ctr"/>
                      <a:endParaRPr lang="fr-FR"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900" b="1" dirty="0">
                          <a:solidFill>
                            <a:schemeClr val="tx1"/>
                          </a:solidFill>
                        </a:rPr>
                        <a:t>Campus du Saulcy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4646144"/>
                  </a:ext>
                </a:extLst>
              </a:tr>
              <a:tr h="11123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solidFill>
                        </a:rPr>
                        <a:t>21 Rue de </a:t>
                      </a:r>
                      <a:r>
                        <a:rPr lang="fr-FR" sz="900" b="1" dirty="0" err="1">
                          <a:solidFill>
                            <a:schemeClr val="tx1"/>
                          </a:solidFill>
                        </a:rPr>
                        <a:t>Belletanche</a:t>
                      </a:r>
                      <a:r>
                        <a:rPr lang="fr-FR" sz="900" b="1" dirty="0">
                          <a:solidFill>
                            <a:schemeClr val="tx1"/>
                          </a:solidFill>
                        </a:rPr>
                        <a:t> - 57070 Metz </a:t>
                      </a:r>
                      <a:br>
                        <a:rPr lang="fr-FR" sz="900" b="1" dirty="0">
                          <a:solidFill>
                            <a:schemeClr val="accent1">
                              <a:lumMod val="60000"/>
                              <a:lumOff val="40000"/>
                            </a:schemeClr>
                          </a:solidFill>
                        </a:rPr>
                      </a:br>
                      <a:r>
                        <a:rPr lang="fr-FR" sz="900" b="1" dirty="0">
                          <a:solidFill>
                            <a:schemeClr val="tx1"/>
                          </a:solidFill>
                        </a:rPr>
                        <a:t>Tél. </a:t>
                      </a:r>
                      <a:r>
                        <a:rPr lang="fr-FR" sz="900" b="1" dirty="0">
                          <a:solidFill>
                            <a:schemeClr val="tx1"/>
                          </a:solidFill>
                          <a:latin typeface="Calibri" panose="020F0502020204030204" pitchFamily="34" charset="0"/>
                          <a:ea typeface="Calibri" panose="020F0502020204030204" pitchFamily="34" charset="0"/>
                          <a:cs typeface="Calibri" panose="020F0502020204030204" pitchFamily="34" charset="0"/>
                        </a:rPr>
                        <a:t>+33 (0)3 87 74 22 20</a:t>
                      </a:r>
                    </a:p>
                    <a:p>
                      <a:pPr algn="ctr"/>
                      <a:endParaRPr lang="fr-FR" sz="900" b="1" dirty="0">
                        <a:solidFill>
                          <a:schemeClr val="accent1">
                            <a:lumMod val="60000"/>
                            <a:lumOff val="40000"/>
                          </a:schemeClr>
                        </a:solidFill>
                      </a:endParaRPr>
                    </a:p>
                    <a:p>
                      <a:pPr algn="ctr"/>
                      <a:br>
                        <a:rPr lang="fr-FR" sz="900" b="1" dirty="0">
                          <a:solidFill>
                            <a:schemeClr val="accent1">
                              <a:lumMod val="60000"/>
                              <a:lumOff val="40000"/>
                            </a:schemeClr>
                          </a:solidFill>
                        </a:rPr>
                      </a:b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solidFill>
                        </a:rPr>
                        <a:t>9 logements tout équipés (lit, lavabo avec miroir, armoire, bureau avec lampe,  frigo de bar, chaise de bureau,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solidFill>
                        </a:rPr>
                        <a:t>Douche et WC collectifs)</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solidFill>
                        </a:rPr>
                        <a:t>pour Etudiants précaires (18 à 30 ans)</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solidFill>
                        </a:rPr>
                        <a:t>En contrepartie d’une redevance faible, 2h de bénévolat /semaine au sein de l’EHPAD = participer à l’animation auprès des résidents.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solidFill>
                        </a:rPr>
                        <a:t>Assurance responsabilité civile incluse.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solidFill>
                        </a:rPr>
                        <a:t>Wifi, Cuisine collective entièrement équipée, Buanderie, Micro-ondes, Salle TC commune et détente, Parking privé gratuit non gardé, Jardin collectif.  Tarif: 270€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900" b="1" dirty="0">
                          <a:solidFill>
                            <a:schemeClr val="tx1"/>
                          </a:solidFill>
                        </a:rPr>
                        <a:t>Campus Bridoux</a:t>
                      </a:r>
                    </a:p>
                    <a:p>
                      <a:pPr algn="ctr"/>
                      <a:r>
                        <a:rPr lang="fr-FR" sz="900" b="1" dirty="0">
                          <a:solidFill>
                            <a:schemeClr val="tx1"/>
                          </a:solidFill>
                        </a:rPr>
                        <a:t>Campus du Technopôle</a:t>
                      </a:r>
                    </a:p>
                    <a:p>
                      <a:pPr algn="ct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42283"/>
                  </a:ext>
                </a:extLst>
              </a:tr>
              <a:tr h="1112363">
                <a:tc>
                  <a:txBody>
                    <a:bodyPr/>
                    <a:lstStyle/>
                    <a:p>
                      <a:pPr algn="ctr"/>
                      <a:endParaRPr lang="fr-FR" sz="10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b="1" dirty="0">
                        <a:solidFill>
                          <a:schemeClr val="accent1">
                            <a:lumMod val="60000"/>
                            <a:lumOff val="40000"/>
                          </a:schemeClr>
                        </a:solidFill>
                        <a:highlight>
                          <a:srgbClr val="FFFF00"/>
                        </a:highligh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1000" b="1" dirty="0">
                        <a:solidFill>
                          <a:schemeClr val="accent1">
                            <a:lumMod val="60000"/>
                            <a:lumOff val="40000"/>
                          </a:schemeClr>
                        </a:solidFill>
                      </a:endParaRPr>
                    </a:p>
                    <a:p>
                      <a:pPr algn="ctr"/>
                      <a:endParaRPr lang="fr-FR" sz="10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466185"/>
                  </a:ext>
                </a:extLst>
              </a:tr>
            </a:tbl>
          </a:graphicData>
        </a:graphic>
      </p:graphicFrame>
      <p:pic>
        <p:nvPicPr>
          <p:cNvPr id="24" name="Graphique 23" descr="Ampoule et engrenage">
            <a:extLst>
              <a:ext uri="{FF2B5EF4-FFF2-40B4-BE49-F238E27FC236}">
                <a16:creationId xmlns:a16="http://schemas.microsoft.com/office/drawing/2014/main" id="{700BD55B-5CB0-43B6-AF27-83C16B5244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65592" y="1664242"/>
            <a:ext cx="914400" cy="914400"/>
          </a:xfrm>
          <a:prstGeom prst="rect">
            <a:avLst/>
          </a:prstGeom>
        </p:spPr>
      </p:pic>
      <p:pic>
        <p:nvPicPr>
          <p:cNvPr id="40" name="Graphique 39" descr="Ville">
            <a:extLst>
              <a:ext uri="{FF2B5EF4-FFF2-40B4-BE49-F238E27FC236}">
                <a16:creationId xmlns:a16="http://schemas.microsoft.com/office/drawing/2014/main" id="{27E9AAC3-9A5A-4B7D-ADD1-F62B8DE938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9153" y="1424969"/>
            <a:ext cx="523221" cy="523221"/>
          </a:xfrm>
          <a:prstGeom prst="rect">
            <a:avLst/>
          </a:prstGeom>
        </p:spPr>
      </p:pic>
      <p:pic>
        <p:nvPicPr>
          <p:cNvPr id="30" name="Graphique 29" descr="Curseur">
            <a:hlinkClick r:id="rId9" action="ppaction://hlinksldjump"/>
            <a:extLst>
              <a:ext uri="{FF2B5EF4-FFF2-40B4-BE49-F238E27FC236}">
                <a16:creationId xmlns:a16="http://schemas.microsoft.com/office/drawing/2014/main" id="{DAC7298D-B094-41D7-B938-0844B87A56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47401" y="2215582"/>
            <a:ext cx="251851" cy="251851"/>
          </a:xfrm>
          <a:prstGeom prst="rect">
            <a:avLst/>
          </a:prstGeom>
        </p:spPr>
      </p:pic>
      <p:sp>
        <p:nvSpPr>
          <p:cNvPr id="31" name="ZoneTexte 30">
            <a:extLst>
              <a:ext uri="{FF2B5EF4-FFF2-40B4-BE49-F238E27FC236}">
                <a16:creationId xmlns:a16="http://schemas.microsoft.com/office/drawing/2014/main" id="{BC942031-EC40-4883-B861-E663121A1EAD}"/>
              </a:ext>
            </a:extLst>
          </p:cNvPr>
          <p:cNvSpPr txBox="1"/>
          <p:nvPr/>
        </p:nvSpPr>
        <p:spPr>
          <a:xfrm>
            <a:off x="7134720" y="1936503"/>
            <a:ext cx="2264532" cy="553998"/>
          </a:xfrm>
          <a:prstGeom prst="rect">
            <a:avLst/>
          </a:prstGeom>
          <a:noFill/>
        </p:spPr>
        <p:txBody>
          <a:bodyPr wrap="square" rtlCol="0">
            <a:spAutoFit/>
          </a:bodyPr>
          <a:lstStyle/>
          <a:p>
            <a:r>
              <a:rPr lang="fr-FR" sz="1000" b="1" dirty="0"/>
              <a:t>*Lexique et abréviations à retrouver </a:t>
            </a:r>
            <a:r>
              <a:rPr lang="fr-FR" sz="1000" b="1" dirty="0">
                <a:solidFill>
                  <a:srgbClr val="C00680"/>
                </a:solidFill>
                <a:hlinkClick r:id="rId9" action="ppaction://hlinksldjump"/>
              </a:rPr>
              <a:t>ici</a:t>
            </a:r>
            <a:endParaRPr lang="fr-FR" sz="1000" b="1" dirty="0">
              <a:solidFill>
                <a:srgbClr val="C00680"/>
              </a:solidFill>
            </a:endParaRPr>
          </a:p>
          <a:p>
            <a:r>
              <a:rPr lang="fr-FR" sz="1000" b="1" dirty="0">
                <a:solidFill>
                  <a:srgbClr val="C00680"/>
                </a:solidFill>
              </a:rPr>
              <a:t>** à titre indicatif, tarifs 2024-2025</a:t>
            </a:r>
          </a:p>
          <a:p>
            <a:endParaRPr lang="fr-FR" sz="1000" b="1" dirty="0">
              <a:solidFill>
                <a:srgbClr val="C00680"/>
              </a:solidFill>
            </a:endParaRPr>
          </a:p>
        </p:txBody>
      </p:sp>
      <p:pic>
        <p:nvPicPr>
          <p:cNvPr id="34" name="Graphique 33" descr="Maison">
            <a:hlinkClick r:id="" action="ppaction://hlinkshowjump?jump=firstslide"/>
            <a:extLst>
              <a:ext uri="{FF2B5EF4-FFF2-40B4-BE49-F238E27FC236}">
                <a16:creationId xmlns:a16="http://schemas.microsoft.com/office/drawing/2014/main" id="{681BAA2A-53D3-43BE-870D-FA4F0AD808F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04400" y="1502515"/>
            <a:ext cx="383200" cy="383200"/>
          </a:xfrm>
          <a:prstGeom prst="rect">
            <a:avLst/>
          </a:prstGeom>
        </p:spPr>
      </p:pic>
      <p:sp>
        <p:nvSpPr>
          <p:cNvPr id="43" name="Zone de texte 68">
            <a:extLst>
              <a:ext uri="{FF2B5EF4-FFF2-40B4-BE49-F238E27FC236}">
                <a16:creationId xmlns:a16="http://schemas.microsoft.com/office/drawing/2014/main" id="{DD9E8A72-4535-4A8F-BAC1-F2861A571105}"/>
              </a:ext>
            </a:extLst>
          </p:cNvPr>
          <p:cNvSpPr txBox="1"/>
          <p:nvPr/>
        </p:nvSpPr>
        <p:spPr>
          <a:xfrm>
            <a:off x="693173" y="3328500"/>
            <a:ext cx="1532279" cy="369332"/>
          </a:xfrm>
          <a:prstGeom prst="rect">
            <a:avLst/>
          </a:prstGeom>
          <a:noFill/>
        </p:spPr>
        <p:txBody>
          <a:bodyPr wrap="square" lIns="0" tIns="0" rIns="0" bIns="0" rtlCol="0" anchor="ctr">
            <a:spAutoFit/>
          </a:bodyPr>
          <a:lstStyle/>
          <a:p>
            <a:pPr algn="ctr"/>
            <a:r>
              <a:rPr lang="fr-FR" sz="1200" b="1" u="sng" dirty="0">
                <a:solidFill>
                  <a:schemeClr val="bg1"/>
                </a:solidFill>
                <a:hlinkClick r:id="rId14">
                  <a:extLst>
                    <a:ext uri="{A12FA001-AC4F-418D-AE19-62706E023703}">
                      <ahyp:hlinkClr xmlns:ahyp="http://schemas.microsoft.com/office/drawing/2018/hyperlinkcolor" val="tx"/>
                    </a:ext>
                  </a:extLst>
                </a:hlinkClick>
              </a:rPr>
              <a:t>RESIDENCE </a:t>
            </a:r>
          </a:p>
          <a:p>
            <a:pPr algn="ctr"/>
            <a:r>
              <a:rPr lang="fr-FR" sz="1200" b="1" u="sng" dirty="0">
                <a:solidFill>
                  <a:schemeClr val="bg1"/>
                </a:solidFill>
                <a:hlinkClick r:id="rId14">
                  <a:extLst>
                    <a:ext uri="{A12FA001-AC4F-418D-AE19-62706E023703}">
                      <ahyp:hlinkClr xmlns:ahyp="http://schemas.microsoft.com/office/drawing/2018/hyperlinkcolor" val="tx"/>
                    </a:ext>
                  </a:extLst>
                </a:hlinkClick>
              </a:rPr>
              <a:t>Le Tardillon</a:t>
            </a:r>
            <a:endParaRPr lang="fr-FR" sz="1200" b="1" dirty="0">
              <a:solidFill>
                <a:schemeClr val="bg1"/>
              </a:solidFill>
            </a:endParaRPr>
          </a:p>
        </p:txBody>
      </p:sp>
      <p:pic>
        <p:nvPicPr>
          <p:cNvPr id="42" name="Graphique 41" descr="Ligne fléchée : tout droit">
            <a:hlinkClick r:id="" action="ppaction://hlinkshowjump?jump=nextslide"/>
            <a:extLst>
              <a:ext uri="{FF2B5EF4-FFF2-40B4-BE49-F238E27FC236}">
                <a16:creationId xmlns:a16="http://schemas.microsoft.com/office/drawing/2014/main" id="{F6730556-C40E-4879-9124-6AAF6FDF0A4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0800000">
            <a:off x="6424921" y="1441554"/>
            <a:ext cx="383200" cy="520960"/>
          </a:xfrm>
          <a:prstGeom prst="rect">
            <a:avLst/>
          </a:prstGeom>
        </p:spPr>
      </p:pic>
      <p:pic>
        <p:nvPicPr>
          <p:cNvPr id="44" name="Graphique 43" descr="Ligne fléchée : tout droit">
            <a:hlinkClick r:id="" action="ppaction://hlinkshowjump?jump=previousslide"/>
            <a:extLst>
              <a:ext uri="{FF2B5EF4-FFF2-40B4-BE49-F238E27FC236}">
                <a16:creationId xmlns:a16="http://schemas.microsoft.com/office/drawing/2014/main" id="{8574A267-418E-4EBA-9954-235D55CE033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377346" y="1453308"/>
            <a:ext cx="383201" cy="520960"/>
          </a:xfrm>
          <a:prstGeom prst="rect">
            <a:avLst/>
          </a:prstGeom>
        </p:spPr>
      </p:pic>
      <p:sp>
        <p:nvSpPr>
          <p:cNvPr id="53" name="Zone de texte 13">
            <a:extLst>
              <a:ext uri="{FF2B5EF4-FFF2-40B4-BE49-F238E27FC236}">
                <a16:creationId xmlns:a16="http://schemas.microsoft.com/office/drawing/2014/main" id="{BBB33E5F-6BCD-43C1-A772-A9BAF121D236}"/>
              </a:ext>
            </a:extLst>
          </p:cNvPr>
          <p:cNvSpPr txBox="1"/>
          <p:nvPr/>
        </p:nvSpPr>
        <p:spPr>
          <a:xfrm>
            <a:off x="1463904" y="886143"/>
            <a:ext cx="9264192" cy="307777"/>
          </a:xfrm>
          <a:prstGeom prst="rect">
            <a:avLst/>
          </a:prstGeom>
          <a:noFill/>
        </p:spPr>
        <p:txBody>
          <a:bodyPr wrap="square" lIns="0" tIns="0" rIns="0" bIns="0" rtlCol="0">
            <a:spAutoFit/>
          </a:bodyPr>
          <a:lstStyle/>
          <a:p>
            <a:pPr algn="ctr"/>
            <a:r>
              <a:rPr lang="fr-FR" sz="2000" i="1" noProof="1">
                <a:solidFill>
                  <a:schemeClr val="tx1">
                    <a:lumMod val="75000"/>
                    <a:lumOff val="25000"/>
                  </a:schemeClr>
                </a:solidFill>
              </a:rPr>
              <a:t>Longs </a:t>
            </a:r>
            <a:r>
              <a:rPr lang="fr-FR" sz="2000" noProof="1">
                <a:solidFill>
                  <a:schemeClr val="tx1">
                    <a:lumMod val="75000"/>
                    <a:lumOff val="25000"/>
                  </a:schemeClr>
                </a:solidFill>
              </a:rPr>
              <a:t>séjours – 2025-2026</a:t>
            </a:r>
          </a:p>
        </p:txBody>
      </p:sp>
      <p:sp>
        <p:nvSpPr>
          <p:cNvPr id="39" name="Zone de texte 67">
            <a:extLst>
              <a:ext uri="{FF2B5EF4-FFF2-40B4-BE49-F238E27FC236}">
                <a16:creationId xmlns:a16="http://schemas.microsoft.com/office/drawing/2014/main" id="{728642A8-1AD9-4DD3-AB67-A9EE7749C9DF}"/>
              </a:ext>
            </a:extLst>
          </p:cNvPr>
          <p:cNvSpPr txBox="1"/>
          <p:nvPr/>
        </p:nvSpPr>
        <p:spPr>
          <a:xfrm>
            <a:off x="7347768" y="2448693"/>
            <a:ext cx="1811394" cy="246221"/>
          </a:xfrm>
          <a:prstGeom prst="rect">
            <a:avLst/>
          </a:prstGeom>
          <a:noFill/>
        </p:spPr>
        <p:txBody>
          <a:bodyPr wrap="none" lIns="0" tIns="0" rIns="0" bIns="0" rtlCol="0" anchor="ctr">
            <a:spAutoFit/>
          </a:bodyPr>
          <a:lstStyle/>
          <a:p>
            <a:pPr algn="ctr" rtl="0"/>
            <a:r>
              <a:rPr lang="fr-FR" sz="1600" b="1" noProof="1"/>
              <a:t>	             </a:t>
            </a:r>
            <a:r>
              <a:rPr lang="fr-FR" sz="1600" b="1" noProof="1">
                <a:solidFill>
                  <a:schemeClr val="bg1"/>
                </a:solidFill>
              </a:rPr>
              <a:t>Proche</a:t>
            </a:r>
            <a:r>
              <a:rPr lang="fr-FR" sz="1600" b="1" noProof="1"/>
              <a:t> </a:t>
            </a:r>
            <a:r>
              <a:rPr lang="fr-FR" sz="1600" b="1" noProof="1">
                <a:solidFill>
                  <a:schemeClr val="bg1"/>
                </a:solidFill>
              </a:rPr>
              <a:t>campus</a:t>
            </a:r>
          </a:p>
        </p:txBody>
      </p:sp>
      <p:sp>
        <p:nvSpPr>
          <p:cNvPr id="50" name="Rectangle à coins arrondis 96">
            <a:extLst>
              <a:ext uri="{FF2B5EF4-FFF2-40B4-BE49-F238E27FC236}">
                <a16:creationId xmlns:a16="http://schemas.microsoft.com/office/drawing/2014/main" id="{57C14D59-7174-4DD0-8E8B-C145AE932DBD}"/>
              </a:ext>
              <a:ext uri="{C183D7F6-B498-43B3-948B-1728B52AA6E4}">
                <adec:decorative xmlns:adec="http://schemas.microsoft.com/office/drawing/2017/decorative" val="1"/>
              </a:ext>
            </a:extLst>
          </p:cNvPr>
          <p:cNvSpPr/>
          <p:nvPr/>
        </p:nvSpPr>
        <p:spPr>
          <a:xfrm>
            <a:off x="9982200" y="2607166"/>
            <a:ext cx="1908699" cy="3397054"/>
          </a:xfrm>
          <a:prstGeom prst="roundRect">
            <a:avLst>
              <a:gd name="adj" fmla="val 50000"/>
            </a:avLst>
          </a:prstGeom>
          <a:solidFill>
            <a:srgbClr val="FF9900"/>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Contactez directement les résidences par e-mail pour la réservation</a:t>
            </a:r>
          </a:p>
          <a:p>
            <a:pPr algn="ctr"/>
            <a:endParaRPr lang="fr-FR" sz="1100" b="1" dirty="0">
              <a:hlinkClick r:id="rId17"/>
            </a:endParaRPr>
          </a:p>
          <a:p>
            <a:pPr algn="ctr"/>
            <a:r>
              <a:rPr lang="fr-FR" sz="1100" b="1" dirty="0">
                <a:hlinkClick r:id="rId17"/>
              </a:rPr>
              <a:t>Réserver en ligne</a:t>
            </a:r>
            <a:endParaRPr lang="fr-FR" sz="1100" b="1" dirty="0"/>
          </a:p>
          <a:p>
            <a:pPr algn="ctr"/>
            <a:endParaRPr lang="fr-FR" sz="1000" b="1" dirty="0"/>
          </a:p>
        </p:txBody>
      </p:sp>
      <p:pic>
        <p:nvPicPr>
          <p:cNvPr id="46" name="Graphique 45" descr="Ville">
            <a:extLst>
              <a:ext uri="{FF2B5EF4-FFF2-40B4-BE49-F238E27FC236}">
                <a16:creationId xmlns:a16="http://schemas.microsoft.com/office/drawing/2014/main" id="{F07C28EC-1464-43BB-9B02-1D939FD917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42" y="1218454"/>
            <a:ext cx="523221" cy="501102"/>
          </a:xfrm>
          <a:prstGeom prst="rect">
            <a:avLst/>
          </a:prstGeom>
        </p:spPr>
      </p:pic>
      <p:sp>
        <p:nvSpPr>
          <p:cNvPr id="48" name="Rectangle : Coins supérieurs arrondis 46">
            <a:extLst>
              <a:ext uri="{FF2B5EF4-FFF2-40B4-BE49-F238E27FC236}">
                <a16:creationId xmlns:a16="http://schemas.microsoft.com/office/drawing/2014/main" id="{90C13075-25E2-43C5-8AB0-77A86A0AD868}"/>
              </a:ext>
              <a:ext uri="{C183D7F6-B498-43B3-948B-1728B52AA6E4}">
                <adec:decorative xmlns:adec="http://schemas.microsoft.com/office/drawing/2017/decorative" val="1"/>
              </a:ext>
            </a:extLst>
          </p:cNvPr>
          <p:cNvSpPr/>
          <p:nvPr/>
        </p:nvSpPr>
        <p:spPr>
          <a:xfrm rot="5400000" flipH="1">
            <a:off x="1403857" y="-26721"/>
            <a:ext cx="785545" cy="3593259"/>
          </a:xfrm>
          <a:prstGeom prst="round2SameRect">
            <a:avLst>
              <a:gd name="adj1" fmla="val 50000"/>
              <a:gd name="adj2" fmla="val 0"/>
            </a:avLst>
          </a:prstGeom>
          <a:solidFill>
            <a:srgbClr val="FF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r"/>
            <a:r>
              <a:rPr lang="fr-F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RESIDENCES et FOYERS acceptant les ETUDIANTS </a:t>
            </a:r>
          </a:p>
          <a:p>
            <a:pPr algn="ctr" rtl="0"/>
            <a:endParaRPr lang="fr-FR" noProof="1"/>
          </a:p>
        </p:txBody>
      </p:sp>
      <p:pic>
        <p:nvPicPr>
          <p:cNvPr id="49" name="Graphique 48" descr="Ville">
            <a:extLst>
              <a:ext uri="{FF2B5EF4-FFF2-40B4-BE49-F238E27FC236}">
                <a16:creationId xmlns:a16="http://schemas.microsoft.com/office/drawing/2014/main" id="{51A7206F-7F61-441B-B273-17F2F3B0E80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0265" y="1371664"/>
            <a:ext cx="417776" cy="417776"/>
          </a:xfrm>
          <a:prstGeom prst="rect">
            <a:avLst/>
          </a:prstGeom>
        </p:spPr>
      </p:pic>
      <p:pic>
        <p:nvPicPr>
          <p:cNvPr id="55" name="Image 54">
            <a:extLst>
              <a:ext uri="{FF2B5EF4-FFF2-40B4-BE49-F238E27FC236}">
                <a16:creationId xmlns:a16="http://schemas.microsoft.com/office/drawing/2014/main" id="{B2D686D9-9B4A-4F34-9B3C-0DC94F62D0C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45" name="Espace réservé du numéro de diapositive 8">
            <a:extLst>
              <a:ext uri="{FF2B5EF4-FFF2-40B4-BE49-F238E27FC236}">
                <a16:creationId xmlns:a16="http://schemas.microsoft.com/office/drawing/2014/main" id="{101CAB08-895A-43BB-85D1-1A271B919594}"/>
              </a:ext>
            </a:extLst>
          </p:cNvPr>
          <p:cNvSpPr txBox="1">
            <a:spLocks/>
          </p:cNvSpPr>
          <p:nvPr/>
        </p:nvSpPr>
        <p:spPr>
          <a:xfrm>
            <a:off x="10581016" y="6481752"/>
            <a:ext cx="590773" cy="365125"/>
          </a:xfrm>
          <a:prstGeom prst="rect">
            <a:avLst/>
          </a:prstGeom>
        </p:spPr>
        <p:txBody>
          <a:bodyPr/>
          <a:lstStyle>
            <a:defPPr rtl="0">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noProof="1"/>
          </a:p>
        </p:txBody>
      </p:sp>
      <p:sp>
        <p:nvSpPr>
          <p:cNvPr id="3" name="Espace réservé de la date 2">
            <a:extLst>
              <a:ext uri="{FF2B5EF4-FFF2-40B4-BE49-F238E27FC236}">
                <a16:creationId xmlns:a16="http://schemas.microsoft.com/office/drawing/2014/main" id="{AD416770-B734-433D-8D7E-6D42C34B7EF7}"/>
              </a:ext>
            </a:extLst>
          </p:cNvPr>
          <p:cNvSpPr>
            <a:spLocks noGrp="1"/>
          </p:cNvSpPr>
          <p:nvPr>
            <p:ph type="dt" sz="half" idx="2"/>
          </p:nvPr>
        </p:nvSpPr>
        <p:spPr>
          <a:xfrm>
            <a:off x="829092" y="6443320"/>
            <a:ext cx="9893700" cy="283436"/>
          </a:xfrm>
        </p:spPr>
        <p:txBody>
          <a:bodyPr/>
          <a:lstStyle/>
          <a:p>
            <a:r>
              <a:rPr lang="fr-FR" sz="1000" b="1" noProof="1">
                <a:latin typeface="Calibri" panose="020F0502020204030204" pitchFamily="34" charset="0"/>
                <a:cs typeface="Calibri" panose="020F0502020204030204" pitchFamily="34" charset="0"/>
              </a:rPr>
              <a:t>Dernière mise à jour : 17/06/2025–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21"/>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5AD43797-06CD-40FC-AD2D-A404C0010963}"/>
              </a:ext>
            </a:extLst>
          </p:cNvPr>
          <p:cNvSpPr>
            <a:spLocks noGrp="1"/>
          </p:cNvSpPr>
          <p:nvPr>
            <p:ph type="sldNum" sz="quarter" idx="4"/>
          </p:nvPr>
        </p:nvSpPr>
        <p:spPr/>
        <p:txBody>
          <a:bodyPr/>
          <a:lstStyle/>
          <a:p>
            <a:fld id="{5A4A7955-6230-48B4-BD8B-A7C460F75945}" type="slidenum">
              <a:rPr lang="fr-FR" noProof="1" smtClean="0"/>
              <a:pPr/>
              <a:t>12</a:t>
            </a:fld>
            <a:endParaRPr lang="fr-FR" noProof="1"/>
          </a:p>
        </p:txBody>
      </p:sp>
      <p:pic>
        <p:nvPicPr>
          <p:cNvPr id="32" name="Image 31">
            <a:extLst>
              <a:ext uri="{FF2B5EF4-FFF2-40B4-BE49-F238E27FC236}">
                <a16:creationId xmlns:a16="http://schemas.microsoft.com/office/drawing/2014/main" id="{DEFC425D-5233-4A22-89D6-887AF7392D6D}"/>
              </a:ext>
            </a:extLst>
          </p:cNvPr>
          <p:cNvPicPr>
            <a:picLocks noChangeAspect="1"/>
          </p:cNvPicPr>
          <p:nvPr/>
        </p:nvPicPr>
        <p:blipFill>
          <a:blip r:embed="rId22"/>
          <a:stretch>
            <a:fillRect/>
          </a:stretch>
        </p:blipFill>
        <p:spPr>
          <a:xfrm>
            <a:off x="714422" y="2634579"/>
            <a:ext cx="1347279" cy="458562"/>
          </a:xfrm>
          <a:prstGeom prst="rect">
            <a:avLst/>
          </a:prstGeom>
        </p:spPr>
      </p:pic>
    </p:spTree>
    <p:extLst>
      <p:ext uri="{BB962C8B-B14F-4D97-AF65-F5344CB8AC3E}">
        <p14:creationId xmlns:p14="http://schemas.microsoft.com/office/powerpoint/2010/main" val="400155789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63904" y="292100"/>
            <a:ext cx="9264193" cy="492443"/>
          </a:xfrm>
          <a:prstGeom prst="rect">
            <a:avLst/>
          </a:prstGeom>
          <a:noFill/>
        </p:spPr>
        <p:txBody>
          <a:bodyPr wrap="square" lIns="0" tIns="0" rIns="0" bIns="0" rtlCol="0" anchor="ctr">
            <a:spAutoFit/>
          </a:bodyPr>
          <a:lstStyle/>
          <a:p>
            <a:pPr algn="ctr" rtl="0"/>
            <a:r>
              <a:rPr lang="fr-FR" sz="3200" b="1" noProof="1">
                <a:solidFill>
                  <a:schemeClr val="tx1">
                    <a:lumMod val="75000"/>
                    <a:lumOff val="25000"/>
                  </a:schemeClr>
                </a:solidFill>
                <a:latin typeface="+mj-lt"/>
              </a:rPr>
              <a:t>Liste de logements à Metz</a:t>
            </a:r>
            <a:endParaRPr lang="fr-FR" sz="3600" noProof="1">
              <a:solidFill>
                <a:schemeClr val="tx1">
                  <a:lumMod val="75000"/>
                  <a:lumOff val="25000"/>
                </a:schemeClr>
              </a:solidFill>
              <a:latin typeface="+mj-lt"/>
            </a:endParaRPr>
          </a:p>
        </p:txBody>
      </p:sp>
      <p:sp>
        <p:nvSpPr>
          <p:cNvPr id="47" name="Rectangle : Coins supérieurs arrondis 46">
            <a:extLst>
              <a:ext uri="{FF2B5EF4-FFF2-40B4-BE49-F238E27FC236}">
                <a16:creationId xmlns:a16="http://schemas.microsoft.com/office/drawing/2014/main" id="{7757CDEF-630C-40F7-970E-216E60E6352C}"/>
              </a:ext>
              <a:ext uri="{C183D7F6-B498-43B3-948B-1728B52AA6E4}">
                <adec:decorative xmlns:adec="http://schemas.microsoft.com/office/drawing/2017/decorative" val="1"/>
              </a:ext>
            </a:extLst>
          </p:cNvPr>
          <p:cNvSpPr/>
          <p:nvPr/>
        </p:nvSpPr>
        <p:spPr>
          <a:xfrm rot="5400000" flipH="1">
            <a:off x="1538379" y="-270949"/>
            <a:ext cx="836434" cy="3913189"/>
          </a:xfrm>
          <a:prstGeom prst="round2SameRect">
            <a:avLst>
              <a:gd name="adj1" fmla="val 50000"/>
              <a:gd name="adj2" fmla="val 0"/>
            </a:avLst>
          </a:prstGeom>
          <a:solidFill>
            <a:srgbClr val="FF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59" name="ZoneTexte 58">
            <a:extLst>
              <a:ext uri="{FF2B5EF4-FFF2-40B4-BE49-F238E27FC236}">
                <a16:creationId xmlns:a16="http://schemas.microsoft.com/office/drawing/2014/main" id="{BFEEB9FD-FBA7-4933-907B-2142698A94E9}"/>
              </a:ext>
            </a:extLst>
          </p:cNvPr>
          <p:cNvSpPr txBox="1"/>
          <p:nvPr/>
        </p:nvSpPr>
        <p:spPr>
          <a:xfrm>
            <a:off x="-569535" y="1278616"/>
            <a:ext cx="4374191" cy="830997"/>
          </a:xfrm>
          <a:prstGeom prst="rect">
            <a:avLst/>
          </a:prstGeom>
          <a:noFill/>
        </p:spPr>
        <p:txBody>
          <a:bodyPr wrap="square" rtlCol="0">
            <a:spAutoFit/>
          </a:bodyPr>
          <a:lstStyle/>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RESIDENCES et FOYERS </a:t>
            </a:r>
          </a:p>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acceptant les ETUDIANTS </a:t>
            </a:r>
          </a:p>
        </p:txBody>
      </p:sp>
      <p:sp>
        <p:nvSpPr>
          <p:cNvPr id="35" name="Rectangle à coins arrondis 75">
            <a:extLst>
              <a:ext uri="{FF2B5EF4-FFF2-40B4-BE49-F238E27FC236}">
                <a16:creationId xmlns:a16="http://schemas.microsoft.com/office/drawing/2014/main" id="{5DD506DE-9F1A-4730-9797-C41BFD88B599}"/>
              </a:ext>
              <a:ext uri="{C183D7F6-B498-43B3-948B-1728B52AA6E4}">
                <adec:decorative xmlns:adec="http://schemas.microsoft.com/office/drawing/2017/decorative" val="1"/>
              </a:ext>
            </a:extLst>
          </p:cNvPr>
          <p:cNvSpPr/>
          <p:nvPr/>
        </p:nvSpPr>
        <p:spPr>
          <a:xfrm>
            <a:off x="2033533" y="2395602"/>
            <a:ext cx="7855666" cy="385646"/>
          </a:xfrm>
          <a:prstGeom prst="roundRect">
            <a:avLst>
              <a:gd name="adj" fmla="val 50000"/>
            </a:avLst>
          </a:prstGeom>
          <a:solidFill>
            <a:schemeClr val="tx2">
              <a:alpha val="5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36" name="Zone de texte 54">
            <a:extLst>
              <a:ext uri="{FF2B5EF4-FFF2-40B4-BE49-F238E27FC236}">
                <a16:creationId xmlns:a16="http://schemas.microsoft.com/office/drawing/2014/main" id="{CAED8DBF-02C2-4195-B70B-FF9291F04DC3}"/>
              </a:ext>
            </a:extLst>
          </p:cNvPr>
          <p:cNvSpPr txBox="1"/>
          <p:nvPr/>
        </p:nvSpPr>
        <p:spPr>
          <a:xfrm>
            <a:off x="2590880" y="2465690"/>
            <a:ext cx="1492588" cy="246221"/>
          </a:xfrm>
          <a:prstGeom prst="rect">
            <a:avLst/>
          </a:prstGeom>
          <a:noFill/>
        </p:spPr>
        <p:txBody>
          <a:bodyPr wrap="none" lIns="0" tIns="0" rIns="0" bIns="0" rtlCol="0" anchor="ctr">
            <a:spAutoFit/>
          </a:bodyPr>
          <a:lstStyle/>
          <a:p>
            <a:pPr algn="ctr" rtl="0"/>
            <a:r>
              <a:rPr lang="fr-FR" sz="1600" b="1" noProof="1">
                <a:solidFill>
                  <a:schemeClr val="bg1"/>
                </a:solidFill>
              </a:rPr>
              <a:t>Adresse et contact</a:t>
            </a:r>
          </a:p>
        </p:txBody>
      </p:sp>
      <p:sp>
        <p:nvSpPr>
          <p:cNvPr id="37" name="Zone de texte 55">
            <a:extLst>
              <a:ext uri="{FF2B5EF4-FFF2-40B4-BE49-F238E27FC236}">
                <a16:creationId xmlns:a16="http://schemas.microsoft.com/office/drawing/2014/main" id="{FDF07A15-F39A-488F-9A46-066417D2FD58}"/>
              </a:ext>
            </a:extLst>
          </p:cNvPr>
          <p:cNvSpPr txBox="1"/>
          <p:nvPr/>
        </p:nvSpPr>
        <p:spPr>
          <a:xfrm>
            <a:off x="5335589" y="2465314"/>
            <a:ext cx="1631793" cy="246221"/>
          </a:xfrm>
          <a:prstGeom prst="rect">
            <a:avLst/>
          </a:prstGeom>
          <a:noFill/>
        </p:spPr>
        <p:txBody>
          <a:bodyPr wrap="none" lIns="0" tIns="0" rIns="0" bIns="0" rtlCol="0" anchor="ctr">
            <a:spAutoFit/>
          </a:bodyPr>
          <a:lstStyle/>
          <a:p>
            <a:pPr algn="ctr" rtl="0"/>
            <a:r>
              <a:rPr lang="fr-FR" sz="1600" b="1" noProof="1">
                <a:solidFill>
                  <a:schemeClr val="bg1"/>
                </a:solidFill>
              </a:rPr>
              <a:t>Types de logements</a:t>
            </a:r>
          </a:p>
        </p:txBody>
      </p:sp>
      <p:sp>
        <p:nvSpPr>
          <p:cNvPr id="38" name="Rectangle à coins arrondis 76">
            <a:extLst>
              <a:ext uri="{FF2B5EF4-FFF2-40B4-BE49-F238E27FC236}">
                <a16:creationId xmlns:a16="http://schemas.microsoft.com/office/drawing/2014/main" id="{CBC16A5E-A8FA-4CB2-AEF3-C8E746A65D08}"/>
              </a:ext>
              <a:ext uri="{C183D7F6-B498-43B3-948B-1728B52AA6E4}">
                <adec:decorative xmlns:adec="http://schemas.microsoft.com/office/drawing/2017/decorative" val="1"/>
              </a:ext>
            </a:extLst>
          </p:cNvPr>
          <p:cNvSpPr/>
          <p:nvPr/>
        </p:nvSpPr>
        <p:spPr>
          <a:xfrm>
            <a:off x="405530" y="4635552"/>
            <a:ext cx="1677421" cy="836436"/>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41" name="Rectangle à coins arrondis 78">
            <a:extLst>
              <a:ext uri="{FF2B5EF4-FFF2-40B4-BE49-F238E27FC236}">
                <a16:creationId xmlns:a16="http://schemas.microsoft.com/office/drawing/2014/main" id="{B6559565-25FA-4F94-8FB7-1A8D91D161F4}"/>
              </a:ext>
              <a:ext uri="{C183D7F6-B498-43B3-948B-1728B52AA6E4}">
                <adec:decorative xmlns:adec="http://schemas.microsoft.com/office/drawing/2017/decorative" val="1"/>
              </a:ext>
            </a:extLst>
          </p:cNvPr>
          <p:cNvSpPr/>
          <p:nvPr/>
        </p:nvSpPr>
        <p:spPr>
          <a:xfrm>
            <a:off x="381977" y="3201059"/>
            <a:ext cx="1679882" cy="836436"/>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67" name="Zone de texte 69">
            <a:extLst>
              <a:ext uri="{FF2B5EF4-FFF2-40B4-BE49-F238E27FC236}">
                <a16:creationId xmlns:a16="http://schemas.microsoft.com/office/drawing/2014/main" id="{F2C03D77-9CB7-4E19-82C9-DC85A57EB940}"/>
              </a:ext>
            </a:extLst>
          </p:cNvPr>
          <p:cNvSpPr txBox="1"/>
          <p:nvPr/>
        </p:nvSpPr>
        <p:spPr>
          <a:xfrm>
            <a:off x="574345" y="4812514"/>
            <a:ext cx="1339790" cy="369332"/>
          </a:xfrm>
          <a:prstGeom prst="rect">
            <a:avLst/>
          </a:prstGeom>
          <a:noFill/>
        </p:spPr>
        <p:txBody>
          <a:bodyPr wrap="square" lIns="0" tIns="0" rIns="0" bIns="0" rtlCol="0" anchor="ctr">
            <a:spAutoFit/>
          </a:bodyPr>
          <a:lstStyle/>
          <a:p>
            <a:pPr algn="ctr"/>
            <a:r>
              <a:rPr lang="fr-FR" sz="1200" b="1" dirty="0">
                <a:solidFill>
                  <a:schemeClr val="bg1"/>
                </a:solidFill>
                <a:hlinkClick r:id="rId3">
                  <a:extLst>
                    <a:ext uri="{A12FA001-AC4F-418D-AE19-62706E023703}">
                      <ahyp:hlinkClr xmlns:ahyp="http://schemas.microsoft.com/office/drawing/2018/hyperlinkcolor" val="tx"/>
                    </a:ext>
                  </a:extLst>
                </a:hlinkClick>
              </a:rPr>
              <a:t>Association PARME </a:t>
            </a:r>
          </a:p>
          <a:p>
            <a:pPr algn="ctr"/>
            <a:r>
              <a:rPr lang="fr-FR" sz="1200" b="1" dirty="0">
                <a:solidFill>
                  <a:schemeClr val="bg1"/>
                </a:solidFill>
                <a:hlinkClick r:id="rId3">
                  <a:extLst>
                    <a:ext uri="{A12FA001-AC4F-418D-AE19-62706E023703}">
                      <ahyp:hlinkClr xmlns:ahyp="http://schemas.microsoft.com/office/drawing/2018/hyperlinkcolor" val="tx"/>
                    </a:ext>
                  </a:extLst>
                </a:hlinkClick>
              </a:rPr>
              <a:t>" Résidence des Lys "</a:t>
            </a:r>
            <a:endParaRPr lang="fr-FR" sz="1200" b="1" dirty="0">
              <a:solidFill>
                <a:schemeClr val="bg1"/>
              </a:solidFill>
            </a:endParaRPr>
          </a:p>
        </p:txBody>
      </p:sp>
      <p:graphicFrame>
        <p:nvGraphicFramePr>
          <p:cNvPr id="2" name="Tableau 1">
            <a:extLst>
              <a:ext uri="{FF2B5EF4-FFF2-40B4-BE49-F238E27FC236}">
                <a16:creationId xmlns:a16="http://schemas.microsoft.com/office/drawing/2014/main" id="{2DE5234E-9530-4FE8-A46E-39C329416C01}"/>
              </a:ext>
            </a:extLst>
          </p:cNvPr>
          <p:cNvGraphicFramePr>
            <a:graphicFrameLocks noGrp="1"/>
          </p:cNvGraphicFramePr>
          <p:nvPr>
            <p:extLst>
              <p:ext uri="{D42A27DB-BD31-4B8C-83A1-F6EECF244321}">
                <p14:modId xmlns:p14="http://schemas.microsoft.com/office/powerpoint/2010/main" val="4146985241"/>
              </p:ext>
            </p:extLst>
          </p:nvPr>
        </p:nvGraphicFramePr>
        <p:xfrm>
          <a:off x="2038305" y="2888767"/>
          <a:ext cx="7590274" cy="4495643"/>
        </p:xfrm>
        <a:graphic>
          <a:graphicData uri="http://schemas.openxmlformats.org/drawingml/2006/table">
            <a:tbl>
              <a:tblPr firstRow="1" bandRow="1">
                <a:tableStyleId>{5C22544A-7EE6-4342-B048-85BDC9FD1C3A}</a:tableStyleId>
              </a:tblPr>
              <a:tblGrid>
                <a:gridCol w="2638087">
                  <a:extLst>
                    <a:ext uri="{9D8B030D-6E8A-4147-A177-3AD203B41FA5}">
                      <a16:colId xmlns:a16="http://schemas.microsoft.com/office/drawing/2014/main" val="2937953430"/>
                    </a:ext>
                  </a:extLst>
                </a:gridCol>
                <a:gridCol w="2996784">
                  <a:extLst>
                    <a:ext uri="{9D8B030D-6E8A-4147-A177-3AD203B41FA5}">
                      <a16:colId xmlns:a16="http://schemas.microsoft.com/office/drawing/2014/main" val="170860131"/>
                    </a:ext>
                  </a:extLst>
                </a:gridCol>
                <a:gridCol w="1955403">
                  <a:extLst>
                    <a:ext uri="{9D8B030D-6E8A-4147-A177-3AD203B41FA5}">
                      <a16:colId xmlns:a16="http://schemas.microsoft.com/office/drawing/2014/main" val="3842958514"/>
                    </a:ext>
                  </a:extLst>
                </a:gridCol>
              </a:tblGrid>
              <a:tr h="1159257">
                <a:tc>
                  <a:txBody>
                    <a:bodyPr/>
                    <a:lstStyle/>
                    <a:p>
                      <a:pPr algn="ctr"/>
                      <a:r>
                        <a:rPr lang="fr-FR" sz="1000" b="1" dirty="0">
                          <a:solidFill>
                            <a:schemeClr val="tx1"/>
                          </a:solidFill>
                        </a:rPr>
                        <a:t>6 rue Marchant - 57000 METZ</a:t>
                      </a:r>
                      <a:br>
                        <a:rPr lang="fr-FR" sz="1000" b="1" dirty="0">
                          <a:solidFill>
                            <a:schemeClr val="accent1">
                              <a:lumMod val="60000"/>
                              <a:lumOff val="40000"/>
                            </a:schemeClr>
                          </a:solidFill>
                        </a:rPr>
                      </a:br>
                      <a:r>
                        <a:rPr lang="fr-FR" sz="1000" b="1" dirty="0">
                          <a:solidFill>
                            <a:schemeClr val="tx1"/>
                          </a:solidFill>
                        </a:rPr>
                        <a:t>Tél. : +33(0)3 87 75 07 26</a:t>
                      </a:r>
                    </a:p>
                    <a:p>
                      <a:pPr algn="ctr"/>
                      <a:r>
                        <a:rPr lang="fr-FR" sz="1000" b="1" dirty="0">
                          <a:solidFill>
                            <a:schemeClr val="accent1">
                              <a:lumMod val="60000"/>
                              <a:lumOff val="40000"/>
                            </a:schemeClr>
                          </a:solidFill>
                          <a:hlinkClick r:id="rId4"/>
                        </a:rPr>
                        <a:t>contact@carrefourmetz.fr</a:t>
                      </a:r>
                      <a:br>
                        <a:rPr lang="fr-FR" sz="1000" b="1" dirty="0">
                          <a:solidFill>
                            <a:schemeClr val="accent1">
                              <a:lumMod val="60000"/>
                              <a:lumOff val="40000"/>
                            </a:schemeClr>
                          </a:solidFill>
                        </a:rPr>
                      </a:br>
                      <a:endParaRPr lang="fr-FR" sz="1000" b="1" dirty="0">
                        <a:solidFill>
                          <a:schemeClr val="accent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1000" b="1" dirty="0">
                        <a:solidFill>
                          <a:schemeClr val="tx1"/>
                        </a:solidFill>
                      </a:endParaRPr>
                    </a:p>
                    <a:p>
                      <a:pPr algn="ctr"/>
                      <a:r>
                        <a:rPr lang="fr-FR" sz="1000" b="1" dirty="0">
                          <a:solidFill>
                            <a:schemeClr val="tx1"/>
                          </a:solidFill>
                        </a:rPr>
                        <a:t>Chambres, studios et F1 meublés</a:t>
                      </a:r>
                    </a:p>
                    <a:p>
                      <a:pPr algn="ctr"/>
                      <a:r>
                        <a:rPr lang="fr-FR" sz="1000" b="1" dirty="0">
                          <a:solidFill>
                            <a:schemeClr val="tx1"/>
                          </a:solidFill>
                        </a:rPr>
                        <a:t>Seul ou en colocation, 2 résidences dans un parc privatif, calme et arboré.  </a:t>
                      </a:r>
                    </a:p>
                    <a:p>
                      <a:pPr algn="ctr"/>
                      <a:r>
                        <a:rPr lang="fr-FR" sz="1000" b="1" dirty="0">
                          <a:solidFill>
                            <a:schemeClr val="tx1"/>
                          </a:solidFill>
                        </a:rPr>
                        <a:t>Wifi, cafétéria, laverie et salle TV. </a:t>
                      </a:r>
                    </a:p>
                    <a:p>
                      <a:pPr algn="ctr"/>
                      <a:r>
                        <a:rPr lang="fr-FR" sz="1000" b="1" dirty="0">
                          <a:solidFill>
                            <a:schemeClr val="tx1"/>
                          </a:solidFill>
                        </a:rPr>
                        <a:t> L'admission en Habitat Jeune est soumise à des conditions, notamment des conditions d'âge - avoir de 16 à 30 ans   Inscription par </a:t>
                      </a:r>
                      <a:r>
                        <a:rPr lang="fr-FR" sz="1000" b="1" dirty="0">
                          <a:solidFill>
                            <a:schemeClr val="tx1"/>
                          </a:solidFill>
                          <a:hlinkClick r:id="rId5"/>
                        </a:rPr>
                        <a:t>demande d'admission</a:t>
                      </a:r>
                      <a:endParaRPr lang="fr-FR" sz="1000" b="1" dirty="0">
                        <a:solidFill>
                          <a:schemeClr val="tx1"/>
                        </a:solidFill>
                      </a:endParaRPr>
                    </a:p>
                    <a:p>
                      <a:pPr algn="ctr"/>
                      <a:r>
                        <a:rPr lang="fr-FR" sz="1000" b="1" dirty="0">
                          <a:solidFill>
                            <a:schemeClr val="tx1"/>
                          </a:solidFill>
                        </a:rPr>
                        <a:t>Tarif : A partir de 320€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00" b="1" dirty="0">
                          <a:solidFill>
                            <a:schemeClr val="tx1"/>
                          </a:solidFill>
                        </a:rPr>
                        <a:t>Campus du Saulcy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4646144"/>
                  </a:ext>
                </a:extLst>
              </a:tr>
              <a:tr h="1112363">
                <a:tc>
                  <a:txBody>
                    <a:bodyPr/>
                    <a:lstStyle/>
                    <a:p>
                      <a:pPr algn="ctr"/>
                      <a:r>
                        <a:rPr lang="fr-FR" sz="1000" b="1" dirty="0">
                          <a:solidFill>
                            <a:schemeClr val="tx1"/>
                          </a:solidFill>
                        </a:rPr>
                        <a:t>3 passage du Sablon - 57000 METZ</a:t>
                      </a:r>
                    </a:p>
                    <a:p>
                      <a:pPr algn="ctr"/>
                      <a:r>
                        <a:rPr lang="fr-FR" sz="1000" b="1" dirty="0">
                          <a:solidFill>
                            <a:schemeClr val="tx1"/>
                          </a:solidFill>
                        </a:rPr>
                        <a:t>M. Thierry GIORDANI </a:t>
                      </a:r>
                    </a:p>
                    <a:p>
                      <a:pPr algn="ctr"/>
                      <a:r>
                        <a:rPr lang="fr-FR" sz="1000" b="1" dirty="0">
                          <a:solidFill>
                            <a:schemeClr val="tx1"/>
                          </a:solidFill>
                        </a:rPr>
                        <a:t>Gestionnaire de résidence</a:t>
                      </a:r>
                      <a:br>
                        <a:rPr lang="fr-FR" sz="1000" b="1" dirty="0">
                          <a:solidFill>
                            <a:schemeClr val="tx1"/>
                          </a:solidFill>
                        </a:rPr>
                      </a:br>
                      <a:r>
                        <a:rPr lang="fr-FR" sz="1000" b="1" dirty="0">
                          <a:solidFill>
                            <a:schemeClr val="tx1"/>
                          </a:solidFill>
                        </a:rPr>
                        <a:t>Tél. : +33 (0)3 87 38 85 64 et </a:t>
                      </a:r>
                    </a:p>
                    <a:p>
                      <a:pPr algn="ctr"/>
                      <a:r>
                        <a:rPr lang="fr-FR" sz="1000" b="1" dirty="0">
                          <a:solidFill>
                            <a:schemeClr val="tx1"/>
                          </a:solidFill>
                        </a:rPr>
                        <a:t>+33 (0)6 15 32 12 52</a:t>
                      </a:r>
                      <a:br>
                        <a:rPr lang="fr-FR" sz="1000" b="1" dirty="0">
                          <a:solidFill>
                            <a:schemeClr val="accent1">
                              <a:lumMod val="60000"/>
                              <a:lumOff val="40000"/>
                            </a:schemeClr>
                          </a:solidFill>
                        </a:rPr>
                      </a:br>
                      <a:r>
                        <a:rPr lang="fr-FR" sz="1000" b="1" dirty="0">
                          <a:solidFill>
                            <a:schemeClr val="accent1">
                              <a:lumMod val="60000"/>
                              <a:lumOff val="40000"/>
                            </a:schemeClr>
                          </a:solidFill>
                          <a:hlinkClick r:id="rId6"/>
                        </a:rPr>
                        <a:t>residence.lys@associationparme.fr</a:t>
                      </a:r>
                      <a:endParaRPr lang="fr-FR" sz="1000" b="1" dirty="0">
                        <a:solidFill>
                          <a:schemeClr val="accent1">
                            <a:lumMod val="60000"/>
                            <a:lumOff val="40000"/>
                          </a:schemeClr>
                        </a:solidFill>
                      </a:endParaRPr>
                    </a:p>
                    <a:p>
                      <a:pPr algn="ctr"/>
                      <a:r>
                        <a:rPr lang="fr-FR" sz="1000" b="1" dirty="0">
                          <a:solidFill>
                            <a:schemeClr val="tx1"/>
                          </a:solidFill>
                        </a:rPr>
                        <a:t>Déposer une demande :</a:t>
                      </a:r>
                      <a:r>
                        <a:rPr lang="fr-FR" sz="1000" b="1" dirty="0">
                          <a:solidFill>
                            <a:schemeClr val="accent1">
                              <a:lumMod val="60000"/>
                              <a:lumOff val="40000"/>
                            </a:schemeClr>
                          </a:solidFill>
                        </a:rPr>
                        <a:t> </a:t>
                      </a:r>
                      <a:r>
                        <a:rPr lang="fr-FR" sz="1000" b="1" dirty="0">
                          <a:solidFill>
                            <a:schemeClr val="accent1">
                              <a:lumMod val="60000"/>
                              <a:lumOff val="40000"/>
                            </a:schemeClr>
                          </a:solidFill>
                          <a:hlinkClick r:id="rId7"/>
                        </a:rPr>
                        <a:t>https://associationparme.fr/</a:t>
                      </a:r>
                      <a:endParaRPr lang="fr-FR" sz="1000" b="1" dirty="0">
                        <a:solidFill>
                          <a:schemeClr val="accent1">
                            <a:lumMod val="60000"/>
                            <a:lumOff val="40000"/>
                          </a:schemeClr>
                        </a:solidFill>
                      </a:endParaRPr>
                    </a:p>
                    <a:p>
                      <a:pPr algn="ctr"/>
                      <a:r>
                        <a:rPr lang="fr-FR" sz="1000" b="1" dirty="0">
                          <a:solidFill>
                            <a:schemeClr val="accent1">
                              <a:lumMod val="60000"/>
                              <a:lumOff val="40000"/>
                            </a:schemeClr>
                          </a:solidFill>
                          <a:hlinkClick r:id="rId8"/>
                        </a:rPr>
                        <a:t>contact@associationparme.fr</a:t>
                      </a:r>
                      <a:endParaRPr lang="fr-FR" sz="1000" b="1" dirty="0">
                        <a:solidFill>
                          <a:schemeClr val="accent1">
                            <a:lumMod val="60000"/>
                            <a:lumOff val="40000"/>
                          </a:schemeClr>
                        </a:solidFill>
                      </a:endParaRPr>
                    </a:p>
                    <a:p>
                      <a:pPr algn="ctr"/>
                      <a:endParaRPr lang="fr-FR" sz="10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1000" b="1" dirty="0">
                        <a:solidFill>
                          <a:schemeClr val="tx1"/>
                        </a:solidFill>
                      </a:endParaRPr>
                    </a:p>
                    <a:p>
                      <a:pPr algn="ctr"/>
                      <a:endParaRPr lang="fr-FR" sz="1000" b="1" dirty="0">
                        <a:solidFill>
                          <a:schemeClr val="tx1"/>
                        </a:solidFill>
                      </a:endParaRPr>
                    </a:p>
                    <a:p>
                      <a:pPr algn="ctr"/>
                      <a:r>
                        <a:rPr lang="fr-FR" sz="1000" b="1" dirty="0">
                          <a:solidFill>
                            <a:schemeClr val="tx1"/>
                          </a:solidFill>
                        </a:rPr>
                        <a:t>90 chambres de 13m² et 10 studios de 13m² - Meublés. Chambres: frigo, lit 1 place, douche, lavabo WC collectif</a:t>
                      </a:r>
                    </a:p>
                    <a:p>
                      <a:pPr algn="ctr"/>
                      <a:r>
                        <a:rPr lang="fr-FR" sz="1000" b="1" dirty="0">
                          <a:solidFill>
                            <a:schemeClr val="tx1"/>
                          </a:solidFill>
                        </a:rPr>
                        <a:t>Studios: </a:t>
                      </a:r>
                      <a:r>
                        <a:rPr lang="fr-FR" sz="1000" b="1" kern="1200" dirty="0">
                          <a:solidFill>
                            <a:srgbClr val="C00680"/>
                          </a:solidFill>
                          <a:latin typeface="+mn-lt"/>
                          <a:ea typeface="+mn-ea"/>
                          <a:cs typeface="+mn-cs"/>
                        </a:rPr>
                        <a:t>Kitchenette</a:t>
                      </a:r>
                      <a:r>
                        <a:rPr lang="fr-FR" sz="1000" b="1" dirty="0">
                          <a:solidFill>
                            <a:schemeClr val="tx1"/>
                          </a:solidFill>
                        </a:rPr>
                        <a:t>*, lit 2 places, douche, lavabo, WC</a:t>
                      </a:r>
                    </a:p>
                    <a:p>
                      <a:pPr algn="ctr"/>
                      <a:r>
                        <a:rPr lang="fr-FR" sz="1000" b="1" dirty="0">
                          <a:solidFill>
                            <a:schemeClr val="tx1"/>
                          </a:solidFill>
                        </a:rPr>
                        <a:t>Accès sécurisé, ascenseur, cuisine, </a:t>
                      </a:r>
                    </a:p>
                    <a:p>
                      <a:pPr algn="ctr"/>
                      <a:r>
                        <a:rPr lang="fr-FR" sz="1000" b="1" dirty="0">
                          <a:solidFill>
                            <a:schemeClr val="tx1"/>
                          </a:solidFill>
                        </a:rPr>
                        <a:t>Laverie payant, wifi payant et parking payant</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rPr>
                        <a:t>Public mixte – Garantie </a:t>
                      </a:r>
                      <a:r>
                        <a:rPr lang="fr-FR" sz="1000" b="1" dirty="0" err="1">
                          <a:solidFill>
                            <a:schemeClr val="tx1"/>
                          </a:solidFill>
                        </a:rPr>
                        <a:t>Visale</a:t>
                      </a:r>
                      <a:r>
                        <a:rPr lang="fr-FR" sz="1000" b="1" dirty="0">
                          <a:solidFill>
                            <a:schemeClr val="tx1"/>
                          </a:solidFill>
                        </a:rPr>
                        <a:t> pour moins de 30 ans – </a:t>
                      </a:r>
                      <a:r>
                        <a:rPr lang="fr-FR" sz="1000" b="1" kern="1200" dirty="0">
                          <a:solidFill>
                            <a:srgbClr val="C00680"/>
                          </a:solidFill>
                          <a:latin typeface="+mn-lt"/>
                          <a:ea typeface="+mn-ea"/>
                          <a:cs typeface="+mn-cs"/>
                        </a:rPr>
                        <a:t>ALS</a:t>
                      </a:r>
                      <a:r>
                        <a:rPr lang="fr-FR" sz="1000" b="1" dirty="0">
                          <a:solidFill>
                            <a:schemeClr val="tx1"/>
                          </a:solidFill>
                        </a:rPr>
                        <a:t>*  Attestation de réservation fournie à l'étranger sur règlement des frais de dossier de 70€, le dépôt de garantie ainsi que le premier mois de loyer.</a:t>
                      </a:r>
                    </a:p>
                    <a:p>
                      <a:pPr algn="ctr"/>
                      <a:r>
                        <a:rPr lang="fr-FR" sz="1000" b="1" dirty="0">
                          <a:solidFill>
                            <a:schemeClr val="tx1"/>
                          </a:solidFill>
                        </a:rPr>
                        <a:t>Tarif : A partir de 339.02€ **</a:t>
                      </a:r>
                      <a:endParaRPr lang="fr-FR" sz="10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chemeClr val="tx1"/>
                          </a:solidFill>
                        </a:rPr>
                        <a:t>Campus du Saulcy</a:t>
                      </a:r>
                    </a:p>
                    <a:p>
                      <a:pPr algn="ctr"/>
                      <a:r>
                        <a:rPr lang="fr-FR" sz="1000" b="1" dirty="0">
                          <a:solidFill>
                            <a:schemeClr val="tx1"/>
                          </a:solidFill>
                        </a:rPr>
                        <a:t>Campus Technopôle</a:t>
                      </a:r>
                    </a:p>
                    <a:p>
                      <a:pPr algn="ctr"/>
                      <a:endParaRPr lang="fr-FR" sz="10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42283"/>
                  </a:ext>
                </a:extLst>
              </a:tr>
              <a:tr h="1112363">
                <a:tc>
                  <a:txBody>
                    <a:bodyPr/>
                    <a:lstStyle/>
                    <a:p>
                      <a:pPr algn="ctr"/>
                      <a:endParaRPr lang="fr-FR" sz="900" b="1" dirty="0">
                        <a:solidFill>
                          <a:srgbClr val="FF000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900" b="1" dirty="0">
                          <a:solidFill>
                            <a:schemeClr val="accent1">
                              <a:lumMod val="60000"/>
                              <a:lumOff val="40000"/>
                            </a:schemeClr>
                          </a:solidFill>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900" b="1" dirty="0">
                        <a:solidFill>
                          <a:srgbClr val="FF000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538333"/>
                  </a:ext>
                </a:extLst>
              </a:tr>
            </a:tbl>
          </a:graphicData>
        </a:graphic>
      </p:graphicFrame>
      <p:pic>
        <p:nvPicPr>
          <p:cNvPr id="24" name="Graphique 23" descr="Ampoule et engrenage">
            <a:extLst>
              <a:ext uri="{FF2B5EF4-FFF2-40B4-BE49-F238E27FC236}">
                <a16:creationId xmlns:a16="http://schemas.microsoft.com/office/drawing/2014/main" id="{700BD55B-5CB0-43B6-AF27-83C16B5244C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65592" y="1664242"/>
            <a:ext cx="914400" cy="914400"/>
          </a:xfrm>
          <a:prstGeom prst="rect">
            <a:avLst/>
          </a:prstGeom>
        </p:spPr>
      </p:pic>
      <p:pic>
        <p:nvPicPr>
          <p:cNvPr id="40" name="Graphique 39" descr="Ville">
            <a:extLst>
              <a:ext uri="{FF2B5EF4-FFF2-40B4-BE49-F238E27FC236}">
                <a16:creationId xmlns:a16="http://schemas.microsoft.com/office/drawing/2014/main" id="{27E9AAC3-9A5A-4B7D-ADD1-F62B8DE938C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190" y="1240904"/>
            <a:ext cx="471715" cy="471715"/>
          </a:xfrm>
          <a:prstGeom prst="rect">
            <a:avLst/>
          </a:prstGeom>
        </p:spPr>
      </p:pic>
      <p:sp>
        <p:nvSpPr>
          <p:cNvPr id="45" name="Zone de texte 67">
            <a:extLst>
              <a:ext uri="{FF2B5EF4-FFF2-40B4-BE49-F238E27FC236}">
                <a16:creationId xmlns:a16="http://schemas.microsoft.com/office/drawing/2014/main" id="{BCE99C51-BF19-4B8C-9B65-8B20F6313E03}"/>
              </a:ext>
            </a:extLst>
          </p:cNvPr>
          <p:cNvSpPr txBox="1"/>
          <p:nvPr/>
        </p:nvSpPr>
        <p:spPr>
          <a:xfrm>
            <a:off x="7990572" y="2465314"/>
            <a:ext cx="1227900" cy="246221"/>
          </a:xfrm>
          <a:prstGeom prst="rect">
            <a:avLst/>
          </a:prstGeom>
          <a:noFill/>
        </p:spPr>
        <p:txBody>
          <a:bodyPr wrap="none" lIns="0" tIns="0" rIns="0" bIns="0" rtlCol="0" anchor="ctr">
            <a:spAutoFit/>
          </a:bodyPr>
          <a:lstStyle/>
          <a:p>
            <a:pPr algn="ctr" rtl="0"/>
            <a:r>
              <a:rPr lang="fr-FR" sz="1600" b="1" noProof="1">
                <a:solidFill>
                  <a:schemeClr val="bg1"/>
                </a:solidFill>
              </a:rPr>
              <a:t>Proche campus</a:t>
            </a:r>
          </a:p>
        </p:txBody>
      </p:sp>
      <p:pic>
        <p:nvPicPr>
          <p:cNvPr id="30" name="Graphique 29" descr="Curseur">
            <a:hlinkClick r:id="rId13" action="ppaction://hlinksldjump"/>
            <a:extLst>
              <a:ext uri="{FF2B5EF4-FFF2-40B4-BE49-F238E27FC236}">
                <a16:creationId xmlns:a16="http://schemas.microsoft.com/office/drawing/2014/main" id="{DAC7298D-B094-41D7-B938-0844B87A56A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147401" y="2215582"/>
            <a:ext cx="251851" cy="251851"/>
          </a:xfrm>
          <a:prstGeom prst="rect">
            <a:avLst/>
          </a:prstGeom>
        </p:spPr>
      </p:pic>
      <p:sp>
        <p:nvSpPr>
          <p:cNvPr id="31" name="ZoneTexte 30">
            <a:extLst>
              <a:ext uri="{FF2B5EF4-FFF2-40B4-BE49-F238E27FC236}">
                <a16:creationId xmlns:a16="http://schemas.microsoft.com/office/drawing/2014/main" id="{BC942031-EC40-4883-B861-E663121A1EAD}"/>
              </a:ext>
            </a:extLst>
          </p:cNvPr>
          <p:cNvSpPr txBox="1"/>
          <p:nvPr/>
        </p:nvSpPr>
        <p:spPr>
          <a:xfrm>
            <a:off x="7437369" y="1835366"/>
            <a:ext cx="2138606" cy="400110"/>
          </a:xfrm>
          <a:prstGeom prst="rect">
            <a:avLst/>
          </a:prstGeom>
          <a:noFill/>
        </p:spPr>
        <p:txBody>
          <a:bodyPr wrap="square" rtlCol="0">
            <a:spAutoFit/>
          </a:bodyPr>
          <a:lstStyle/>
          <a:p>
            <a:r>
              <a:rPr lang="fr-FR" sz="1000" b="1" dirty="0"/>
              <a:t>*Lexique et abréviations à retrouver </a:t>
            </a:r>
            <a:r>
              <a:rPr lang="fr-FR" sz="1000" b="1" dirty="0">
                <a:solidFill>
                  <a:srgbClr val="C00680"/>
                </a:solidFill>
                <a:hlinkClick r:id="rId13" action="ppaction://hlinksldjump"/>
              </a:rPr>
              <a:t>ici</a:t>
            </a:r>
            <a:endParaRPr lang="fr-FR" sz="1000" b="1" dirty="0">
              <a:solidFill>
                <a:srgbClr val="C00680"/>
              </a:solidFill>
            </a:endParaRPr>
          </a:p>
          <a:p>
            <a:r>
              <a:rPr lang="fr-FR" sz="1000" b="1" dirty="0">
                <a:solidFill>
                  <a:srgbClr val="C00680"/>
                </a:solidFill>
              </a:rPr>
              <a:t>** à titre indicatif, tarifs 2024-2025</a:t>
            </a:r>
          </a:p>
        </p:txBody>
      </p:sp>
      <p:pic>
        <p:nvPicPr>
          <p:cNvPr id="34" name="Graphique 33" descr="Maison">
            <a:hlinkClick r:id="" action="ppaction://hlinkshowjump?jump=firstslide"/>
            <a:extLst>
              <a:ext uri="{FF2B5EF4-FFF2-40B4-BE49-F238E27FC236}">
                <a16:creationId xmlns:a16="http://schemas.microsoft.com/office/drawing/2014/main" id="{681BAA2A-53D3-43BE-870D-FA4F0AD808F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904400" y="1502515"/>
            <a:ext cx="383200" cy="383200"/>
          </a:xfrm>
          <a:prstGeom prst="rect">
            <a:avLst/>
          </a:prstGeom>
        </p:spPr>
      </p:pic>
      <p:sp>
        <p:nvSpPr>
          <p:cNvPr id="43" name="Zone de texte 68">
            <a:extLst>
              <a:ext uri="{FF2B5EF4-FFF2-40B4-BE49-F238E27FC236}">
                <a16:creationId xmlns:a16="http://schemas.microsoft.com/office/drawing/2014/main" id="{DD9E8A72-4535-4A8F-BAC1-F2861A571105}"/>
              </a:ext>
            </a:extLst>
          </p:cNvPr>
          <p:cNvSpPr txBox="1"/>
          <p:nvPr/>
        </p:nvSpPr>
        <p:spPr>
          <a:xfrm>
            <a:off x="459525" y="3392828"/>
            <a:ext cx="1532279" cy="369332"/>
          </a:xfrm>
          <a:prstGeom prst="rect">
            <a:avLst/>
          </a:prstGeom>
          <a:noFill/>
        </p:spPr>
        <p:txBody>
          <a:bodyPr wrap="square" lIns="0" tIns="0" rIns="0" bIns="0" rtlCol="0" anchor="ctr">
            <a:spAutoFit/>
          </a:bodyPr>
          <a:lstStyle/>
          <a:p>
            <a:pPr algn="ctr"/>
            <a:r>
              <a:rPr lang="fr-FR" sz="1200" b="1" u="sng" dirty="0">
                <a:solidFill>
                  <a:schemeClr val="bg1"/>
                </a:solidFill>
                <a:hlinkClick r:id="rId18">
                  <a:extLst>
                    <a:ext uri="{A12FA001-AC4F-418D-AE19-62706E023703}">
                      <ahyp:hlinkClr xmlns:ahyp="http://schemas.microsoft.com/office/drawing/2018/hyperlinkcolor" val="tx"/>
                    </a:ext>
                  </a:extLst>
                </a:hlinkClick>
              </a:rPr>
              <a:t>Association CARREFOUR </a:t>
            </a:r>
          </a:p>
          <a:p>
            <a:pPr algn="ctr"/>
            <a:r>
              <a:rPr lang="fr-FR" sz="1200" b="1" u="sng" dirty="0">
                <a:solidFill>
                  <a:schemeClr val="bg1"/>
                </a:solidFill>
                <a:hlinkClick r:id="rId18">
                  <a:extLst>
                    <a:ext uri="{A12FA001-AC4F-418D-AE19-62706E023703}">
                      <ahyp:hlinkClr xmlns:ahyp="http://schemas.microsoft.com/office/drawing/2018/hyperlinkcolor" val="tx"/>
                    </a:ext>
                  </a:extLst>
                </a:hlinkClick>
              </a:rPr>
              <a:t>FJT - HABITAT JEUNE</a:t>
            </a:r>
            <a:endParaRPr lang="fr-FR" sz="1200" b="1" dirty="0">
              <a:solidFill>
                <a:schemeClr val="bg1"/>
              </a:solidFill>
            </a:endParaRPr>
          </a:p>
        </p:txBody>
      </p:sp>
      <p:pic>
        <p:nvPicPr>
          <p:cNvPr id="42" name="Graphique 41" descr="Ligne fléchée : tout droit">
            <a:hlinkClick r:id="" action="ppaction://hlinkshowjump?jump=nextslide"/>
            <a:extLst>
              <a:ext uri="{FF2B5EF4-FFF2-40B4-BE49-F238E27FC236}">
                <a16:creationId xmlns:a16="http://schemas.microsoft.com/office/drawing/2014/main" id="{F6730556-C40E-4879-9124-6AAF6FDF0A4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0800000">
            <a:off x="6424921" y="1441554"/>
            <a:ext cx="383200" cy="520960"/>
          </a:xfrm>
          <a:prstGeom prst="rect">
            <a:avLst/>
          </a:prstGeom>
        </p:spPr>
      </p:pic>
      <p:pic>
        <p:nvPicPr>
          <p:cNvPr id="44" name="Graphique 43" descr="Ligne fléchée : tout droit">
            <a:hlinkClick r:id="" action="ppaction://hlinkshowjump?jump=previousslide"/>
            <a:extLst>
              <a:ext uri="{FF2B5EF4-FFF2-40B4-BE49-F238E27FC236}">
                <a16:creationId xmlns:a16="http://schemas.microsoft.com/office/drawing/2014/main" id="{8574A267-418E-4EBA-9954-235D55CE033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377346" y="1453308"/>
            <a:ext cx="383201" cy="520960"/>
          </a:xfrm>
          <a:prstGeom prst="rect">
            <a:avLst/>
          </a:prstGeom>
        </p:spPr>
      </p:pic>
      <p:sp>
        <p:nvSpPr>
          <p:cNvPr id="53" name="Zone de texte 13">
            <a:extLst>
              <a:ext uri="{FF2B5EF4-FFF2-40B4-BE49-F238E27FC236}">
                <a16:creationId xmlns:a16="http://schemas.microsoft.com/office/drawing/2014/main" id="{BBB33E5F-6BCD-43C1-A772-A9BAF121D236}"/>
              </a:ext>
            </a:extLst>
          </p:cNvPr>
          <p:cNvSpPr txBox="1"/>
          <p:nvPr/>
        </p:nvSpPr>
        <p:spPr>
          <a:xfrm>
            <a:off x="1463904" y="886143"/>
            <a:ext cx="9264192" cy="307777"/>
          </a:xfrm>
          <a:prstGeom prst="rect">
            <a:avLst/>
          </a:prstGeom>
          <a:noFill/>
        </p:spPr>
        <p:txBody>
          <a:bodyPr wrap="square" lIns="0" tIns="0" rIns="0" bIns="0" rtlCol="0">
            <a:spAutoFit/>
          </a:bodyPr>
          <a:lstStyle/>
          <a:p>
            <a:pPr algn="ctr"/>
            <a:r>
              <a:rPr lang="fr-FR" sz="2000" i="1" noProof="1">
                <a:solidFill>
                  <a:schemeClr val="tx1">
                    <a:lumMod val="75000"/>
                    <a:lumOff val="25000"/>
                  </a:schemeClr>
                </a:solidFill>
              </a:rPr>
              <a:t>Longs </a:t>
            </a:r>
            <a:r>
              <a:rPr lang="fr-FR" sz="2000" noProof="1">
                <a:solidFill>
                  <a:schemeClr val="tx1">
                    <a:lumMod val="75000"/>
                    <a:lumOff val="25000"/>
                  </a:schemeClr>
                </a:solidFill>
              </a:rPr>
              <a:t>séjours – 2025-2026</a:t>
            </a:r>
          </a:p>
        </p:txBody>
      </p:sp>
      <p:sp>
        <p:nvSpPr>
          <p:cNvPr id="33" name="Rectangle à coins arrondis 96">
            <a:extLst>
              <a:ext uri="{FF2B5EF4-FFF2-40B4-BE49-F238E27FC236}">
                <a16:creationId xmlns:a16="http://schemas.microsoft.com/office/drawing/2014/main" id="{F719CCC3-4296-449B-8F32-6436EA367ECB}"/>
              </a:ext>
              <a:ext uri="{C183D7F6-B498-43B3-948B-1728B52AA6E4}">
                <adec:decorative xmlns:adec="http://schemas.microsoft.com/office/drawing/2017/decorative" val="1"/>
              </a:ext>
            </a:extLst>
          </p:cNvPr>
          <p:cNvSpPr/>
          <p:nvPr/>
        </p:nvSpPr>
        <p:spPr>
          <a:xfrm>
            <a:off x="9982200" y="2607166"/>
            <a:ext cx="1908699" cy="3397054"/>
          </a:xfrm>
          <a:prstGeom prst="roundRect">
            <a:avLst>
              <a:gd name="adj" fmla="val 50000"/>
            </a:avLst>
          </a:prstGeom>
          <a:solidFill>
            <a:srgbClr val="FF9900"/>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Contactez directement les résidences par e-mail pour la réservation</a:t>
            </a:r>
          </a:p>
          <a:p>
            <a:pPr algn="ctr"/>
            <a:endParaRPr lang="fr-FR" b="1" dirty="0"/>
          </a:p>
        </p:txBody>
      </p:sp>
      <p:pic>
        <p:nvPicPr>
          <p:cNvPr id="48" name="Image 47">
            <a:extLst>
              <a:ext uri="{FF2B5EF4-FFF2-40B4-BE49-F238E27FC236}">
                <a16:creationId xmlns:a16="http://schemas.microsoft.com/office/drawing/2014/main" id="{22272C89-CAA7-447E-9D9C-0211F87910B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50" name="Espace réservé du numéro de diapositive 8">
            <a:extLst>
              <a:ext uri="{FF2B5EF4-FFF2-40B4-BE49-F238E27FC236}">
                <a16:creationId xmlns:a16="http://schemas.microsoft.com/office/drawing/2014/main" id="{25E9D39D-23E7-419F-A3AD-175DE2BCCE2B}"/>
              </a:ext>
            </a:extLst>
          </p:cNvPr>
          <p:cNvSpPr txBox="1">
            <a:spLocks/>
          </p:cNvSpPr>
          <p:nvPr/>
        </p:nvSpPr>
        <p:spPr>
          <a:xfrm>
            <a:off x="10581016" y="6481752"/>
            <a:ext cx="590773" cy="365125"/>
          </a:xfrm>
          <a:prstGeom prst="rect">
            <a:avLst/>
          </a:prstGeom>
        </p:spPr>
        <p:txBody>
          <a:bodyPr/>
          <a:lstStyle>
            <a:defPPr rtl="0">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noProof="1"/>
          </a:p>
        </p:txBody>
      </p:sp>
      <p:sp>
        <p:nvSpPr>
          <p:cNvPr id="3" name="Espace réservé de la date 2">
            <a:extLst>
              <a:ext uri="{FF2B5EF4-FFF2-40B4-BE49-F238E27FC236}">
                <a16:creationId xmlns:a16="http://schemas.microsoft.com/office/drawing/2014/main" id="{37DC53FF-973F-4723-8412-5F4F1A11F72B}"/>
              </a:ext>
            </a:extLst>
          </p:cNvPr>
          <p:cNvSpPr>
            <a:spLocks noGrp="1"/>
          </p:cNvSpPr>
          <p:nvPr>
            <p:ph type="dt" sz="half" idx="2"/>
          </p:nvPr>
        </p:nvSpPr>
        <p:spPr>
          <a:xfrm>
            <a:off x="838200" y="6450256"/>
            <a:ext cx="9938496" cy="241630"/>
          </a:xfrm>
        </p:spPr>
        <p:txBody>
          <a:bodyPr/>
          <a:lstStyle/>
          <a:p>
            <a:r>
              <a:rPr lang="fr-FR" sz="1000" b="1" noProof="1">
                <a:latin typeface="Calibri" panose="020F0502020204030204" pitchFamily="34" charset="0"/>
                <a:cs typeface="Calibri" panose="020F0502020204030204" pitchFamily="34" charset="0"/>
              </a:rPr>
              <a:t>Dernière mise à jour : 17/06/2025–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22"/>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8F751AC9-415C-4FF2-90E7-34E2ED555827}"/>
              </a:ext>
            </a:extLst>
          </p:cNvPr>
          <p:cNvSpPr>
            <a:spLocks noGrp="1"/>
          </p:cNvSpPr>
          <p:nvPr>
            <p:ph type="sldNum" sz="quarter" idx="4"/>
          </p:nvPr>
        </p:nvSpPr>
        <p:spPr/>
        <p:txBody>
          <a:bodyPr/>
          <a:lstStyle/>
          <a:p>
            <a:fld id="{5A4A7955-6230-48B4-BD8B-A7C460F75945}" type="slidenum">
              <a:rPr lang="fr-FR" noProof="1" smtClean="0"/>
              <a:pPr/>
              <a:t>13</a:t>
            </a:fld>
            <a:endParaRPr lang="fr-FR" noProof="1"/>
          </a:p>
        </p:txBody>
      </p:sp>
    </p:spTree>
    <p:extLst>
      <p:ext uri="{BB962C8B-B14F-4D97-AF65-F5344CB8AC3E}">
        <p14:creationId xmlns:p14="http://schemas.microsoft.com/office/powerpoint/2010/main" val="231072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63904" y="292100"/>
            <a:ext cx="9264193" cy="492443"/>
          </a:xfrm>
          <a:prstGeom prst="rect">
            <a:avLst/>
          </a:prstGeom>
          <a:noFill/>
        </p:spPr>
        <p:txBody>
          <a:bodyPr wrap="square" lIns="0" tIns="0" rIns="0" bIns="0" rtlCol="0" anchor="ctr">
            <a:spAutoFit/>
          </a:bodyPr>
          <a:lstStyle/>
          <a:p>
            <a:pPr algn="ctr" rtl="0"/>
            <a:r>
              <a:rPr lang="fr-FR" sz="3200" b="1" noProof="1">
                <a:solidFill>
                  <a:schemeClr val="tx1">
                    <a:lumMod val="75000"/>
                    <a:lumOff val="25000"/>
                  </a:schemeClr>
                </a:solidFill>
                <a:latin typeface="+mj-lt"/>
              </a:rPr>
              <a:t>Liste de logements à Metz</a:t>
            </a:r>
            <a:endParaRPr lang="fr-FR" sz="3600" noProof="1">
              <a:solidFill>
                <a:schemeClr val="tx1">
                  <a:lumMod val="75000"/>
                  <a:lumOff val="25000"/>
                </a:schemeClr>
              </a:solidFill>
              <a:latin typeface="+mj-lt"/>
            </a:endParaRPr>
          </a:p>
        </p:txBody>
      </p:sp>
      <p:sp>
        <p:nvSpPr>
          <p:cNvPr id="47" name="Rectangle : Coins supérieurs arrondis 46">
            <a:extLst>
              <a:ext uri="{FF2B5EF4-FFF2-40B4-BE49-F238E27FC236}">
                <a16:creationId xmlns:a16="http://schemas.microsoft.com/office/drawing/2014/main" id="{7757CDEF-630C-40F7-970E-216E60E6352C}"/>
              </a:ext>
              <a:ext uri="{C183D7F6-B498-43B3-948B-1728B52AA6E4}">
                <adec:decorative xmlns:adec="http://schemas.microsoft.com/office/drawing/2017/decorative" val="1"/>
              </a:ext>
            </a:extLst>
          </p:cNvPr>
          <p:cNvSpPr/>
          <p:nvPr/>
        </p:nvSpPr>
        <p:spPr>
          <a:xfrm rot="5400000" flipH="1">
            <a:off x="1538379" y="-270949"/>
            <a:ext cx="836434" cy="3913189"/>
          </a:xfrm>
          <a:prstGeom prst="round2SameRect">
            <a:avLst>
              <a:gd name="adj1" fmla="val 50000"/>
              <a:gd name="adj2" fmla="val 0"/>
            </a:avLst>
          </a:prstGeom>
          <a:solidFill>
            <a:srgbClr val="FF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59" name="ZoneTexte 58">
            <a:extLst>
              <a:ext uri="{FF2B5EF4-FFF2-40B4-BE49-F238E27FC236}">
                <a16:creationId xmlns:a16="http://schemas.microsoft.com/office/drawing/2014/main" id="{BFEEB9FD-FBA7-4933-907B-2142698A94E9}"/>
              </a:ext>
            </a:extLst>
          </p:cNvPr>
          <p:cNvSpPr txBox="1"/>
          <p:nvPr/>
        </p:nvSpPr>
        <p:spPr>
          <a:xfrm>
            <a:off x="-569535" y="1278616"/>
            <a:ext cx="4374191" cy="830997"/>
          </a:xfrm>
          <a:prstGeom prst="rect">
            <a:avLst/>
          </a:prstGeom>
          <a:noFill/>
        </p:spPr>
        <p:txBody>
          <a:bodyPr wrap="square" rtlCol="0">
            <a:spAutoFit/>
          </a:bodyPr>
          <a:lstStyle/>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RESIDENCES et FOYERS </a:t>
            </a:r>
          </a:p>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acceptant les ETUDIANTS </a:t>
            </a:r>
          </a:p>
        </p:txBody>
      </p:sp>
      <p:sp>
        <p:nvSpPr>
          <p:cNvPr id="35" name="Rectangle à coins arrondis 75">
            <a:extLst>
              <a:ext uri="{FF2B5EF4-FFF2-40B4-BE49-F238E27FC236}">
                <a16:creationId xmlns:a16="http://schemas.microsoft.com/office/drawing/2014/main" id="{5DD506DE-9F1A-4730-9797-C41BFD88B599}"/>
              </a:ext>
              <a:ext uri="{C183D7F6-B498-43B3-948B-1728B52AA6E4}">
                <adec:decorative xmlns:adec="http://schemas.microsoft.com/office/drawing/2017/decorative" val="1"/>
              </a:ext>
            </a:extLst>
          </p:cNvPr>
          <p:cNvSpPr/>
          <p:nvPr/>
        </p:nvSpPr>
        <p:spPr>
          <a:xfrm>
            <a:off x="2033533" y="2395602"/>
            <a:ext cx="7855666" cy="385646"/>
          </a:xfrm>
          <a:prstGeom prst="roundRect">
            <a:avLst>
              <a:gd name="adj" fmla="val 50000"/>
            </a:avLst>
          </a:prstGeom>
          <a:solidFill>
            <a:schemeClr val="tx2">
              <a:alpha val="5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36" name="Zone de texte 54">
            <a:extLst>
              <a:ext uri="{FF2B5EF4-FFF2-40B4-BE49-F238E27FC236}">
                <a16:creationId xmlns:a16="http://schemas.microsoft.com/office/drawing/2014/main" id="{CAED8DBF-02C2-4195-B70B-FF9291F04DC3}"/>
              </a:ext>
            </a:extLst>
          </p:cNvPr>
          <p:cNvSpPr txBox="1"/>
          <p:nvPr/>
        </p:nvSpPr>
        <p:spPr>
          <a:xfrm>
            <a:off x="2590880" y="2465690"/>
            <a:ext cx="1492588" cy="246221"/>
          </a:xfrm>
          <a:prstGeom prst="rect">
            <a:avLst/>
          </a:prstGeom>
          <a:noFill/>
        </p:spPr>
        <p:txBody>
          <a:bodyPr wrap="none" lIns="0" tIns="0" rIns="0" bIns="0" rtlCol="0" anchor="ctr">
            <a:spAutoFit/>
          </a:bodyPr>
          <a:lstStyle/>
          <a:p>
            <a:pPr algn="ctr" rtl="0"/>
            <a:r>
              <a:rPr lang="fr-FR" sz="1600" b="1" noProof="1">
                <a:solidFill>
                  <a:schemeClr val="bg1"/>
                </a:solidFill>
              </a:rPr>
              <a:t>Adresse et contact</a:t>
            </a:r>
          </a:p>
        </p:txBody>
      </p:sp>
      <p:sp>
        <p:nvSpPr>
          <p:cNvPr id="37" name="Zone de texte 55">
            <a:extLst>
              <a:ext uri="{FF2B5EF4-FFF2-40B4-BE49-F238E27FC236}">
                <a16:creationId xmlns:a16="http://schemas.microsoft.com/office/drawing/2014/main" id="{FDF07A15-F39A-488F-9A46-066417D2FD58}"/>
              </a:ext>
            </a:extLst>
          </p:cNvPr>
          <p:cNvSpPr txBox="1"/>
          <p:nvPr/>
        </p:nvSpPr>
        <p:spPr>
          <a:xfrm>
            <a:off x="5280103" y="2472401"/>
            <a:ext cx="1631793" cy="246221"/>
          </a:xfrm>
          <a:prstGeom prst="rect">
            <a:avLst/>
          </a:prstGeom>
          <a:noFill/>
        </p:spPr>
        <p:txBody>
          <a:bodyPr wrap="none" lIns="0" tIns="0" rIns="0" bIns="0" rtlCol="0" anchor="ctr">
            <a:spAutoFit/>
          </a:bodyPr>
          <a:lstStyle/>
          <a:p>
            <a:pPr algn="ctr" rtl="0"/>
            <a:r>
              <a:rPr lang="fr-FR" sz="1600" b="1" noProof="1">
                <a:solidFill>
                  <a:schemeClr val="bg1"/>
                </a:solidFill>
              </a:rPr>
              <a:t>Types de logements</a:t>
            </a:r>
          </a:p>
        </p:txBody>
      </p:sp>
      <p:sp>
        <p:nvSpPr>
          <p:cNvPr id="38" name="Rectangle à coins arrondis 76">
            <a:extLst>
              <a:ext uri="{FF2B5EF4-FFF2-40B4-BE49-F238E27FC236}">
                <a16:creationId xmlns:a16="http://schemas.microsoft.com/office/drawing/2014/main" id="{CBC16A5E-A8FA-4CB2-AEF3-C8E746A65D08}"/>
              </a:ext>
              <a:ext uri="{C183D7F6-B498-43B3-948B-1728B52AA6E4}">
                <adec:decorative xmlns:adec="http://schemas.microsoft.com/office/drawing/2017/decorative" val="1"/>
              </a:ext>
            </a:extLst>
          </p:cNvPr>
          <p:cNvSpPr/>
          <p:nvPr/>
        </p:nvSpPr>
        <p:spPr>
          <a:xfrm>
            <a:off x="514905" y="4975645"/>
            <a:ext cx="1677421" cy="836436"/>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41" name="Rectangle à coins arrondis 78">
            <a:extLst>
              <a:ext uri="{FF2B5EF4-FFF2-40B4-BE49-F238E27FC236}">
                <a16:creationId xmlns:a16="http://schemas.microsoft.com/office/drawing/2014/main" id="{B6559565-25FA-4F94-8FB7-1A8D91D161F4}"/>
              </a:ext>
              <a:ext uri="{C183D7F6-B498-43B3-948B-1728B52AA6E4}">
                <adec:decorative xmlns:adec="http://schemas.microsoft.com/office/drawing/2017/decorative" val="1"/>
              </a:ext>
            </a:extLst>
          </p:cNvPr>
          <p:cNvSpPr/>
          <p:nvPr/>
        </p:nvSpPr>
        <p:spPr>
          <a:xfrm>
            <a:off x="459378" y="3182476"/>
            <a:ext cx="1679882" cy="836436"/>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67" name="Zone de texte 69">
            <a:extLst>
              <a:ext uri="{FF2B5EF4-FFF2-40B4-BE49-F238E27FC236}">
                <a16:creationId xmlns:a16="http://schemas.microsoft.com/office/drawing/2014/main" id="{F2C03D77-9CB7-4E19-82C9-DC85A57EB940}"/>
              </a:ext>
            </a:extLst>
          </p:cNvPr>
          <p:cNvSpPr txBox="1"/>
          <p:nvPr/>
        </p:nvSpPr>
        <p:spPr>
          <a:xfrm>
            <a:off x="699783" y="5188033"/>
            <a:ext cx="1339790" cy="369332"/>
          </a:xfrm>
          <a:prstGeom prst="rect">
            <a:avLst/>
          </a:prstGeom>
          <a:noFill/>
        </p:spPr>
        <p:txBody>
          <a:bodyPr wrap="square" lIns="0" tIns="0" rIns="0" bIns="0" rtlCol="0" anchor="ctr">
            <a:spAutoFit/>
          </a:bodyPr>
          <a:lstStyle/>
          <a:p>
            <a:pPr algn="ctr"/>
            <a:r>
              <a:rPr lang="fr-FR" sz="1200" b="1" u="sng" dirty="0">
                <a:solidFill>
                  <a:schemeClr val="bg1"/>
                </a:solidFill>
                <a:hlinkClick r:id="rId3">
                  <a:extLst>
                    <a:ext uri="{A12FA001-AC4F-418D-AE19-62706E023703}">
                      <ahyp:hlinkClr xmlns:ahyp="http://schemas.microsoft.com/office/drawing/2018/hyperlinkcolor" val="tx"/>
                    </a:ext>
                  </a:extLst>
                </a:hlinkClick>
              </a:rPr>
              <a:t>Résidence Jeunes - Sainte-Constance</a:t>
            </a:r>
            <a:endParaRPr lang="fr-FR" sz="1200" b="1" noProof="1">
              <a:solidFill>
                <a:schemeClr val="bg1"/>
              </a:solidFill>
            </a:endParaRPr>
          </a:p>
        </p:txBody>
      </p:sp>
      <p:graphicFrame>
        <p:nvGraphicFramePr>
          <p:cNvPr id="2" name="Tableau 1">
            <a:extLst>
              <a:ext uri="{FF2B5EF4-FFF2-40B4-BE49-F238E27FC236}">
                <a16:creationId xmlns:a16="http://schemas.microsoft.com/office/drawing/2014/main" id="{2DE5234E-9530-4FE8-A46E-39C329416C01}"/>
              </a:ext>
            </a:extLst>
          </p:cNvPr>
          <p:cNvGraphicFramePr>
            <a:graphicFrameLocks noGrp="1"/>
          </p:cNvGraphicFramePr>
          <p:nvPr>
            <p:extLst>
              <p:ext uri="{D42A27DB-BD31-4B8C-83A1-F6EECF244321}">
                <p14:modId xmlns:p14="http://schemas.microsoft.com/office/powerpoint/2010/main" val="2070738806"/>
              </p:ext>
            </p:extLst>
          </p:nvPr>
        </p:nvGraphicFramePr>
        <p:xfrm>
          <a:off x="2038305" y="2888767"/>
          <a:ext cx="7590274" cy="4724243"/>
        </p:xfrm>
        <a:graphic>
          <a:graphicData uri="http://schemas.openxmlformats.org/drawingml/2006/table">
            <a:tbl>
              <a:tblPr firstRow="1" bandRow="1">
                <a:tableStyleId>{5C22544A-7EE6-4342-B048-85BDC9FD1C3A}</a:tableStyleId>
              </a:tblPr>
              <a:tblGrid>
                <a:gridCol w="2638087">
                  <a:extLst>
                    <a:ext uri="{9D8B030D-6E8A-4147-A177-3AD203B41FA5}">
                      <a16:colId xmlns:a16="http://schemas.microsoft.com/office/drawing/2014/main" val="2937953430"/>
                    </a:ext>
                  </a:extLst>
                </a:gridCol>
                <a:gridCol w="2996784">
                  <a:extLst>
                    <a:ext uri="{9D8B030D-6E8A-4147-A177-3AD203B41FA5}">
                      <a16:colId xmlns:a16="http://schemas.microsoft.com/office/drawing/2014/main" val="170860131"/>
                    </a:ext>
                  </a:extLst>
                </a:gridCol>
                <a:gridCol w="1955403">
                  <a:extLst>
                    <a:ext uri="{9D8B030D-6E8A-4147-A177-3AD203B41FA5}">
                      <a16:colId xmlns:a16="http://schemas.microsoft.com/office/drawing/2014/main" val="3842958514"/>
                    </a:ext>
                  </a:extLst>
                </a:gridCol>
              </a:tblGrid>
              <a:tr h="1159257">
                <a:tc>
                  <a:txBody>
                    <a:bodyPr/>
                    <a:lstStyle/>
                    <a:p>
                      <a:pPr algn="ctr"/>
                      <a:r>
                        <a:rPr lang="fr-FR" sz="900" b="1" dirty="0">
                          <a:solidFill>
                            <a:schemeClr val="tx1"/>
                          </a:solidFill>
                        </a:rPr>
                        <a:t>7 rue de l'Abbé Risse - 57000 METZ</a:t>
                      </a:r>
                      <a:br>
                        <a:rPr lang="fr-FR" sz="900" b="1" dirty="0">
                          <a:solidFill>
                            <a:schemeClr val="accent1">
                              <a:lumMod val="60000"/>
                              <a:lumOff val="40000"/>
                            </a:schemeClr>
                          </a:solidFill>
                        </a:rPr>
                      </a:br>
                      <a:r>
                        <a:rPr lang="fr-FR" sz="900" b="1" dirty="0">
                          <a:solidFill>
                            <a:schemeClr val="tx1"/>
                          </a:solidFill>
                        </a:rPr>
                        <a:t>Tél. : +33(0)3 87 75 16 41 </a:t>
                      </a:r>
                      <a:br>
                        <a:rPr lang="fr-FR" sz="900" b="1" dirty="0">
                          <a:solidFill>
                            <a:schemeClr val="accent1">
                              <a:lumMod val="60000"/>
                              <a:lumOff val="40000"/>
                            </a:schemeClr>
                          </a:solidFill>
                        </a:rPr>
                      </a:br>
                      <a:r>
                        <a:rPr lang="fr-FR" sz="900" b="1" dirty="0">
                          <a:solidFill>
                            <a:schemeClr val="accent1">
                              <a:lumMod val="60000"/>
                              <a:lumOff val="40000"/>
                            </a:schemeClr>
                          </a:solidFill>
                          <a:hlinkClick r:id="rId4"/>
                        </a:rPr>
                        <a:t>accueil@fjo-metz.fr</a:t>
                      </a:r>
                      <a:endParaRPr lang="fr-FR" sz="900" b="1" dirty="0">
                        <a:solidFill>
                          <a:schemeClr val="accent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900" b="1" dirty="0">
                          <a:solidFill>
                            <a:schemeClr val="tx1"/>
                          </a:solidFill>
                        </a:rPr>
                        <a:t>Chambres individuelles meublées 10 -12m² (sans sanitaires), Chambres individuelles meublées 11 -14m² (avec sanitaires), Studios meublés 22 - 36m²  </a:t>
                      </a:r>
                    </a:p>
                    <a:p>
                      <a:pPr algn="ctr"/>
                      <a:r>
                        <a:rPr lang="fr-FR" sz="900" b="1" dirty="0">
                          <a:solidFill>
                            <a:schemeClr val="tx1"/>
                          </a:solidFill>
                        </a:rPr>
                        <a:t>Pour Jeunes de16-30 ans</a:t>
                      </a:r>
                    </a:p>
                    <a:p>
                      <a:pPr algn="ctr"/>
                      <a:r>
                        <a:rPr lang="fr-FR" sz="900" b="1" kern="1200" dirty="0">
                          <a:solidFill>
                            <a:srgbClr val="C00680"/>
                          </a:solidFill>
                          <a:latin typeface="+mn-lt"/>
                          <a:ea typeface="+mn-ea"/>
                          <a:cs typeface="+mn-cs"/>
                        </a:rPr>
                        <a:t>APL</a:t>
                      </a:r>
                      <a:r>
                        <a:rPr lang="fr-FR" sz="900" b="1" dirty="0">
                          <a:solidFill>
                            <a:schemeClr val="tx1"/>
                          </a:solidFill>
                        </a:rPr>
                        <a:t>*</a:t>
                      </a:r>
                    </a:p>
                    <a:p>
                      <a:pPr algn="ctr"/>
                      <a:r>
                        <a:rPr lang="fr-FR" sz="900" b="1" dirty="0">
                          <a:solidFill>
                            <a:schemeClr val="tx1"/>
                          </a:solidFill>
                        </a:rPr>
                        <a:t> </a:t>
                      </a:r>
                      <a:r>
                        <a:rPr lang="fr-FR" sz="900" b="1" kern="1200" dirty="0" err="1">
                          <a:solidFill>
                            <a:srgbClr val="C00680"/>
                          </a:solidFill>
                          <a:latin typeface="+mn-lt"/>
                          <a:ea typeface="+mn-ea"/>
                          <a:cs typeface="+mn-cs"/>
                        </a:rPr>
                        <a:t>Kichenette</a:t>
                      </a:r>
                      <a:r>
                        <a:rPr lang="fr-FR" sz="900" b="1" dirty="0">
                          <a:solidFill>
                            <a:schemeClr val="tx1"/>
                          </a:solidFill>
                        </a:rPr>
                        <a:t>* collective, salle informatique, salle de TV et de loisir, local à vélo. Accès à une banque alimentaire gratuite qui est ravitaillée de denrées alimentaires tous les jours sauf le samedi et dimanche.</a:t>
                      </a:r>
                    </a:p>
                    <a:p>
                      <a:pPr algn="ctr"/>
                      <a:r>
                        <a:rPr lang="fr-FR" sz="900" b="1" dirty="0">
                          <a:solidFill>
                            <a:schemeClr val="tx1"/>
                          </a:solidFill>
                        </a:rPr>
                        <a:t>Tarif : A partir de 315€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900" b="1" dirty="0">
                          <a:solidFill>
                            <a:schemeClr val="tx1"/>
                          </a:solidFill>
                        </a:rPr>
                        <a:t>Campus du Saulcy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4646144"/>
                  </a:ext>
                </a:extLst>
              </a:tr>
              <a:tr h="1112363">
                <a:tc>
                  <a:txBody>
                    <a:bodyPr/>
                    <a:lstStyle/>
                    <a:p>
                      <a:pPr algn="ctr"/>
                      <a:r>
                        <a:rPr lang="fr-FR" sz="900" b="1" dirty="0">
                          <a:solidFill>
                            <a:schemeClr val="tx1"/>
                          </a:solidFill>
                        </a:rPr>
                        <a:t>16 rue Gabriel Pierné - 57000 METZ</a:t>
                      </a:r>
                    </a:p>
                    <a:p>
                      <a:pPr algn="ctr"/>
                      <a:r>
                        <a:rPr lang="fr-FR" sz="900" b="1" dirty="0">
                          <a:solidFill>
                            <a:schemeClr val="tx1"/>
                          </a:solidFill>
                        </a:rPr>
                        <a:t>Tél. : +33(0)3 87 63 32 03</a:t>
                      </a:r>
                      <a:br>
                        <a:rPr lang="fr-FR" sz="900" b="1" dirty="0">
                          <a:solidFill>
                            <a:schemeClr val="accent1">
                              <a:lumMod val="60000"/>
                              <a:lumOff val="40000"/>
                            </a:schemeClr>
                          </a:solidFill>
                        </a:rPr>
                      </a:br>
                      <a:r>
                        <a:rPr lang="fr-FR" sz="900" b="1" dirty="0">
                          <a:solidFill>
                            <a:schemeClr val="accent1">
                              <a:lumMod val="60000"/>
                              <a:lumOff val="40000"/>
                            </a:schemeClr>
                          </a:solidFill>
                          <a:hlinkClick r:id="rId5"/>
                        </a:rPr>
                        <a:t>contact@residence-jeunes.fr</a:t>
                      </a: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900" b="1" dirty="0">
                        <a:solidFill>
                          <a:schemeClr val="tx1"/>
                        </a:solidFill>
                      </a:endParaRPr>
                    </a:p>
                    <a:p>
                      <a:pPr algn="ctr"/>
                      <a:r>
                        <a:rPr lang="fr-FR" sz="900" b="1" dirty="0">
                          <a:solidFill>
                            <a:schemeClr val="tx1"/>
                          </a:solidFill>
                        </a:rPr>
                        <a:t>121 Chambres simples meublées et équipées 12,5m² , </a:t>
                      </a:r>
                    </a:p>
                    <a:p>
                      <a:pPr algn="ctr"/>
                      <a:r>
                        <a:rPr lang="fr-FR" sz="900" b="1" dirty="0">
                          <a:solidFill>
                            <a:schemeClr val="tx1"/>
                          </a:solidFill>
                        </a:rPr>
                        <a:t>8 Chambres  couple meublées et équipées - 14,5 m², </a:t>
                      </a:r>
                    </a:p>
                    <a:p>
                      <a:pPr algn="ctr"/>
                      <a:r>
                        <a:rPr lang="fr-FR" sz="900" b="1" dirty="0">
                          <a:solidFill>
                            <a:schemeClr val="tx1"/>
                          </a:solidFill>
                        </a:rPr>
                        <a:t>Accueil 24h/24, Accès sécurisé, Vidéo surveillance permanente, Service de restauration et d'animations, salle de sport, bibliothèque, jardin, salle TV et de loisirs (grand écran, rétroprojecteur, babyfoot...), cuisinette, distributeurs, buanderie, prêt d'ustensiles de ménage, parking fermé gratuit, local à vélo,  Internet gratuit et illimité,  </a:t>
                      </a:r>
                    </a:p>
                    <a:p>
                      <a:pPr algn="ctr"/>
                      <a:r>
                        <a:rPr lang="fr-FR" sz="900" b="1" dirty="0">
                          <a:solidFill>
                            <a:schemeClr val="tx1"/>
                          </a:solidFill>
                        </a:rPr>
                        <a:t>Pour étudiants, apprentis, salariés, demandeurs d’emploi rémunérés ou personnes en formation de 16 à 30 ans</a:t>
                      </a:r>
                    </a:p>
                    <a:p>
                      <a:pPr algn="ctr"/>
                      <a:r>
                        <a:rPr lang="fr-FR" sz="900" b="1" kern="1200" dirty="0">
                          <a:solidFill>
                            <a:srgbClr val="C00680"/>
                          </a:solidFill>
                          <a:latin typeface="+mn-lt"/>
                          <a:ea typeface="+mn-ea"/>
                          <a:cs typeface="+mn-cs"/>
                        </a:rPr>
                        <a:t>APL</a:t>
                      </a:r>
                      <a:r>
                        <a:rPr lang="fr-FR" sz="900" b="1" dirty="0">
                          <a:solidFill>
                            <a:schemeClr val="tx1"/>
                          </a:solidFill>
                        </a:rPr>
                        <a:t>*, Garantie </a:t>
                      </a:r>
                      <a:r>
                        <a:rPr lang="fr-FR" sz="900" b="1" dirty="0" err="1">
                          <a:solidFill>
                            <a:schemeClr val="tx1"/>
                          </a:solidFill>
                        </a:rPr>
                        <a:t>Visale</a:t>
                      </a:r>
                      <a:r>
                        <a:rPr lang="fr-FR" sz="900" b="1" dirty="0">
                          <a:solidFill>
                            <a:schemeClr val="tx1"/>
                          </a:solidFill>
                        </a:rPr>
                        <a:t>, Option petit déjeuner et repas complet</a:t>
                      </a:r>
                    </a:p>
                    <a:p>
                      <a:pPr algn="ctr"/>
                      <a:r>
                        <a:rPr lang="fr-FR" sz="900" b="1" dirty="0">
                          <a:solidFill>
                            <a:schemeClr val="tx1"/>
                          </a:solidFill>
                        </a:rPr>
                        <a:t>Tarif: A partir de 384€**sans repas</a:t>
                      </a:r>
                    </a:p>
                    <a:p>
                      <a:pPr algn="ctr"/>
                      <a:r>
                        <a:rPr lang="fr-FR" sz="900" b="1" dirty="0">
                          <a:solidFill>
                            <a:schemeClr val="accent1">
                              <a:lumMod val="60000"/>
                              <a:lumOff val="40000"/>
                            </a:schemeClr>
                          </a:solidFill>
                          <a:hlinkClick r:id="rId6"/>
                        </a:rPr>
                        <a:t>Remplir un dossier en ligne</a:t>
                      </a: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900" b="1" dirty="0">
                          <a:solidFill>
                            <a:schemeClr val="tx1"/>
                          </a:solidFill>
                        </a:rPr>
                        <a:t>Tous campus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42283"/>
                  </a:ext>
                </a:extLst>
              </a:tr>
              <a:tr h="1112363">
                <a:tc>
                  <a:txBody>
                    <a:bodyPr/>
                    <a:lstStyle/>
                    <a:p>
                      <a:pPr algn="ct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900" b="1" dirty="0">
                          <a:solidFill>
                            <a:schemeClr val="accent1">
                              <a:lumMod val="60000"/>
                              <a:lumOff val="40000"/>
                            </a:schemeClr>
                          </a:solidFill>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538333"/>
                  </a:ext>
                </a:extLst>
              </a:tr>
            </a:tbl>
          </a:graphicData>
        </a:graphic>
      </p:graphicFrame>
      <p:pic>
        <p:nvPicPr>
          <p:cNvPr id="24" name="Graphique 23" descr="Ampoule et engrenage">
            <a:extLst>
              <a:ext uri="{FF2B5EF4-FFF2-40B4-BE49-F238E27FC236}">
                <a16:creationId xmlns:a16="http://schemas.microsoft.com/office/drawing/2014/main" id="{700BD55B-5CB0-43B6-AF27-83C16B5244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65592" y="1664242"/>
            <a:ext cx="914400" cy="914400"/>
          </a:xfrm>
          <a:prstGeom prst="rect">
            <a:avLst/>
          </a:prstGeom>
        </p:spPr>
      </p:pic>
      <p:pic>
        <p:nvPicPr>
          <p:cNvPr id="40" name="Graphique 39" descr="Ville">
            <a:extLst>
              <a:ext uri="{FF2B5EF4-FFF2-40B4-BE49-F238E27FC236}">
                <a16:creationId xmlns:a16="http://schemas.microsoft.com/office/drawing/2014/main" id="{27E9AAC3-9A5A-4B7D-ADD1-F62B8DE938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190" y="1240904"/>
            <a:ext cx="471715" cy="471715"/>
          </a:xfrm>
          <a:prstGeom prst="rect">
            <a:avLst/>
          </a:prstGeom>
        </p:spPr>
      </p:pic>
      <p:sp>
        <p:nvSpPr>
          <p:cNvPr id="45" name="Zone de texte 67">
            <a:extLst>
              <a:ext uri="{FF2B5EF4-FFF2-40B4-BE49-F238E27FC236}">
                <a16:creationId xmlns:a16="http://schemas.microsoft.com/office/drawing/2014/main" id="{BCE99C51-BF19-4B8C-9B65-8B20F6313E03}"/>
              </a:ext>
            </a:extLst>
          </p:cNvPr>
          <p:cNvSpPr txBox="1"/>
          <p:nvPr/>
        </p:nvSpPr>
        <p:spPr>
          <a:xfrm>
            <a:off x="7963540" y="2465314"/>
            <a:ext cx="1227900" cy="246221"/>
          </a:xfrm>
          <a:prstGeom prst="rect">
            <a:avLst/>
          </a:prstGeom>
          <a:noFill/>
        </p:spPr>
        <p:txBody>
          <a:bodyPr wrap="none" lIns="0" tIns="0" rIns="0" bIns="0" rtlCol="0" anchor="ctr">
            <a:spAutoFit/>
          </a:bodyPr>
          <a:lstStyle/>
          <a:p>
            <a:pPr algn="ctr" rtl="0"/>
            <a:r>
              <a:rPr lang="fr-FR" sz="1600" b="1" noProof="1">
                <a:solidFill>
                  <a:schemeClr val="bg1"/>
                </a:solidFill>
              </a:rPr>
              <a:t>Proche campus</a:t>
            </a:r>
          </a:p>
        </p:txBody>
      </p:sp>
      <p:pic>
        <p:nvPicPr>
          <p:cNvPr id="30" name="Graphique 29" descr="Curseur">
            <a:hlinkClick r:id="rId11" action="ppaction://hlinksldjump"/>
            <a:extLst>
              <a:ext uri="{FF2B5EF4-FFF2-40B4-BE49-F238E27FC236}">
                <a16:creationId xmlns:a16="http://schemas.microsoft.com/office/drawing/2014/main" id="{DAC7298D-B094-41D7-B938-0844B87A56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47401" y="2215582"/>
            <a:ext cx="251851" cy="251851"/>
          </a:xfrm>
          <a:prstGeom prst="rect">
            <a:avLst/>
          </a:prstGeom>
        </p:spPr>
      </p:pic>
      <p:sp>
        <p:nvSpPr>
          <p:cNvPr id="31" name="ZoneTexte 30">
            <a:extLst>
              <a:ext uri="{FF2B5EF4-FFF2-40B4-BE49-F238E27FC236}">
                <a16:creationId xmlns:a16="http://schemas.microsoft.com/office/drawing/2014/main" id="{BC942031-EC40-4883-B861-E663121A1EAD}"/>
              </a:ext>
            </a:extLst>
          </p:cNvPr>
          <p:cNvSpPr txBox="1"/>
          <p:nvPr/>
        </p:nvSpPr>
        <p:spPr>
          <a:xfrm>
            <a:off x="7437369" y="1835366"/>
            <a:ext cx="2138606" cy="400110"/>
          </a:xfrm>
          <a:prstGeom prst="rect">
            <a:avLst/>
          </a:prstGeom>
          <a:noFill/>
        </p:spPr>
        <p:txBody>
          <a:bodyPr wrap="square" rtlCol="0">
            <a:spAutoFit/>
          </a:bodyPr>
          <a:lstStyle/>
          <a:p>
            <a:r>
              <a:rPr lang="fr-FR" sz="1000" b="1" dirty="0"/>
              <a:t>*Lexique et abréviations à retrouver </a:t>
            </a:r>
            <a:r>
              <a:rPr lang="fr-FR" sz="1000" b="1" dirty="0">
                <a:solidFill>
                  <a:srgbClr val="C00680"/>
                </a:solidFill>
                <a:hlinkClick r:id="rId11" action="ppaction://hlinksldjump"/>
              </a:rPr>
              <a:t>ici</a:t>
            </a:r>
            <a:endParaRPr lang="fr-FR" sz="1000" b="1" dirty="0">
              <a:solidFill>
                <a:srgbClr val="C00680"/>
              </a:solidFill>
            </a:endParaRPr>
          </a:p>
          <a:p>
            <a:r>
              <a:rPr lang="fr-FR" sz="1000" b="1" dirty="0">
                <a:solidFill>
                  <a:srgbClr val="C00680"/>
                </a:solidFill>
              </a:rPr>
              <a:t>** à titre indicatif, tarifs 2024-2025</a:t>
            </a:r>
          </a:p>
        </p:txBody>
      </p:sp>
      <p:pic>
        <p:nvPicPr>
          <p:cNvPr id="34" name="Graphique 33" descr="Maison">
            <a:hlinkClick r:id="" action="ppaction://hlinkshowjump?jump=firstslide"/>
            <a:extLst>
              <a:ext uri="{FF2B5EF4-FFF2-40B4-BE49-F238E27FC236}">
                <a16:creationId xmlns:a16="http://schemas.microsoft.com/office/drawing/2014/main" id="{681BAA2A-53D3-43BE-870D-FA4F0AD808F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04400" y="1502515"/>
            <a:ext cx="383200" cy="383200"/>
          </a:xfrm>
          <a:prstGeom prst="rect">
            <a:avLst/>
          </a:prstGeom>
        </p:spPr>
      </p:pic>
      <p:sp>
        <p:nvSpPr>
          <p:cNvPr id="43" name="Zone de texte 68">
            <a:extLst>
              <a:ext uri="{FF2B5EF4-FFF2-40B4-BE49-F238E27FC236}">
                <a16:creationId xmlns:a16="http://schemas.microsoft.com/office/drawing/2014/main" id="{DD9E8A72-4535-4A8F-BAC1-F2861A571105}"/>
              </a:ext>
            </a:extLst>
          </p:cNvPr>
          <p:cNvSpPr txBox="1"/>
          <p:nvPr/>
        </p:nvSpPr>
        <p:spPr>
          <a:xfrm>
            <a:off x="534668" y="3268090"/>
            <a:ext cx="1532279" cy="553998"/>
          </a:xfrm>
          <a:prstGeom prst="rect">
            <a:avLst/>
          </a:prstGeom>
          <a:noFill/>
        </p:spPr>
        <p:txBody>
          <a:bodyPr wrap="square" lIns="0" tIns="0" rIns="0" bIns="0" rtlCol="0" anchor="ctr">
            <a:spAutoFit/>
          </a:bodyPr>
          <a:lstStyle/>
          <a:p>
            <a:pPr algn="ctr"/>
            <a:r>
              <a:rPr lang="fr-FR" sz="1200" b="1" dirty="0">
                <a:solidFill>
                  <a:schemeClr val="bg1"/>
                </a:solidFill>
                <a:hlinkClick r:id="rId16">
                  <a:extLst>
                    <a:ext uri="{A12FA001-AC4F-418D-AE19-62706E023703}">
                      <ahyp:hlinkClr xmlns:ahyp="http://schemas.microsoft.com/office/drawing/2018/hyperlinkcolor" val="tx"/>
                    </a:ext>
                  </a:extLst>
                </a:hlinkClick>
              </a:rPr>
              <a:t>FJO METZ</a:t>
            </a:r>
          </a:p>
          <a:p>
            <a:pPr algn="ctr"/>
            <a:r>
              <a:rPr lang="fr-FR" sz="1200" b="1" dirty="0">
                <a:solidFill>
                  <a:schemeClr val="bg1"/>
                </a:solidFill>
                <a:hlinkClick r:id="rId16">
                  <a:extLst>
                    <a:ext uri="{A12FA001-AC4F-418D-AE19-62706E023703}">
                      <ahyp:hlinkClr xmlns:ahyp="http://schemas.microsoft.com/office/drawing/2018/hyperlinkcolor" val="tx"/>
                    </a:ext>
                  </a:extLst>
                </a:hlinkClick>
              </a:rPr>
              <a:t>Foyer des </a:t>
            </a:r>
          </a:p>
          <a:p>
            <a:pPr algn="ctr"/>
            <a:r>
              <a:rPr lang="fr-FR" sz="1200" b="1" dirty="0">
                <a:solidFill>
                  <a:schemeClr val="bg1"/>
                </a:solidFill>
                <a:hlinkClick r:id="rId16">
                  <a:extLst>
                    <a:ext uri="{A12FA001-AC4F-418D-AE19-62706E023703}">
                      <ahyp:hlinkClr xmlns:ahyp="http://schemas.microsoft.com/office/drawing/2018/hyperlinkcolor" val="tx"/>
                    </a:ext>
                  </a:extLst>
                </a:hlinkClick>
              </a:rPr>
              <a:t>Jeunes Ouvriers</a:t>
            </a:r>
            <a:endParaRPr lang="fr-FR" sz="1200" b="1" dirty="0">
              <a:solidFill>
                <a:schemeClr val="bg1"/>
              </a:solidFill>
            </a:endParaRPr>
          </a:p>
        </p:txBody>
      </p:sp>
      <p:pic>
        <p:nvPicPr>
          <p:cNvPr id="42" name="Graphique 41" descr="Ligne fléchée : tout droit">
            <a:hlinkClick r:id="" action="ppaction://hlinkshowjump?jump=nextslide"/>
            <a:extLst>
              <a:ext uri="{FF2B5EF4-FFF2-40B4-BE49-F238E27FC236}">
                <a16:creationId xmlns:a16="http://schemas.microsoft.com/office/drawing/2014/main" id="{F6730556-C40E-4879-9124-6AAF6FDF0A4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0800000">
            <a:off x="6424921" y="1441554"/>
            <a:ext cx="383200" cy="520960"/>
          </a:xfrm>
          <a:prstGeom prst="rect">
            <a:avLst/>
          </a:prstGeom>
        </p:spPr>
      </p:pic>
      <p:pic>
        <p:nvPicPr>
          <p:cNvPr id="44" name="Graphique 43" descr="Ligne fléchée : tout droit">
            <a:hlinkClick r:id="" action="ppaction://hlinkshowjump?jump=previousslide"/>
            <a:extLst>
              <a:ext uri="{FF2B5EF4-FFF2-40B4-BE49-F238E27FC236}">
                <a16:creationId xmlns:a16="http://schemas.microsoft.com/office/drawing/2014/main" id="{8574A267-418E-4EBA-9954-235D55CE033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377346" y="1453308"/>
            <a:ext cx="383201" cy="520960"/>
          </a:xfrm>
          <a:prstGeom prst="rect">
            <a:avLst/>
          </a:prstGeom>
        </p:spPr>
      </p:pic>
      <p:sp>
        <p:nvSpPr>
          <p:cNvPr id="53" name="Zone de texte 13">
            <a:extLst>
              <a:ext uri="{FF2B5EF4-FFF2-40B4-BE49-F238E27FC236}">
                <a16:creationId xmlns:a16="http://schemas.microsoft.com/office/drawing/2014/main" id="{BBB33E5F-6BCD-43C1-A772-A9BAF121D236}"/>
              </a:ext>
            </a:extLst>
          </p:cNvPr>
          <p:cNvSpPr txBox="1"/>
          <p:nvPr/>
        </p:nvSpPr>
        <p:spPr>
          <a:xfrm>
            <a:off x="1463904" y="886143"/>
            <a:ext cx="9264192" cy="307777"/>
          </a:xfrm>
          <a:prstGeom prst="rect">
            <a:avLst/>
          </a:prstGeom>
          <a:noFill/>
        </p:spPr>
        <p:txBody>
          <a:bodyPr wrap="square" lIns="0" tIns="0" rIns="0" bIns="0" rtlCol="0">
            <a:spAutoFit/>
          </a:bodyPr>
          <a:lstStyle/>
          <a:p>
            <a:pPr algn="ctr"/>
            <a:r>
              <a:rPr lang="fr-FR" sz="2000" i="1" noProof="1">
                <a:solidFill>
                  <a:schemeClr val="tx1">
                    <a:lumMod val="75000"/>
                    <a:lumOff val="25000"/>
                  </a:schemeClr>
                </a:solidFill>
              </a:rPr>
              <a:t>Longs </a:t>
            </a:r>
            <a:r>
              <a:rPr lang="fr-FR" sz="2000" noProof="1">
                <a:solidFill>
                  <a:schemeClr val="tx1">
                    <a:lumMod val="75000"/>
                    <a:lumOff val="25000"/>
                  </a:schemeClr>
                </a:solidFill>
              </a:rPr>
              <a:t>séjours – 2025-2026</a:t>
            </a:r>
          </a:p>
        </p:txBody>
      </p:sp>
      <p:sp>
        <p:nvSpPr>
          <p:cNvPr id="33" name="Rectangle à coins arrondis 96">
            <a:extLst>
              <a:ext uri="{FF2B5EF4-FFF2-40B4-BE49-F238E27FC236}">
                <a16:creationId xmlns:a16="http://schemas.microsoft.com/office/drawing/2014/main" id="{F719CCC3-4296-449B-8F32-6436EA367ECB}"/>
              </a:ext>
              <a:ext uri="{C183D7F6-B498-43B3-948B-1728B52AA6E4}">
                <adec:decorative xmlns:adec="http://schemas.microsoft.com/office/drawing/2017/decorative" val="1"/>
              </a:ext>
            </a:extLst>
          </p:cNvPr>
          <p:cNvSpPr/>
          <p:nvPr/>
        </p:nvSpPr>
        <p:spPr>
          <a:xfrm>
            <a:off x="9982200" y="2607166"/>
            <a:ext cx="1908699" cy="3397054"/>
          </a:xfrm>
          <a:prstGeom prst="roundRect">
            <a:avLst>
              <a:gd name="adj" fmla="val 50000"/>
            </a:avLst>
          </a:prstGeom>
          <a:solidFill>
            <a:srgbClr val="FF9900"/>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Contactez directement les résidences par e-mail pour la réservation</a:t>
            </a:r>
          </a:p>
          <a:p>
            <a:pPr algn="ctr"/>
            <a:endParaRPr lang="fr-FR" b="1" dirty="0"/>
          </a:p>
        </p:txBody>
      </p:sp>
      <p:pic>
        <p:nvPicPr>
          <p:cNvPr id="48" name="Image 47">
            <a:extLst>
              <a:ext uri="{FF2B5EF4-FFF2-40B4-BE49-F238E27FC236}">
                <a16:creationId xmlns:a16="http://schemas.microsoft.com/office/drawing/2014/main" id="{22272C89-CAA7-447E-9D9C-0211F87910B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50" name="Espace réservé du numéro de diapositive 8">
            <a:extLst>
              <a:ext uri="{FF2B5EF4-FFF2-40B4-BE49-F238E27FC236}">
                <a16:creationId xmlns:a16="http://schemas.microsoft.com/office/drawing/2014/main" id="{25E9D39D-23E7-419F-A3AD-175DE2BCCE2B}"/>
              </a:ext>
            </a:extLst>
          </p:cNvPr>
          <p:cNvSpPr txBox="1">
            <a:spLocks/>
          </p:cNvSpPr>
          <p:nvPr/>
        </p:nvSpPr>
        <p:spPr>
          <a:xfrm>
            <a:off x="10581016" y="6481752"/>
            <a:ext cx="590773" cy="365125"/>
          </a:xfrm>
          <a:prstGeom prst="rect">
            <a:avLst/>
          </a:prstGeom>
        </p:spPr>
        <p:txBody>
          <a:bodyPr/>
          <a:lstStyle>
            <a:defPPr rtl="0">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noProof="1"/>
          </a:p>
        </p:txBody>
      </p:sp>
      <p:sp>
        <p:nvSpPr>
          <p:cNvPr id="3" name="Espace réservé de la date 2">
            <a:extLst>
              <a:ext uri="{FF2B5EF4-FFF2-40B4-BE49-F238E27FC236}">
                <a16:creationId xmlns:a16="http://schemas.microsoft.com/office/drawing/2014/main" id="{37DC53FF-973F-4723-8412-5F4F1A11F72B}"/>
              </a:ext>
            </a:extLst>
          </p:cNvPr>
          <p:cNvSpPr>
            <a:spLocks noGrp="1"/>
          </p:cNvSpPr>
          <p:nvPr>
            <p:ph type="dt" sz="half" idx="2"/>
          </p:nvPr>
        </p:nvSpPr>
        <p:spPr>
          <a:xfrm>
            <a:off x="838200" y="6450256"/>
            <a:ext cx="9938496" cy="241630"/>
          </a:xfrm>
        </p:spPr>
        <p:txBody>
          <a:bodyPr/>
          <a:lstStyle/>
          <a:p>
            <a:r>
              <a:rPr lang="fr-FR" sz="1000" b="1" noProof="1">
                <a:latin typeface="Calibri" panose="020F0502020204030204" pitchFamily="34" charset="0"/>
                <a:cs typeface="Calibri" panose="020F0502020204030204" pitchFamily="34" charset="0"/>
              </a:rPr>
              <a:t>Dernière mise à jour : 17/06/2025–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20"/>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8F751AC9-415C-4FF2-90E7-34E2ED555827}"/>
              </a:ext>
            </a:extLst>
          </p:cNvPr>
          <p:cNvSpPr>
            <a:spLocks noGrp="1"/>
          </p:cNvSpPr>
          <p:nvPr>
            <p:ph type="sldNum" sz="quarter" idx="4"/>
          </p:nvPr>
        </p:nvSpPr>
        <p:spPr/>
        <p:txBody>
          <a:bodyPr/>
          <a:lstStyle/>
          <a:p>
            <a:fld id="{5A4A7955-6230-48B4-BD8B-A7C460F75945}" type="slidenum">
              <a:rPr lang="fr-FR" noProof="1" smtClean="0"/>
              <a:pPr/>
              <a:t>14</a:t>
            </a:fld>
            <a:endParaRPr lang="fr-FR" noProof="1"/>
          </a:p>
        </p:txBody>
      </p:sp>
    </p:spTree>
    <p:extLst>
      <p:ext uri="{BB962C8B-B14F-4D97-AF65-F5344CB8AC3E}">
        <p14:creationId xmlns:p14="http://schemas.microsoft.com/office/powerpoint/2010/main" val="2191181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63904" y="292100"/>
            <a:ext cx="9264193" cy="492443"/>
          </a:xfrm>
          <a:prstGeom prst="rect">
            <a:avLst/>
          </a:prstGeom>
          <a:noFill/>
        </p:spPr>
        <p:txBody>
          <a:bodyPr wrap="square" lIns="0" tIns="0" rIns="0" bIns="0" rtlCol="0" anchor="ctr">
            <a:spAutoFit/>
          </a:bodyPr>
          <a:lstStyle/>
          <a:p>
            <a:pPr algn="ctr" rtl="0"/>
            <a:r>
              <a:rPr lang="fr-FR" sz="3200" b="1" noProof="1">
                <a:solidFill>
                  <a:schemeClr val="tx1">
                    <a:lumMod val="75000"/>
                    <a:lumOff val="25000"/>
                  </a:schemeClr>
                </a:solidFill>
                <a:latin typeface="+mj-lt"/>
              </a:rPr>
              <a:t>Liste de logements à Metz</a:t>
            </a:r>
            <a:endParaRPr lang="fr-FR" sz="3600" noProof="1">
              <a:solidFill>
                <a:schemeClr val="tx1">
                  <a:lumMod val="75000"/>
                  <a:lumOff val="25000"/>
                </a:schemeClr>
              </a:solidFill>
              <a:latin typeface="+mj-lt"/>
            </a:endParaRPr>
          </a:p>
        </p:txBody>
      </p:sp>
      <p:sp>
        <p:nvSpPr>
          <p:cNvPr id="47" name="Rectangle : Coins supérieurs arrondis 46">
            <a:extLst>
              <a:ext uri="{FF2B5EF4-FFF2-40B4-BE49-F238E27FC236}">
                <a16:creationId xmlns:a16="http://schemas.microsoft.com/office/drawing/2014/main" id="{7757CDEF-630C-40F7-970E-216E60E6352C}"/>
              </a:ext>
              <a:ext uri="{C183D7F6-B498-43B3-948B-1728B52AA6E4}">
                <adec:decorative xmlns:adec="http://schemas.microsoft.com/office/drawing/2017/decorative" val="1"/>
              </a:ext>
            </a:extLst>
          </p:cNvPr>
          <p:cNvSpPr/>
          <p:nvPr/>
        </p:nvSpPr>
        <p:spPr>
          <a:xfrm rot="5400000" flipH="1">
            <a:off x="1538379" y="-270949"/>
            <a:ext cx="836434" cy="3913189"/>
          </a:xfrm>
          <a:prstGeom prst="round2SameRect">
            <a:avLst>
              <a:gd name="adj1" fmla="val 50000"/>
              <a:gd name="adj2" fmla="val 0"/>
            </a:avLst>
          </a:prstGeom>
          <a:solidFill>
            <a:srgbClr val="FF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59" name="ZoneTexte 58">
            <a:extLst>
              <a:ext uri="{FF2B5EF4-FFF2-40B4-BE49-F238E27FC236}">
                <a16:creationId xmlns:a16="http://schemas.microsoft.com/office/drawing/2014/main" id="{BFEEB9FD-FBA7-4933-907B-2142698A94E9}"/>
              </a:ext>
            </a:extLst>
          </p:cNvPr>
          <p:cNvSpPr txBox="1"/>
          <p:nvPr/>
        </p:nvSpPr>
        <p:spPr>
          <a:xfrm>
            <a:off x="-569535" y="1278616"/>
            <a:ext cx="4374191" cy="830997"/>
          </a:xfrm>
          <a:prstGeom prst="rect">
            <a:avLst/>
          </a:prstGeom>
          <a:noFill/>
        </p:spPr>
        <p:txBody>
          <a:bodyPr wrap="square" rtlCol="0">
            <a:spAutoFit/>
          </a:bodyPr>
          <a:lstStyle/>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RESIDENCES et FOYERS </a:t>
            </a:r>
          </a:p>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acceptant les ETUDIANTS </a:t>
            </a:r>
          </a:p>
        </p:txBody>
      </p:sp>
      <p:sp>
        <p:nvSpPr>
          <p:cNvPr id="35" name="Rectangle à coins arrondis 75">
            <a:extLst>
              <a:ext uri="{FF2B5EF4-FFF2-40B4-BE49-F238E27FC236}">
                <a16:creationId xmlns:a16="http://schemas.microsoft.com/office/drawing/2014/main" id="{5DD506DE-9F1A-4730-9797-C41BFD88B599}"/>
              </a:ext>
              <a:ext uri="{C183D7F6-B498-43B3-948B-1728B52AA6E4}">
                <adec:decorative xmlns:adec="http://schemas.microsoft.com/office/drawing/2017/decorative" val="1"/>
              </a:ext>
            </a:extLst>
          </p:cNvPr>
          <p:cNvSpPr/>
          <p:nvPr/>
        </p:nvSpPr>
        <p:spPr>
          <a:xfrm>
            <a:off x="2033533" y="2395602"/>
            <a:ext cx="7855666" cy="385646"/>
          </a:xfrm>
          <a:prstGeom prst="roundRect">
            <a:avLst>
              <a:gd name="adj" fmla="val 50000"/>
            </a:avLst>
          </a:prstGeom>
          <a:solidFill>
            <a:schemeClr val="tx2">
              <a:alpha val="5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36" name="Zone de texte 54">
            <a:extLst>
              <a:ext uri="{FF2B5EF4-FFF2-40B4-BE49-F238E27FC236}">
                <a16:creationId xmlns:a16="http://schemas.microsoft.com/office/drawing/2014/main" id="{CAED8DBF-02C2-4195-B70B-FF9291F04DC3}"/>
              </a:ext>
            </a:extLst>
          </p:cNvPr>
          <p:cNvSpPr txBox="1"/>
          <p:nvPr/>
        </p:nvSpPr>
        <p:spPr>
          <a:xfrm>
            <a:off x="2590880" y="2465690"/>
            <a:ext cx="1492588" cy="246221"/>
          </a:xfrm>
          <a:prstGeom prst="rect">
            <a:avLst/>
          </a:prstGeom>
          <a:noFill/>
        </p:spPr>
        <p:txBody>
          <a:bodyPr wrap="none" lIns="0" tIns="0" rIns="0" bIns="0" rtlCol="0" anchor="ctr">
            <a:spAutoFit/>
          </a:bodyPr>
          <a:lstStyle/>
          <a:p>
            <a:pPr algn="ctr" rtl="0"/>
            <a:r>
              <a:rPr lang="fr-FR" sz="1600" b="1" noProof="1">
                <a:solidFill>
                  <a:schemeClr val="bg1"/>
                </a:solidFill>
              </a:rPr>
              <a:t>Adresse et contact</a:t>
            </a:r>
          </a:p>
        </p:txBody>
      </p:sp>
      <p:sp>
        <p:nvSpPr>
          <p:cNvPr id="37" name="Zone de texte 55">
            <a:extLst>
              <a:ext uri="{FF2B5EF4-FFF2-40B4-BE49-F238E27FC236}">
                <a16:creationId xmlns:a16="http://schemas.microsoft.com/office/drawing/2014/main" id="{FDF07A15-F39A-488F-9A46-066417D2FD58}"/>
              </a:ext>
            </a:extLst>
          </p:cNvPr>
          <p:cNvSpPr txBox="1"/>
          <p:nvPr/>
        </p:nvSpPr>
        <p:spPr>
          <a:xfrm>
            <a:off x="5155303" y="2438996"/>
            <a:ext cx="1631793" cy="246221"/>
          </a:xfrm>
          <a:prstGeom prst="rect">
            <a:avLst/>
          </a:prstGeom>
          <a:noFill/>
        </p:spPr>
        <p:txBody>
          <a:bodyPr wrap="none" lIns="0" tIns="0" rIns="0" bIns="0" rtlCol="0" anchor="ctr">
            <a:spAutoFit/>
          </a:bodyPr>
          <a:lstStyle/>
          <a:p>
            <a:pPr algn="ctr" rtl="0"/>
            <a:r>
              <a:rPr lang="fr-FR" sz="1600" b="1" noProof="1">
                <a:solidFill>
                  <a:schemeClr val="bg1"/>
                </a:solidFill>
              </a:rPr>
              <a:t>Types de logements</a:t>
            </a:r>
          </a:p>
        </p:txBody>
      </p:sp>
      <p:sp>
        <p:nvSpPr>
          <p:cNvPr id="38" name="Rectangle à coins arrondis 76">
            <a:extLst>
              <a:ext uri="{FF2B5EF4-FFF2-40B4-BE49-F238E27FC236}">
                <a16:creationId xmlns:a16="http://schemas.microsoft.com/office/drawing/2014/main" id="{CBC16A5E-A8FA-4CB2-AEF3-C8E746A65D08}"/>
              </a:ext>
              <a:ext uri="{C183D7F6-B498-43B3-948B-1728B52AA6E4}">
                <adec:decorative xmlns:adec="http://schemas.microsoft.com/office/drawing/2017/decorative" val="1"/>
              </a:ext>
            </a:extLst>
          </p:cNvPr>
          <p:cNvSpPr/>
          <p:nvPr/>
        </p:nvSpPr>
        <p:spPr>
          <a:xfrm>
            <a:off x="625192" y="4427285"/>
            <a:ext cx="1677421" cy="836436"/>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41" name="Rectangle à coins arrondis 78">
            <a:extLst>
              <a:ext uri="{FF2B5EF4-FFF2-40B4-BE49-F238E27FC236}">
                <a16:creationId xmlns:a16="http://schemas.microsoft.com/office/drawing/2014/main" id="{B6559565-25FA-4F94-8FB7-1A8D91D161F4}"/>
              </a:ext>
              <a:ext uri="{C183D7F6-B498-43B3-948B-1728B52AA6E4}">
                <adec:decorative xmlns:adec="http://schemas.microsoft.com/office/drawing/2017/decorative" val="1"/>
              </a:ext>
            </a:extLst>
          </p:cNvPr>
          <p:cNvSpPr/>
          <p:nvPr/>
        </p:nvSpPr>
        <p:spPr>
          <a:xfrm>
            <a:off x="623963" y="3146494"/>
            <a:ext cx="1679882" cy="836436"/>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67" name="Zone de texte 69">
            <a:extLst>
              <a:ext uri="{FF2B5EF4-FFF2-40B4-BE49-F238E27FC236}">
                <a16:creationId xmlns:a16="http://schemas.microsoft.com/office/drawing/2014/main" id="{F2C03D77-9CB7-4E19-82C9-DC85A57EB940}"/>
              </a:ext>
            </a:extLst>
          </p:cNvPr>
          <p:cNvSpPr txBox="1"/>
          <p:nvPr/>
        </p:nvSpPr>
        <p:spPr>
          <a:xfrm>
            <a:off x="794008" y="4660837"/>
            <a:ext cx="1339790" cy="369332"/>
          </a:xfrm>
          <a:prstGeom prst="rect">
            <a:avLst/>
          </a:prstGeom>
          <a:noFill/>
        </p:spPr>
        <p:txBody>
          <a:bodyPr wrap="square" lIns="0" tIns="0" rIns="0" bIns="0" rtlCol="0" anchor="ctr">
            <a:spAutoFit/>
          </a:bodyPr>
          <a:lstStyle/>
          <a:p>
            <a:pPr algn="ctr"/>
            <a:r>
              <a:rPr lang="fr-FR" sz="1200" b="1" dirty="0">
                <a:solidFill>
                  <a:schemeClr val="bg1"/>
                </a:solidFill>
                <a:hlinkClick r:id="rId3">
                  <a:extLst>
                    <a:ext uri="{A12FA001-AC4F-418D-AE19-62706E023703}">
                      <ahyp:hlinkClr xmlns:ahyp="http://schemas.microsoft.com/office/drawing/2018/hyperlinkcolor" val="tx"/>
                    </a:ext>
                  </a:extLst>
                </a:hlinkClick>
              </a:rPr>
              <a:t>Foyer Saint Charles Borromée </a:t>
            </a:r>
            <a:endParaRPr lang="fr-FR" sz="1200" b="1" dirty="0">
              <a:solidFill>
                <a:schemeClr val="bg1"/>
              </a:solidFill>
            </a:endParaRPr>
          </a:p>
        </p:txBody>
      </p:sp>
      <p:graphicFrame>
        <p:nvGraphicFramePr>
          <p:cNvPr id="2" name="Tableau 1">
            <a:extLst>
              <a:ext uri="{FF2B5EF4-FFF2-40B4-BE49-F238E27FC236}">
                <a16:creationId xmlns:a16="http://schemas.microsoft.com/office/drawing/2014/main" id="{2DE5234E-9530-4FE8-A46E-39C329416C01}"/>
              </a:ext>
            </a:extLst>
          </p:cNvPr>
          <p:cNvGraphicFramePr>
            <a:graphicFrameLocks noGrp="1"/>
          </p:cNvGraphicFramePr>
          <p:nvPr>
            <p:extLst>
              <p:ext uri="{D42A27DB-BD31-4B8C-83A1-F6EECF244321}">
                <p14:modId xmlns:p14="http://schemas.microsoft.com/office/powerpoint/2010/main" val="2406940070"/>
              </p:ext>
            </p:extLst>
          </p:nvPr>
        </p:nvGraphicFramePr>
        <p:xfrm>
          <a:off x="2038305" y="2888767"/>
          <a:ext cx="7590274" cy="3687766"/>
        </p:xfrm>
        <a:graphic>
          <a:graphicData uri="http://schemas.openxmlformats.org/drawingml/2006/table">
            <a:tbl>
              <a:tblPr firstRow="1" bandRow="1">
                <a:tableStyleId>{5C22544A-7EE6-4342-B048-85BDC9FD1C3A}</a:tableStyleId>
              </a:tblPr>
              <a:tblGrid>
                <a:gridCol w="2638087">
                  <a:extLst>
                    <a:ext uri="{9D8B030D-6E8A-4147-A177-3AD203B41FA5}">
                      <a16:colId xmlns:a16="http://schemas.microsoft.com/office/drawing/2014/main" val="2937953430"/>
                    </a:ext>
                  </a:extLst>
                </a:gridCol>
                <a:gridCol w="2996784">
                  <a:extLst>
                    <a:ext uri="{9D8B030D-6E8A-4147-A177-3AD203B41FA5}">
                      <a16:colId xmlns:a16="http://schemas.microsoft.com/office/drawing/2014/main" val="170860131"/>
                    </a:ext>
                  </a:extLst>
                </a:gridCol>
                <a:gridCol w="1955403">
                  <a:extLst>
                    <a:ext uri="{9D8B030D-6E8A-4147-A177-3AD203B41FA5}">
                      <a16:colId xmlns:a16="http://schemas.microsoft.com/office/drawing/2014/main" val="3842958514"/>
                    </a:ext>
                  </a:extLst>
                </a:gridCol>
              </a:tblGrid>
              <a:tr h="1159257">
                <a:tc>
                  <a:txBody>
                    <a:bodyPr/>
                    <a:lstStyle/>
                    <a:p>
                      <a:pPr algn="ctr"/>
                      <a:r>
                        <a:rPr lang="fr-FR" sz="900" b="1" dirty="0">
                          <a:solidFill>
                            <a:schemeClr val="tx1"/>
                          </a:solidFill>
                        </a:rPr>
                        <a:t>16 rue Mozart - 57000 METZ</a:t>
                      </a:r>
                      <a:br>
                        <a:rPr lang="fr-FR" sz="900" b="1" dirty="0">
                          <a:solidFill>
                            <a:schemeClr val="tx1"/>
                          </a:solidFill>
                        </a:rPr>
                      </a:br>
                      <a:r>
                        <a:rPr lang="fr-FR" sz="900" b="1" dirty="0">
                          <a:solidFill>
                            <a:schemeClr val="tx1"/>
                          </a:solidFill>
                        </a:rPr>
                        <a:t>Tél. : +33(0)3 87 66 57 61 </a:t>
                      </a:r>
                    </a:p>
                    <a:p>
                      <a:pPr algn="ctr"/>
                      <a:r>
                        <a:rPr lang="fr-FR" sz="900" b="1" dirty="0">
                          <a:solidFill>
                            <a:schemeClr val="accent1">
                              <a:lumMod val="60000"/>
                              <a:lumOff val="40000"/>
                            </a:schemeClr>
                          </a:solidFill>
                          <a:hlinkClick r:id="rId4"/>
                        </a:rPr>
                        <a:t>direction@foyer-mozart.org</a:t>
                      </a:r>
                      <a:endParaRPr lang="fr-FR" sz="900" b="1" dirty="0">
                        <a:solidFill>
                          <a:schemeClr val="accent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900" b="1" dirty="0">
                          <a:solidFill>
                            <a:schemeClr val="tx1"/>
                          </a:solidFill>
                        </a:rPr>
                        <a:t>75 chambres individuelles meublées disposant d’un équipement cuisine, sanitaire individuel, d’une connexion internet et de la télévision.  18 studios entièrement meublés avec toilettes, salles de bain séparées et un véritable coin cuisine.(plaques électriques, four traditionnel, réfrigérateur, placards).  Animations, Bibliothèque, Vidéothèque, Salon Internet, atelier de relaxation et atelier de cuisine.</a:t>
                      </a:r>
                    </a:p>
                    <a:p>
                      <a:pPr algn="ctr"/>
                      <a:r>
                        <a:rPr lang="fr-FR" sz="900" b="1" dirty="0">
                          <a:solidFill>
                            <a:schemeClr val="tx1"/>
                          </a:solidFill>
                        </a:rPr>
                        <a:t>Pour Filles (16-30 ans) étudiantes, apprenties, stagiaires</a:t>
                      </a:r>
                    </a:p>
                    <a:p>
                      <a:pPr algn="ctr"/>
                      <a:r>
                        <a:rPr lang="fr-FR" sz="900" b="1" dirty="0">
                          <a:solidFill>
                            <a:schemeClr val="tx1"/>
                          </a:solidFill>
                        </a:rPr>
                        <a:t> Repas 7,20€, formules pensions</a:t>
                      </a:r>
                    </a:p>
                    <a:p>
                      <a:pPr algn="ctr"/>
                      <a:r>
                        <a:rPr lang="fr-FR" sz="900" b="1" dirty="0">
                          <a:solidFill>
                            <a:schemeClr val="tx1"/>
                          </a:solidFill>
                        </a:rPr>
                        <a:t>Tarif : A partir de 398,60€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900" b="1" dirty="0">
                          <a:solidFill>
                            <a:schemeClr val="tx1"/>
                          </a:solidFill>
                        </a:rPr>
                        <a:t>Campus du Saulcy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4646144"/>
                  </a:ext>
                </a:extLst>
              </a:tr>
              <a:tr h="1112363">
                <a:tc>
                  <a:txBody>
                    <a:bodyPr/>
                    <a:lstStyle/>
                    <a:p>
                      <a:pPr algn="ctr"/>
                      <a:r>
                        <a:rPr lang="fr-FR" sz="900" b="1" dirty="0">
                          <a:solidFill>
                            <a:schemeClr val="tx1"/>
                          </a:solidFill>
                        </a:rPr>
                        <a:t> Grand Séminaire de Metz</a:t>
                      </a:r>
                    </a:p>
                    <a:p>
                      <a:pPr algn="ctr"/>
                      <a:r>
                        <a:rPr lang="fr-FR" sz="900" b="1" dirty="0">
                          <a:solidFill>
                            <a:schemeClr val="tx1"/>
                          </a:solidFill>
                        </a:rPr>
                        <a:t>4 avenue Jean XXIII - 57000 METZ</a:t>
                      </a:r>
                      <a:br>
                        <a:rPr lang="fr-FR" sz="900" b="1" dirty="0">
                          <a:solidFill>
                            <a:schemeClr val="tx1"/>
                          </a:solidFill>
                        </a:rPr>
                      </a:br>
                      <a:r>
                        <a:rPr lang="fr-FR" sz="900" b="1" dirty="0">
                          <a:solidFill>
                            <a:schemeClr val="tx1"/>
                          </a:solidFill>
                        </a:rPr>
                        <a:t>Tél. : +33(0)3 87 75 75 97</a:t>
                      </a:r>
                      <a:br>
                        <a:rPr lang="fr-FR" sz="900" b="1" dirty="0">
                          <a:solidFill>
                            <a:schemeClr val="accent1">
                              <a:lumMod val="60000"/>
                              <a:lumOff val="40000"/>
                            </a:schemeClr>
                          </a:solidFill>
                        </a:rPr>
                      </a:br>
                      <a:r>
                        <a:rPr lang="fr-FR" sz="900" b="1" dirty="0">
                          <a:solidFill>
                            <a:schemeClr val="accent1">
                              <a:lumMod val="60000"/>
                              <a:lumOff val="40000"/>
                            </a:schemeClr>
                          </a:solidFill>
                          <a:hlinkClick r:id="rId5"/>
                        </a:rPr>
                        <a:t>secretariat.seminaire@catholique-metz.fr</a:t>
                      </a: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900" b="1" dirty="0">
                          <a:solidFill>
                            <a:schemeClr val="tx1"/>
                          </a:solidFill>
                        </a:rPr>
                        <a:t>Chambres individuelles équipées de 10 à 17 m² avec lavabo.</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solidFill>
                        </a:rPr>
                        <a:t>Douches et toilettes à chaque étage.  Pour étudiants Garçons (18-28 ans).  Cuisine, salle commune, parc, WIFI gratuit et illimité, PARKING privé payant, aspirateur, lave-linge et sèche-linge.  Engagement hebdomadaire dans une œuvre ecclésiale, caritative ou éducative  Formules pensions possible.  Caution de 250€.  Tarif: 270 - 290 € (</a:t>
                      </a:r>
                      <a:r>
                        <a:rPr lang="fr-FR" sz="900" b="1" kern="1200" dirty="0">
                          <a:solidFill>
                            <a:srgbClr val="C00680"/>
                          </a:solidFill>
                          <a:latin typeface="+mn-lt"/>
                          <a:ea typeface="+mn-ea"/>
                          <a:cs typeface="+mn-cs"/>
                        </a:rPr>
                        <a:t>CC</a:t>
                      </a:r>
                      <a:r>
                        <a:rPr lang="fr-FR" sz="900" b="1" kern="1200" dirty="0">
                          <a:solidFill>
                            <a:schemeClr val="tx1"/>
                          </a:solidFill>
                          <a:latin typeface="+mn-lt"/>
                          <a:ea typeface="+mn-ea"/>
                          <a:cs typeface="+mn-cs"/>
                        </a:rPr>
                        <a:t>*</a:t>
                      </a:r>
                      <a:r>
                        <a:rPr lang="fr-FR" sz="900" b="1" dirty="0">
                          <a:solidFill>
                            <a:schemeClr val="tx1"/>
                          </a:solidFill>
                        </a:rPr>
                        <a:t>, hors parking)**</a:t>
                      </a:r>
                      <a:endParaRPr lang="fr-FR" sz="900" b="1" dirty="0">
                        <a:solidFill>
                          <a:schemeClr val="tx1"/>
                        </a:solidFill>
                        <a:highlight>
                          <a:srgbClr val="FFFF00"/>
                        </a:highligh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900" b="1" dirty="0">
                          <a:solidFill>
                            <a:schemeClr val="tx1"/>
                          </a:solidFill>
                        </a:rPr>
                        <a:t>Campus du Saulcy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42283"/>
                  </a:ext>
                </a:extLst>
              </a:tr>
              <a:tr h="1112363">
                <a:tc>
                  <a:txBody>
                    <a:bodyPr/>
                    <a:lstStyle/>
                    <a:p>
                      <a:pPr algn="ctr"/>
                      <a:r>
                        <a:rPr lang="fr-FR" sz="900" b="1" dirty="0">
                          <a:solidFill>
                            <a:schemeClr val="tx1"/>
                          </a:solidFill>
                        </a:rPr>
                        <a:t> Grand Séminaire de Metz</a:t>
                      </a:r>
                    </a:p>
                    <a:p>
                      <a:pPr algn="ctr"/>
                      <a:r>
                        <a:rPr lang="fr-FR" sz="900" b="1" dirty="0">
                          <a:solidFill>
                            <a:schemeClr val="tx1"/>
                          </a:solidFill>
                        </a:rPr>
                        <a:t>4 avenue Jean XXIII - 57000 METZ</a:t>
                      </a:r>
                      <a:br>
                        <a:rPr lang="fr-FR" sz="900" b="1" dirty="0">
                          <a:solidFill>
                            <a:schemeClr val="tx1"/>
                          </a:solidFill>
                        </a:rPr>
                      </a:br>
                      <a:r>
                        <a:rPr lang="fr-FR" sz="900" b="1" dirty="0">
                          <a:solidFill>
                            <a:schemeClr val="tx1"/>
                          </a:solidFill>
                        </a:rPr>
                        <a:t>Tél. : +33(0)3 87 75 75 97</a:t>
                      </a:r>
                      <a:br>
                        <a:rPr lang="fr-FR" sz="900" b="1" dirty="0">
                          <a:solidFill>
                            <a:schemeClr val="accent1">
                              <a:lumMod val="60000"/>
                              <a:lumOff val="40000"/>
                            </a:schemeClr>
                          </a:solidFill>
                        </a:rPr>
                      </a:br>
                      <a:r>
                        <a:rPr lang="fr-FR" sz="900" b="1" dirty="0">
                          <a:solidFill>
                            <a:schemeClr val="accent1">
                              <a:lumMod val="60000"/>
                              <a:lumOff val="40000"/>
                            </a:schemeClr>
                          </a:solidFill>
                          <a:hlinkClick r:id="rId5"/>
                        </a:rPr>
                        <a:t>secretariat.seminaire@catholique-metz.fr</a:t>
                      </a: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900" b="1" dirty="0">
                          <a:solidFill>
                            <a:schemeClr val="tx1"/>
                          </a:solidFill>
                        </a:rPr>
                        <a:t>Chambres </a:t>
                      </a:r>
                      <a:r>
                        <a:rPr lang="fr-FR" sz="900" b="1" dirty="0" err="1">
                          <a:solidFill>
                            <a:schemeClr val="tx1"/>
                          </a:solidFill>
                        </a:rPr>
                        <a:t>ind</a:t>
                      </a:r>
                      <a:r>
                        <a:rPr lang="fr-FR" sz="900" b="1" dirty="0">
                          <a:solidFill>
                            <a:schemeClr val="tx1"/>
                          </a:solidFill>
                        </a:rPr>
                        <a:t>. équipées de 17 à 26 m²  avec WC, douche &amp; lavabo.  Pour étudiants Filles (18-28 ans). Cuisine, coin détente, oratoire, chapelle, parc, WIFI gratuit et illimité, PARKING privé, aspirateur, lave-linge et sèche-linge. Engagement hebdomadaire dans une œuvre ecclésiale, caritative ou éducative. Formules pensions possible.  Caution de 250€.  Tarif: 390 - 410 € (</a:t>
                      </a:r>
                      <a:r>
                        <a:rPr lang="fr-FR" sz="900" b="1" kern="1200" dirty="0">
                          <a:solidFill>
                            <a:srgbClr val="C00680"/>
                          </a:solidFill>
                          <a:latin typeface="+mn-lt"/>
                          <a:ea typeface="+mn-ea"/>
                          <a:cs typeface="+mn-cs"/>
                        </a:rPr>
                        <a:t>CC</a:t>
                      </a:r>
                      <a:r>
                        <a:rPr lang="fr-FR" sz="900" b="1" kern="1200" dirty="0">
                          <a:solidFill>
                            <a:schemeClr val="tx1"/>
                          </a:solidFill>
                          <a:latin typeface="+mn-lt"/>
                          <a:ea typeface="+mn-ea"/>
                          <a:cs typeface="+mn-cs"/>
                        </a:rPr>
                        <a:t>*</a:t>
                      </a:r>
                      <a:r>
                        <a:rPr lang="fr-FR" sz="900" b="1" dirty="0">
                          <a:solidFill>
                            <a:schemeClr val="tx1"/>
                          </a:solidFill>
                        </a:rPr>
                        <a:t> et parking compris).**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900" b="1" dirty="0">
                          <a:solidFill>
                            <a:schemeClr val="tx1"/>
                          </a:solidFill>
                        </a:rPr>
                        <a:t>Campus du Saulcy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538333"/>
                  </a:ext>
                </a:extLst>
              </a:tr>
            </a:tbl>
          </a:graphicData>
        </a:graphic>
      </p:graphicFrame>
      <p:pic>
        <p:nvPicPr>
          <p:cNvPr id="24" name="Graphique 23" descr="Ampoule et engrenage">
            <a:extLst>
              <a:ext uri="{FF2B5EF4-FFF2-40B4-BE49-F238E27FC236}">
                <a16:creationId xmlns:a16="http://schemas.microsoft.com/office/drawing/2014/main" id="{700BD55B-5CB0-43B6-AF27-83C16B5244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65592" y="1664242"/>
            <a:ext cx="914400" cy="914400"/>
          </a:xfrm>
          <a:prstGeom prst="rect">
            <a:avLst/>
          </a:prstGeom>
        </p:spPr>
      </p:pic>
      <p:pic>
        <p:nvPicPr>
          <p:cNvPr id="40" name="Graphique 39" descr="Ville">
            <a:extLst>
              <a:ext uri="{FF2B5EF4-FFF2-40B4-BE49-F238E27FC236}">
                <a16:creationId xmlns:a16="http://schemas.microsoft.com/office/drawing/2014/main" id="{27E9AAC3-9A5A-4B7D-ADD1-F62B8DE938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90" y="1240904"/>
            <a:ext cx="471715" cy="471715"/>
          </a:xfrm>
          <a:prstGeom prst="rect">
            <a:avLst/>
          </a:prstGeom>
        </p:spPr>
      </p:pic>
      <p:sp>
        <p:nvSpPr>
          <p:cNvPr id="45" name="Zone de texte 67">
            <a:extLst>
              <a:ext uri="{FF2B5EF4-FFF2-40B4-BE49-F238E27FC236}">
                <a16:creationId xmlns:a16="http://schemas.microsoft.com/office/drawing/2014/main" id="{BCE99C51-BF19-4B8C-9B65-8B20F6313E03}"/>
              </a:ext>
            </a:extLst>
          </p:cNvPr>
          <p:cNvSpPr txBox="1"/>
          <p:nvPr/>
        </p:nvSpPr>
        <p:spPr>
          <a:xfrm>
            <a:off x="7990572" y="2445471"/>
            <a:ext cx="1227900" cy="246221"/>
          </a:xfrm>
          <a:prstGeom prst="rect">
            <a:avLst/>
          </a:prstGeom>
          <a:noFill/>
        </p:spPr>
        <p:txBody>
          <a:bodyPr wrap="none" lIns="0" tIns="0" rIns="0" bIns="0" rtlCol="0" anchor="ctr">
            <a:spAutoFit/>
          </a:bodyPr>
          <a:lstStyle/>
          <a:p>
            <a:pPr algn="ctr" rtl="0"/>
            <a:r>
              <a:rPr lang="fr-FR" sz="1600" b="1" noProof="1">
                <a:solidFill>
                  <a:schemeClr val="bg1"/>
                </a:solidFill>
              </a:rPr>
              <a:t>Proche campus</a:t>
            </a:r>
          </a:p>
        </p:txBody>
      </p:sp>
      <p:pic>
        <p:nvPicPr>
          <p:cNvPr id="30" name="Graphique 29" descr="Curseur">
            <a:hlinkClick r:id="rId10" action="ppaction://hlinksldjump"/>
            <a:extLst>
              <a:ext uri="{FF2B5EF4-FFF2-40B4-BE49-F238E27FC236}">
                <a16:creationId xmlns:a16="http://schemas.microsoft.com/office/drawing/2014/main" id="{DAC7298D-B094-41D7-B938-0844B87A56A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47401" y="2215582"/>
            <a:ext cx="251851" cy="251851"/>
          </a:xfrm>
          <a:prstGeom prst="rect">
            <a:avLst/>
          </a:prstGeom>
        </p:spPr>
      </p:pic>
      <p:sp>
        <p:nvSpPr>
          <p:cNvPr id="31" name="ZoneTexte 30">
            <a:extLst>
              <a:ext uri="{FF2B5EF4-FFF2-40B4-BE49-F238E27FC236}">
                <a16:creationId xmlns:a16="http://schemas.microsoft.com/office/drawing/2014/main" id="{BC942031-EC40-4883-B861-E663121A1EAD}"/>
              </a:ext>
            </a:extLst>
          </p:cNvPr>
          <p:cNvSpPr txBox="1"/>
          <p:nvPr/>
        </p:nvSpPr>
        <p:spPr>
          <a:xfrm>
            <a:off x="7437369" y="1835366"/>
            <a:ext cx="2138606" cy="400110"/>
          </a:xfrm>
          <a:prstGeom prst="rect">
            <a:avLst/>
          </a:prstGeom>
          <a:noFill/>
        </p:spPr>
        <p:txBody>
          <a:bodyPr wrap="square" rtlCol="0">
            <a:spAutoFit/>
          </a:bodyPr>
          <a:lstStyle/>
          <a:p>
            <a:r>
              <a:rPr lang="fr-FR" sz="1000" b="1" dirty="0"/>
              <a:t>*Lexique et abréviations à retrouver </a:t>
            </a:r>
            <a:r>
              <a:rPr lang="fr-FR" sz="1000" b="1" dirty="0">
                <a:solidFill>
                  <a:srgbClr val="C00680"/>
                </a:solidFill>
                <a:hlinkClick r:id="rId10" action="ppaction://hlinksldjump"/>
              </a:rPr>
              <a:t>ici</a:t>
            </a:r>
            <a:endParaRPr lang="fr-FR" sz="1000" b="1" dirty="0">
              <a:solidFill>
                <a:srgbClr val="C00680"/>
              </a:solidFill>
            </a:endParaRPr>
          </a:p>
          <a:p>
            <a:r>
              <a:rPr lang="fr-FR" sz="1000" b="1" dirty="0">
                <a:solidFill>
                  <a:srgbClr val="C00680"/>
                </a:solidFill>
              </a:rPr>
              <a:t>** à titre indicatif, tarifs 2024-2025</a:t>
            </a:r>
          </a:p>
        </p:txBody>
      </p:sp>
      <p:pic>
        <p:nvPicPr>
          <p:cNvPr id="34" name="Graphique 33" descr="Maison">
            <a:hlinkClick r:id="" action="ppaction://hlinkshowjump?jump=firstslide"/>
            <a:extLst>
              <a:ext uri="{FF2B5EF4-FFF2-40B4-BE49-F238E27FC236}">
                <a16:creationId xmlns:a16="http://schemas.microsoft.com/office/drawing/2014/main" id="{681BAA2A-53D3-43BE-870D-FA4F0AD808F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04400" y="1502515"/>
            <a:ext cx="383200" cy="383200"/>
          </a:xfrm>
          <a:prstGeom prst="rect">
            <a:avLst/>
          </a:prstGeom>
        </p:spPr>
      </p:pic>
      <p:sp>
        <p:nvSpPr>
          <p:cNvPr id="43" name="Zone de texte 68">
            <a:extLst>
              <a:ext uri="{FF2B5EF4-FFF2-40B4-BE49-F238E27FC236}">
                <a16:creationId xmlns:a16="http://schemas.microsoft.com/office/drawing/2014/main" id="{DD9E8A72-4535-4A8F-BAC1-F2861A571105}"/>
              </a:ext>
            </a:extLst>
          </p:cNvPr>
          <p:cNvSpPr txBox="1"/>
          <p:nvPr/>
        </p:nvSpPr>
        <p:spPr>
          <a:xfrm>
            <a:off x="697764" y="3433819"/>
            <a:ext cx="1532279" cy="184666"/>
          </a:xfrm>
          <a:prstGeom prst="rect">
            <a:avLst/>
          </a:prstGeom>
          <a:noFill/>
        </p:spPr>
        <p:txBody>
          <a:bodyPr wrap="square" lIns="0" tIns="0" rIns="0" bIns="0" rtlCol="0" anchor="ctr">
            <a:spAutoFit/>
          </a:bodyPr>
          <a:lstStyle/>
          <a:p>
            <a:pPr algn="ctr"/>
            <a:r>
              <a:rPr lang="fr-FR" sz="1200" b="1" dirty="0">
                <a:solidFill>
                  <a:schemeClr val="bg1"/>
                </a:solidFill>
                <a:hlinkClick r:id="rId15">
                  <a:extLst>
                    <a:ext uri="{A12FA001-AC4F-418D-AE19-62706E023703}">
                      <ahyp:hlinkClr xmlns:ahyp="http://schemas.microsoft.com/office/drawing/2018/hyperlinkcolor" val="tx"/>
                    </a:ext>
                  </a:extLst>
                </a:hlinkClick>
              </a:rPr>
              <a:t>Foyer MOZART</a:t>
            </a:r>
            <a:endParaRPr lang="fr-FR" sz="1200" b="1" dirty="0">
              <a:solidFill>
                <a:schemeClr val="bg1"/>
              </a:solidFill>
            </a:endParaRPr>
          </a:p>
        </p:txBody>
      </p:sp>
      <p:pic>
        <p:nvPicPr>
          <p:cNvPr id="42" name="Graphique 41" descr="Ligne fléchée : tout droit">
            <a:hlinkClick r:id="" action="ppaction://hlinkshowjump?jump=nextslide"/>
            <a:extLst>
              <a:ext uri="{FF2B5EF4-FFF2-40B4-BE49-F238E27FC236}">
                <a16:creationId xmlns:a16="http://schemas.microsoft.com/office/drawing/2014/main" id="{F6730556-C40E-4879-9124-6AAF6FDF0A4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0800000">
            <a:off x="6424921" y="1441554"/>
            <a:ext cx="383200" cy="520960"/>
          </a:xfrm>
          <a:prstGeom prst="rect">
            <a:avLst/>
          </a:prstGeom>
        </p:spPr>
      </p:pic>
      <p:pic>
        <p:nvPicPr>
          <p:cNvPr id="44" name="Graphique 43" descr="Ligne fléchée : tout droit">
            <a:hlinkClick r:id="" action="ppaction://hlinkshowjump?jump=previousslide"/>
            <a:extLst>
              <a:ext uri="{FF2B5EF4-FFF2-40B4-BE49-F238E27FC236}">
                <a16:creationId xmlns:a16="http://schemas.microsoft.com/office/drawing/2014/main" id="{8574A267-418E-4EBA-9954-235D55CE033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377346" y="1453308"/>
            <a:ext cx="383201" cy="520960"/>
          </a:xfrm>
          <a:prstGeom prst="rect">
            <a:avLst/>
          </a:prstGeom>
        </p:spPr>
      </p:pic>
      <p:sp>
        <p:nvSpPr>
          <p:cNvPr id="53" name="Zone de texte 13">
            <a:extLst>
              <a:ext uri="{FF2B5EF4-FFF2-40B4-BE49-F238E27FC236}">
                <a16:creationId xmlns:a16="http://schemas.microsoft.com/office/drawing/2014/main" id="{BBB33E5F-6BCD-43C1-A772-A9BAF121D236}"/>
              </a:ext>
            </a:extLst>
          </p:cNvPr>
          <p:cNvSpPr txBox="1"/>
          <p:nvPr/>
        </p:nvSpPr>
        <p:spPr>
          <a:xfrm>
            <a:off x="1463904" y="886143"/>
            <a:ext cx="9264192" cy="307777"/>
          </a:xfrm>
          <a:prstGeom prst="rect">
            <a:avLst/>
          </a:prstGeom>
          <a:noFill/>
        </p:spPr>
        <p:txBody>
          <a:bodyPr wrap="square" lIns="0" tIns="0" rIns="0" bIns="0" rtlCol="0">
            <a:spAutoFit/>
          </a:bodyPr>
          <a:lstStyle/>
          <a:p>
            <a:pPr algn="ctr"/>
            <a:r>
              <a:rPr lang="fr-FR" sz="2000" i="1" noProof="1">
                <a:solidFill>
                  <a:schemeClr val="tx1">
                    <a:lumMod val="75000"/>
                    <a:lumOff val="25000"/>
                  </a:schemeClr>
                </a:solidFill>
              </a:rPr>
              <a:t>Longs </a:t>
            </a:r>
            <a:r>
              <a:rPr lang="fr-FR" sz="2000" noProof="1">
                <a:solidFill>
                  <a:schemeClr val="tx1">
                    <a:lumMod val="75000"/>
                    <a:lumOff val="25000"/>
                  </a:schemeClr>
                </a:solidFill>
              </a:rPr>
              <a:t>séjours – 2025-2026</a:t>
            </a:r>
          </a:p>
        </p:txBody>
      </p:sp>
      <p:sp>
        <p:nvSpPr>
          <p:cNvPr id="32" name="Rectangle à coins arrondis 76">
            <a:extLst>
              <a:ext uri="{FF2B5EF4-FFF2-40B4-BE49-F238E27FC236}">
                <a16:creationId xmlns:a16="http://schemas.microsoft.com/office/drawing/2014/main" id="{C6E82DCC-B940-4EAD-AA7D-7B81CC760CC8}"/>
              </a:ext>
              <a:ext uri="{C183D7F6-B498-43B3-948B-1728B52AA6E4}">
                <adec:decorative xmlns:adec="http://schemas.microsoft.com/office/drawing/2017/decorative" val="1"/>
              </a:ext>
            </a:extLst>
          </p:cNvPr>
          <p:cNvSpPr/>
          <p:nvPr/>
        </p:nvSpPr>
        <p:spPr>
          <a:xfrm>
            <a:off x="594378" y="5573974"/>
            <a:ext cx="1753406" cy="854774"/>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noProof="1">
                <a:solidFill>
                  <a:schemeClr val="bg1"/>
                </a:solidFill>
                <a:hlinkClick r:id="rId18">
                  <a:extLst>
                    <a:ext uri="{A12FA001-AC4F-418D-AE19-62706E023703}">
                      <ahyp:hlinkClr xmlns:ahyp="http://schemas.microsoft.com/office/drawing/2018/hyperlinkcolor" val="tx"/>
                    </a:ext>
                  </a:extLst>
                </a:hlinkClick>
              </a:rPr>
              <a:t>Foyer Sainte-Chrétienne</a:t>
            </a:r>
            <a:endParaRPr lang="fr-FR" sz="1200" b="1" noProof="1">
              <a:solidFill>
                <a:schemeClr val="bg1"/>
              </a:solidFill>
            </a:endParaRPr>
          </a:p>
        </p:txBody>
      </p:sp>
      <p:sp>
        <p:nvSpPr>
          <p:cNvPr id="33" name="Rectangle à coins arrondis 96">
            <a:extLst>
              <a:ext uri="{FF2B5EF4-FFF2-40B4-BE49-F238E27FC236}">
                <a16:creationId xmlns:a16="http://schemas.microsoft.com/office/drawing/2014/main" id="{F719CCC3-4296-449B-8F32-6436EA367ECB}"/>
              </a:ext>
              <a:ext uri="{C183D7F6-B498-43B3-948B-1728B52AA6E4}">
                <adec:decorative xmlns:adec="http://schemas.microsoft.com/office/drawing/2017/decorative" val="1"/>
              </a:ext>
            </a:extLst>
          </p:cNvPr>
          <p:cNvSpPr/>
          <p:nvPr/>
        </p:nvSpPr>
        <p:spPr>
          <a:xfrm>
            <a:off x="9982200" y="2607166"/>
            <a:ext cx="1908699" cy="3397054"/>
          </a:xfrm>
          <a:prstGeom prst="roundRect">
            <a:avLst>
              <a:gd name="adj" fmla="val 50000"/>
            </a:avLst>
          </a:prstGeom>
          <a:solidFill>
            <a:srgbClr val="FF9900"/>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Contactez directement les résidences par e-mail pour la réservation</a:t>
            </a:r>
          </a:p>
          <a:p>
            <a:pPr algn="ctr"/>
            <a:endParaRPr lang="fr-FR" b="1" dirty="0"/>
          </a:p>
        </p:txBody>
      </p:sp>
      <p:pic>
        <p:nvPicPr>
          <p:cNvPr id="48" name="Image 47">
            <a:extLst>
              <a:ext uri="{FF2B5EF4-FFF2-40B4-BE49-F238E27FC236}">
                <a16:creationId xmlns:a16="http://schemas.microsoft.com/office/drawing/2014/main" id="{22272C89-CAA7-447E-9D9C-0211F87910B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50" name="Espace réservé du numéro de diapositive 8">
            <a:extLst>
              <a:ext uri="{FF2B5EF4-FFF2-40B4-BE49-F238E27FC236}">
                <a16:creationId xmlns:a16="http://schemas.microsoft.com/office/drawing/2014/main" id="{25E9D39D-23E7-419F-A3AD-175DE2BCCE2B}"/>
              </a:ext>
            </a:extLst>
          </p:cNvPr>
          <p:cNvSpPr txBox="1">
            <a:spLocks/>
          </p:cNvSpPr>
          <p:nvPr/>
        </p:nvSpPr>
        <p:spPr>
          <a:xfrm>
            <a:off x="10581016" y="6481752"/>
            <a:ext cx="590773" cy="365125"/>
          </a:xfrm>
          <a:prstGeom prst="rect">
            <a:avLst/>
          </a:prstGeom>
        </p:spPr>
        <p:txBody>
          <a:bodyPr/>
          <a:lstStyle>
            <a:defPPr rtl="0">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noProof="1"/>
          </a:p>
        </p:txBody>
      </p:sp>
      <p:sp>
        <p:nvSpPr>
          <p:cNvPr id="3" name="Espace réservé de la date 2">
            <a:extLst>
              <a:ext uri="{FF2B5EF4-FFF2-40B4-BE49-F238E27FC236}">
                <a16:creationId xmlns:a16="http://schemas.microsoft.com/office/drawing/2014/main" id="{37DC53FF-973F-4723-8412-5F4F1A11F72B}"/>
              </a:ext>
            </a:extLst>
          </p:cNvPr>
          <p:cNvSpPr>
            <a:spLocks noGrp="1"/>
          </p:cNvSpPr>
          <p:nvPr>
            <p:ph type="dt" sz="half" idx="2"/>
          </p:nvPr>
        </p:nvSpPr>
        <p:spPr>
          <a:xfrm>
            <a:off x="642520" y="6572494"/>
            <a:ext cx="9938496" cy="241630"/>
          </a:xfrm>
        </p:spPr>
        <p:txBody>
          <a:bodyPr/>
          <a:lstStyle/>
          <a:p>
            <a:r>
              <a:rPr lang="fr-FR" sz="1000" b="1" noProof="1">
                <a:latin typeface="Calibri" panose="020F0502020204030204" pitchFamily="34" charset="0"/>
                <a:cs typeface="Calibri" panose="020F0502020204030204" pitchFamily="34" charset="0"/>
              </a:rPr>
              <a:t>Dernière mise à jour : 17/06/2025–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20"/>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8F751AC9-415C-4FF2-90E7-34E2ED555827}"/>
              </a:ext>
            </a:extLst>
          </p:cNvPr>
          <p:cNvSpPr>
            <a:spLocks noGrp="1"/>
          </p:cNvSpPr>
          <p:nvPr>
            <p:ph type="sldNum" sz="quarter" idx="4"/>
          </p:nvPr>
        </p:nvSpPr>
        <p:spPr/>
        <p:txBody>
          <a:bodyPr/>
          <a:lstStyle/>
          <a:p>
            <a:fld id="{5A4A7955-6230-48B4-BD8B-A7C460F75945}" type="slidenum">
              <a:rPr lang="fr-FR" noProof="1" smtClean="0"/>
              <a:pPr/>
              <a:t>15</a:t>
            </a:fld>
            <a:endParaRPr lang="fr-FR" noProof="1"/>
          </a:p>
        </p:txBody>
      </p:sp>
    </p:spTree>
    <p:extLst>
      <p:ext uri="{BB962C8B-B14F-4D97-AF65-F5344CB8AC3E}">
        <p14:creationId xmlns:p14="http://schemas.microsoft.com/office/powerpoint/2010/main" val="1627195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63903" y="330630"/>
            <a:ext cx="9264193" cy="707886"/>
          </a:xfrm>
          <a:prstGeom prst="rect">
            <a:avLst/>
          </a:prstGeom>
          <a:noFill/>
        </p:spPr>
        <p:txBody>
          <a:bodyPr wrap="square" lIns="0" tIns="0" rIns="0" bIns="0" rtlCol="0" anchor="ctr">
            <a:spAutoFit/>
          </a:bodyPr>
          <a:lstStyle/>
          <a:p>
            <a:pPr algn="ctr" rtl="0"/>
            <a:r>
              <a:rPr lang="fr-FR" sz="3200" b="1" noProof="1">
                <a:solidFill>
                  <a:schemeClr val="tx1">
                    <a:lumMod val="75000"/>
                    <a:lumOff val="25000"/>
                  </a:schemeClr>
                </a:solidFill>
                <a:latin typeface="+mj-lt"/>
              </a:rPr>
              <a:t>Liste de logements pour Metz </a:t>
            </a:r>
          </a:p>
          <a:p>
            <a:pPr algn="ctr" rtl="0"/>
            <a:r>
              <a:rPr lang="fr-FR" sz="1400" b="1" noProof="1">
                <a:solidFill>
                  <a:schemeClr val="tx1">
                    <a:lumMod val="75000"/>
                    <a:lumOff val="25000"/>
                  </a:schemeClr>
                </a:solidFill>
              </a:rPr>
              <a:t>et d’autres villes en Moselle</a:t>
            </a:r>
            <a:endParaRPr lang="fr-FR" sz="3600" noProof="1">
              <a:solidFill>
                <a:schemeClr val="tx1">
                  <a:lumMod val="75000"/>
                  <a:lumOff val="25000"/>
                </a:schemeClr>
              </a:solidFill>
            </a:endParaRPr>
          </a:p>
        </p:txBody>
      </p:sp>
      <p:sp>
        <p:nvSpPr>
          <p:cNvPr id="49" name="Rectangle à coins arrondis 84">
            <a:extLst>
              <a:ext uri="{FF2B5EF4-FFF2-40B4-BE49-F238E27FC236}">
                <a16:creationId xmlns:a16="http://schemas.microsoft.com/office/drawing/2014/main" id="{24AFFAA9-6832-4307-B26A-E5DBC0DFAD66}"/>
              </a:ext>
              <a:ext uri="{C183D7F6-B498-43B3-948B-1728B52AA6E4}">
                <adec:decorative xmlns:adec="http://schemas.microsoft.com/office/drawing/2017/decorative" val="1"/>
              </a:ext>
            </a:extLst>
          </p:cNvPr>
          <p:cNvSpPr/>
          <p:nvPr/>
        </p:nvSpPr>
        <p:spPr>
          <a:xfrm>
            <a:off x="2697627" y="2985448"/>
            <a:ext cx="6796746" cy="3122213"/>
          </a:xfrm>
          <a:prstGeom prst="roundRect">
            <a:avLst>
              <a:gd name="adj" fmla="val 50000"/>
            </a:avLst>
          </a:prstGeom>
          <a:solidFill>
            <a:srgbClr val="92D050"/>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a:p>
            <a:pPr algn="ctr"/>
            <a:r>
              <a:rPr lang="fr-FR" sz="1600" dirty="0"/>
              <a:t>Acteur majeur de l’insertion par le logement, Adoma propose des solutions de logement social et d’hébergement adaptées à tous celles et ceux – salariés ou sans emploi, personnes seules ou familles – qui traversent des difficultés économiques et d’insertion et ne trouvent pas à se loger dans le parc immobilier traditionnel.</a:t>
            </a:r>
          </a:p>
          <a:p>
            <a:pPr algn="ctr"/>
            <a:r>
              <a:rPr lang="fr-FR" sz="1600" b="1" dirty="0">
                <a:solidFill>
                  <a:schemeClr val="bg1"/>
                </a:solidFill>
                <a:hlinkClick r:id="rId3"/>
              </a:rPr>
              <a:t>8 foyers et résidences sociales en Moselle à Metz et Woippy p. 17 ainsi qu’à Florange, et Thionville</a:t>
            </a:r>
            <a:endParaRPr lang="fr-FR" sz="1600" b="1" dirty="0">
              <a:solidFill>
                <a:schemeClr val="bg1"/>
              </a:solidFill>
            </a:endParaRPr>
          </a:p>
          <a:p>
            <a:pPr algn="ctr"/>
            <a:endParaRPr lang="fr-FR" sz="1400" b="1" dirty="0">
              <a:solidFill>
                <a:schemeClr val="accent1"/>
              </a:solidFill>
              <a:hlinkClick r:id="rId4">
                <a:extLst>
                  <a:ext uri="{A12FA001-AC4F-418D-AE19-62706E023703}">
                    <ahyp:hlinkClr xmlns:ahyp="http://schemas.microsoft.com/office/drawing/2018/hyperlinkcolor" val="tx"/>
                  </a:ext>
                </a:extLst>
              </a:hlinkClick>
            </a:endParaRPr>
          </a:p>
          <a:p>
            <a:pPr algn="ctr"/>
            <a:r>
              <a:rPr lang="fr-FR" sz="1400" b="1" dirty="0">
                <a:solidFill>
                  <a:schemeClr val="bg1"/>
                </a:solidFill>
                <a:hlinkClick r:id="rId5">
                  <a:extLst>
                    <a:ext uri="{A12FA001-AC4F-418D-AE19-62706E023703}">
                      <ahyp:hlinkClr xmlns:ahyp="http://schemas.microsoft.com/office/drawing/2018/hyperlinkcolor" val="tx"/>
                    </a:ext>
                  </a:extLst>
                </a:hlinkClick>
              </a:rPr>
              <a:t>Contact</a:t>
            </a:r>
            <a:r>
              <a:rPr lang="fr-FR" sz="1400" b="1" dirty="0">
                <a:solidFill>
                  <a:schemeClr val="accent1"/>
                </a:solidFill>
              </a:rPr>
              <a:t> </a:t>
            </a:r>
            <a:r>
              <a:rPr lang="fr-FR" sz="1400" b="1" dirty="0">
                <a:solidFill>
                  <a:schemeClr val="bg1"/>
                </a:solidFill>
              </a:rPr>
              <a:t>ou </a:t>
            </a:r>
            <a:r>
              <a:rPr lang="fr-FR" sz="1400" b="1" dirty="0">
                <a:solidFill>
                  <a:schemeClr val="bg1"/>
                </a:solidFill>
                <a:hlinkClick r:id="rId6">
                  <a:extLst>
                    <a:ext uri="{A12FA001-AC4F-418D-AE19-62706E023703}">
                      <ahyp:hlinkClr xmlns:ahyp="http://schemas.microsoft.com/office/drawing/2018/hyperlinkcolor" val="tx"/>
                    </a:ext>
                  </a:extLst>
                </a:hlinkClick>
              </a:rPr>
              <a:t>logement.moselle@adoma.fr</a:t>
            </a:r>
            <a:endParaRPr lang="fr-FR" sz="1400" b="1" dirty="0">
              <a:solidFill>
                <a:schemeClr val="bg1"/>
              </a:solidFill>
            </a:endParaRPr>
          </a:p>
          <a:p>
            <a:pPr algn="ctr"/>
            <a:endParaRPr lang="fr-FR" sz="1400" b="1" dirty="0">
              <a:solidFill>
                <a:schemeClr val="accent1"/>
              </a:solidFill>
            </a:endParaRPr>
          </a:p>
        </p:txBody>
      </p:sp>
      <p:pic>
        <p:nvPicPr>
          <p:cNvPr id="51" name="Graphique 50" descr="Ligne fléchée : tout droit">
            <a:hlinkClick r:id="" action="ppaction://hlinkshowjump?jump=nextslide"/>
            <a:extLst>
              <a:ext uri="{FF2B5EF4-FFF2-40B4-BE49-F238E27FC236}">
                <a16:creationId xmlns:a16="http://schemas.microsoft.com/office/drawing/2014/main" id="{175900A0-B1E1-4974-8DD4-29FA8A745F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6424921" y="1441554"/>
            <a:ext cx="383200" cy="520960"/>
          </a:xfrm>
          <a:prstGeom prst="rect">
            <a:avLst/>
          </a:prstGeom>
        </p:spPr>
      </p:pic>
      <p:pic>
        <p:nvPicPr>
          <p:cNvPr id="52" name="Graphique 51" descr="Maison">
            <a:hlinkClick r:id="" action="ppaction://hlinkshowjump?jump=firstslide"/>
            <a:extLst>
              <a:ext uri="{FF2B5EF4-FFF2-40B4-BE49-F238E27FC236}">
                <a16:creationId xmlns:a16="http://schemas.microsoft.com/office/drawing/2014/main" id="{808F4D03-42FE-49AA-85B0-004D2443207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04400" y="1502515"/>
            <a:ext cx="383200" cy="383200"/>
          </a:xfrm>
          <a:prstGeom prst="rect">
            <a:avLst/>
          </a:prstGeom>
        </p:spPr>
      </p:pic>
      <p:pic>
        <p:nvPicPr>
          <p:cNvPr id="16" name="Image 15">
            <a:extLst>
              <a:ext uri="{FF2B5EF4-FFF2-40B4-BE49-F238E27FC236}">
                <a16:creationId xmlns:a16="http://schemas.microsoft.com/office/drawing/2014/main" id="{4025138B-D995-4D30-85A1-BCCDA9284B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0058" y="2867843"/>
            <a:ext cx="1050768" cy="3026398"/>
          </a:xfrm>
          <a:prstGeom prst="rect">
            <a:avLst/>
          </a:prstGeom>
        </p:spPr>
      </p:pic>
      <p:pic>
        <p:nvPicPr>
          <p:cNvPr id="18" name="Image 17">
            <a:extLst>
              <a:ext uri="{FF2B5EF4-FFF2-40B4-BE49-F238E27FC236}">
                <a16:creationId xmlns:a16="http://schemas.microsoft.com/office/drawing/2014/main" id="{0CCF607F-5997-44A6-9B73-3CEC8FBE757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73372" y="3356941"/>
            <a:ext cx="914399" cy="2862589"/>
          </a:xfrm>
          <a:prstGeom prst="rect">
            <a:avLst/>
          </a:prstGeom>
        </p:spPr>
      </p:pic>
      <p:pic>
        <p:nvPicPr>
          <p:cNvPr id="24" name="Graphique 23" descr="Ville">
            <a:extLst>
              <a:ext uri="{FF2B5EF4-FFF2-40B4-BE49-F238E27FC236}">
                <a16:creationId xmlns:a16="http://schemas.microsoft.com/office/drawing/2014/main" id="{A6066EC4-F5F7-42A3-A593-041B3FE4A05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69153" y="1424969"/>
            <a:ext cx="523221" cy="523221"/>
          </a:xfrm>
          <a:prstGeom prst="rect">
            <a:avLst/>
          </a:prstGeom>
        </p:spPr>
      </p:pic>
      <p:sp>
        <p:nvSpPr>
          <p:cNvPr id="27" name="Rectangle : Coins supérieurs arrondis 46">
            <a:extLst>
              <a:ext uri="{FF2B5EF4-FFF2-40B4-BE49-F238E27FC236}">
                <a16:creationId xmlns:a16="http://schemas.microsoft.com/office/drawing/2014/main" id="{00AA4599-5237-422D-890F-2A076FE0FC70}"/>
              </a:ext>
              <a:ext uri="{C183D7F6-B498-43B3-948B-1728B52AA6E4}">
                <adec:decorative xmlns:adec="http://schemas.microsoft.com/office/drawing/2017/decorative" val="1"/>
              </a:ext>
            </a:extLst>
          </p:cNvPr>
          <p:cNvSpPr/>
          <p:nvPr/>
        </p:nvSpPr>
        <p:spPr>
          <a:xfrm rot="5400000" flipH="1">
            <a:off x="1437057" y="-226166"/>
            <a:ext cx="836435" cy="3710550"/>
          </a:xfrm>
          <a:prstGeom prst="round2SameRect">
            <a:avLst>
              <a:gd name="adj1" fmla="val 50000"/>
              <a:gd name="adj2" fmla="val 0"/>
            </a:avLst>
          </a:prstGeom>
          <a:solidFill>
            <a:srgbClr val="FF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RESIDENCES et FOYERS acceptant les ETUDIANTS </a:t>
            </a:r>
          </a:p>
          <a:p>
            <a:pPr algn="ctr" rtl="0"/>
            <a:endParaRPr lang="fr-FR" noProof="1"/>
          </a:p>
        </p:txBody>
      </p:sp>
      <p:pic>
        <p:nvPicPr>
          <p:cNvPr id="19" name="Graphique 18" descr="Ville">
            <a:extLst>
              <a:ext uri="{FF2B5EF4-FFF2-40B4-BE49-F238E27FC236}">
                <a16:creationId xmlns:a16="http://schemas.microsoft.com/office/drawing/2014/main" id="{2B3E7882-8147-48C0-8050-19F7933DEF8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186" y="1207770"/>
            <a:ext cx="432797" cy="432797"/>
          </a:xfrm>
          <a:prstGeom prst="rect">
            <a:avLst/>
          </a:prstGeom>
        </p:spPr>
      </p:pic>
      <p:sp>
        <p:nvSpPr>
          <p:cNvPr id="21" name="Zone de texte 13">
            <a:extLst>
              <a:ext uri="{FF2B5EF4-FFF2-40B4-BE49-F238E27FC236}">
                <a16:creationId xmlns:a16="http://schemas.microsoft.com/office/drawing/2014/main" id="{9BE61761-ED2E-43CF-BD9D-3B2D2D6E0CED}"/>
              </a:ext>
            </a:extLst>
          </p:cNvPr>
          <p:cNvSpPr txBox="1"/>
          <p:nvPr/>
        </p:nvSpPr>
        <p:spPr>
          <a:xfrm>
            <a:off x="1423579" y="1076430"/>
            <a:ext cx="9264192" cy="307777"/>
          </a:xfrm>
          <a:prstGeom prst="rect">
            <a:avLst/>
          </a:prstGeom>
          <a:noFill/>
        </p:spPr>
        <p:txBody>
          <a:bodyPr wrap="square" lIns="0" tIns="0" rIns="0" bIns="0" rtlCol="0">
            <a:spAutoFit/>
          </a:bodyPr>
          <a:lstStyle/>
          <a:p>
            <a:pPr algn="ctr"/>
            <a:r>
              <a:rPr lang="fr-FR" sz="2000" i="1" noProof="1">
                <a:solidFill>
                  <a:schemeClr val="tx1">
                    <a:lumMod val="75000"/>
                    <a:lumOff val="25000"/>
                  </a:schemeClr>
                </a:solidFill>
              </a:rPr>
              <a:t>Longs </a:t>
            </a:r>
            <a:r>
              <a:rPr lang="fr-FR" sz="2000" noProof="1">
                <a:solidFill>
                  <a:schemeClr val="tx1">
                    <a:lumMod val="75000"/>
                    <a:lumOff val="25000"/>
                  </a:schemeClr>
                </a:solidFill>
              </a:rPr>
              <a:t>séjours – 2024-2025</a:t>
            </a:r>
          </a:p>
        </p:txBody>
      </p:sp>
      <p:pic>
        <p:nvPicPr>
          <p:cNvPr id="28" name="Image 27">
            <a:extLst>
              <a:ext uri="{FF2B5EF4-FFF2-40B4-BE49-F238E27FC236}">
                <a16:creationId xmlns:a16="http://schemas.microsoft.com/office/drawing/2014/main" id="{1F062C26-E66C-40E7-96F7-4F47CD9914D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23" name="Espace réservé du numéro de diapositive 8">
            <a:extLst>
              <a:ext uri="{FF2B5EF4-FFF2-40B4-BE49-F238E27FC236}">
                <a16:creationId xmlns:a16="http://schemas.microsoft.com/office/drawing/2014/main" id="{D7FEFDFE-21A3-4429-8BCA-1D8C075C0B42}"/>
              </a:ext>
            </a:extLst>
          </p:cNvPr>
          <p:cNvSpPr txBox="1">
            <a:spLocks/>
          </p:cNvSpPr>
          <p:nvPr/>
        </p:nvSpPr>
        <p:spPr>
          <a:xfrm>
            <a:off x="10581016" y="6481752"/>
            <a:ext cx="590773" cy="365125"/>
          </a:xfrm>
          <a:prstGeom prst="rect">
            <a:avLst/>
          </a:prstGeom>
        </p:spPr>
        <p:txBody>
          <a:bodyPr/>
          <a:lstStyle>
            <a:defPPr rtl="0">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noProof="1"/>
          </a:p>
        </p:txBody>
      </p:sp>
      <p:sp>
        <p:nvSpPr>
          <p:cNvPr id="2" name="Espace réservé de la date 1">
            <a:extLst>
              <a:ext uri="{FF2B5EF4-FFF2-40B4-BE49-F238E27FC236}">
                <a16:creationId xmlns:a16="http://schemas.microsoft.com/office/drawing/2014/main" id="{791A2E4E-1BA0-464B-B633-03F91D698E61}"/>
              </a:ext>
            </a:extLst>
          </p:cNvPr>
          <p:cNvSpPr>
            <a:spLocks noGrp="1"/>
          </p:cNvSpPr>
          <p:nvPr>
            <p:ph type="dt" sz="half" idx="2"/>
          </p:nvPr>
        </p:nvSpPr>
        <p:spPr>
          <a:xfrm>
            <a:off x="956576" y="6443544"/>
            <a:ext cx="9919826" cy="234503"/>
          </a:xfrm>
        </p:spPr>
        <p:txBody>
          <a:bodyPr/>
          <a:lstStyle/>
          <a:p>
            <a:r>
              <a:rPr lang="fr-FR" sz="1000" b="1" noProof="1">
                <a:latin typeface="Calibri" panose="020F0502020204030204" pitchFamily="34" charset="0"/>
                <a:cs typeface="Calibri" panose="020F0502020204030204" pitchFamily="34" charset="0"/>
              </a:rPr>
              <a:t>Dernière mise à jour : 17/06/2025–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16"/>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266C5B05-9FB8-4824-B229-D47AC7AEBFA1}"/>
              </a:ext>
            </a:extLst>
          </p:cNvPr>
          <p:cNvSpPr>
            <a:spLocks noGrp="1"/>
          </p:cNvSpPr>
          <p:nvPr>
            <p:ph type="sldNum" sz="quarter" idx="4"/>
          </p:nvPr>
        </p:nvSpPr>
        <p:spPr/>
        <p:txBody>
          <a:bodyPr/>
          <a:lstStyle/>
          <a:p>
            <a:fld id="{5A4A7955-6230-48B4-BD8B-A7C460F75945}" type="slidenum">
              <a:rPr lang="fr-FR" noProof="1" smtClean="0"/>
              <a:pPr/>
              <a:t>16</a:t>
            </a:fld>
            <a:endParaRPr lang="fr-FR" noProof="1"/>
          </a:p>
        </p:txBody>
      </p:sp>
      <p:pic>
        <p:nvPicPr>
          <p:cNvPr id="6" name="Image 5">
            <a:hlinkClick r:id="rId17"/>
            <a:extLst>
              <a:ext uri="{FF2B5EF4-FFF2-40B4-BE49-F238E27FC236}">
                <a16:creationId xmlns:a16="http://schemas.microsoft.com/office/drawing/2014/main" id="{684678E5-EA06-47A2-972B-A689B1094F6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461024" y="2137723"/>
            <a:ext cx="3114675" cy="847725"/>
          </a:xfrm>
          <a:prstGeom prst="rect">
            <a:avLst/>
          </a:prstGeom>
        </p:spPr>
      </p:pic>
    </p:spTree>
    <p:extLst>
      <p:ext uri="{BB962C8B-B14F-4D97-AF65-F5344CB8AC3E}">
        <p14:creationId xmlns:p14="http://schemas.microsoft.com/office/powerpoint/2010/main" val="3705970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63904" y="292100"/>
            <a:ext cx="9264193" cy="492443"/>
          </a:xfrm>
          <a:prstGeom prst="rect">
            <a:avLst/>
          </a:prstGeom>
          <a:noFill/>
        </p:spPr>
        <p:txBody>
          <a:bodyPr wrap="square" lIns="0" tIns="0" rIns="0" bIns="0" rtlCol="0" anchor="ctr">
            <a:spAutoFit/>
          </a:bodyPr>
          <a:lstStyle/>
          <a:p>
            <a:pPr algn="ctr" rtl="0"/>
            <a:r>
              <a:rPr lang="fr-FR" sz="3200" b="1" noProof="1">
                <a:solidFill>
                  <a:schemeClr val="tx1">
                    <a:lumMod val="75000"/>
                    <a:lumOff val="25000"/>
                  </a:schemeClr>
                </a:solidFill>
                <a:latin typeface="+mj-lt"/>
              </a:rPr>
              <a:t>Liste de logements à Metz</a:t>
            </a:r>
            <a:endParaRPr lang="fr-FR" sz="3600" noProof="1">
              <a:solidFill>
                <a:schemeClr val="tx1">
                  <a:lumMod val="75000"/>
                  <a:lumOff val="25000"/>
                </a:schemeClr>
              </a:solidFill>
              <a:latin typeface="+mj-lt"/>
            </a:endParaRPr>
          </a:p>
        </p:txBody>
      </p:sp>
      <p:sp>
        <p:nvSpPr>
          <p:cNvPr id="47" name="Rectangle : Coins supérieurs arrondis 46">
            <a:extLst>
              <a:ext uri="{FF2B5EF4-FFF2-40B4-BE49-F238E27FC236}">
                <a16:creationId xmlns:a16="http://schemas.microsoft.com/office/drawing/2014/main" id="{7757CDEF-630C-40F7-970E-216E60E6352C}"/>
              </a:ext>
              <a:ext uri="{C183D7F6-B498-43B3-948B-1728B52AA6E4}">
                <adec:decorative xmlns:adec="http://schemas.microsoft.com/office/drawing/2017/decorative" val="1"/>
              </a:ext>
            </a:extLst>
          </p:cNvPr>
          <p:cNvSpPr/>
          <p:nvPr/>
        </p:nvSpPr>
        <p:spPr>
          <a:xfrm rot="5400000" flipH="1">
            <a:off x="1538379" y="-270015"/>
            <a:ext cx="836434" cy="3913189"/>
          </a:xfrm>
          <a:prstGeom prst="round2SameRect">
            <a:avLst>
              <a:gd name="adj1" fmla="val 50000"/>
              <a:gd name="adj2" fmla="val 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59" name="ZoneTexte 58">
            <a:extLst>
              <a:ext uri="{FF2B5EF4-FFF2-40B4-BE49-F238E27FC236}">
                <a16:creationId xmlns:a16="http://schemas.microsoft.com/office/drawing/2014/main" id="{BFEEB9FD-FBA7-4933-907B-2142698A94E9}"/>
              </a:ext>
            </a:extLst>
          </p:cNvPr>
          <p:cNvSpPr txBox="1"/>
          <p:nvPr/>
        </p:nvSpPr>
        <p:spPr>
          <a:xfrm>
            <a:off x="0" y="1237708"/>
            <a:ext cx="3808520" cy="830997"/>
          </a:xfrm>
          <a:prstGeom prst="rect">
            <a:avLst/>
          </a:prstGeom>
          <a:noFill/>
        </p:spPr>
        <p:txBody>
          <a:bodyPr wrap="square" rtlCol="0">
            <a:spAutoFit/>
          </a:bodyPr>
          <a:lstStyle/>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RESIDENCES et FOYERS acceptant les étudiants </a:t>
            </a:r>
          </a:p>
        </p:txBody>
      </p:sp>
      <p:sp>
        <p:nvSpPr>
          <p:cNvPr id="35" name="Rectangle à coins arrondis 75">
            <a:extLst>
              <a:ext uri="{FF2B5EF4-FFF2-40B4-BE49-F238E27FC236}">
                <a16:creationId xmlns:a16="http://schemas.microsoft.com/office/drawing/2014/main" id="{5DD506DE-9F1A-4730-9797-C41BFD88B599}"/>
              </a:ext>
              <a:ext uri="{C183D7F6-B498-43B3-948B-1728B52AA6E4}">
                <adec:decorative xmlns:adec="http://schemas.microsoft.com/office/drawing/2017/decorative" val="1"/>
              </a:ext>
            </a:extLst>
          </p:cNvPr>
          <p:cNvSpPr/>
          <p:nvPr/>
        </p:nvSpPr>
        <p:spPr>
          <a:xfrm>
            <a:off x="2038305" y="2278232"/>
            <a:ext cx="7855666" cy="385646"/>
          </a:xfrm>
          <a:prstGeom prst="roundRect">
            <a:avLst>
              <a:gd name="adj" fmla="val 50000"/>
            </a:avLst>
          </a:prstGeom>
          <a:solidFill>
            <a:schemeClr val="tx2">
              <a:alpha val="5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36" name="Zone de texte 54">
            <a:extLst>
              <a:ext uri="{FF2B5EF4-FFF2-40B4-BE49-F238E27FC236}">
                <a16:creationId xmlns:a16="http://schemas.microsoft.com/office/drawing/2014/main" id="{CAED8DBF-02C2-4195-B70B-FF9291F04DC3}"/>
              </a:ext>
            </a:extLst>
          </p:cNvPr>
          <p:cNvSpPr txBox="1"/>
          <p:nvPr/>
        </p:nvSpPr>
        <p:spPr>
          <a:xfrm>
            <a:off x="2557002" y="2353154"/>
            <a:ext cx="1492588" cy="246221"/>
          </a:xfrm>
          <a:prstGeom prst="rect">
            <a:avLst/>
          </a:prstGeom>
          <a:noFill/>
        </p:spPr>
        <p:txBody>
          <a:bodyPr wrap="none" lIns="0" tIns="0" rIns="0" bIns="0" rtlCol="0" anchor="ctr">
            <a:spAutoFit/>
          </a:bodyPr>
          <a:lstStyle/>
          <a:p>
            <a:pPr algn="ctr" rtl="0"/>
            <a:r>
              <a:rPr lang="fr-FR" sz="1600" b="1" noProof="1">
                <a:solidFill>
                  <a:schemeClr val="bg1"/>
                </a:solidFill>
              </a:rPr>
              <a:t>Adresse et contact</a:t>
            </a:r>
          </a:p>
        </p:txBody>
      </p:sp>
      <p:sp>
        <p:nvSpPr>
          <p:cNvPr id="37" name="Zone de texte 55">
            <a:extLst>
              <a:ext uri="{FF2B5EF4-FFF2-40B4-BE49-F238E27FC236}">
                <a16:creationId xmlns:a16="http://schemas.microsoft.com/office/drawing/2014/main" id="{FDF07A15-F39A-488F-9A46-066417D2FD58}"/>
              </a:ext>
            </a:extLst>
          </p:cNvPr>
          <p:cNvSpPr txBox="1"/>
          <p:nvPr/>
        </p:nvSpPr>
        <p:spPr>
          <a:xfrm>
            <a:off x="5202530" y="2347469"/>
            <a:ext cx="1631793" cy="246221"/>
          </a:xfrm>
          <a:prstGeom prst="rect">
            <a:avLst/>
          </a:prstGeom>
          <a:noFill/>
        </p:spPr>
        <p:txBody>
          <a:bodyPr wrap="none" lIns="0" tIns="0" rIns="0" bIns="0" rtlCol="0" anchor="ctr">
            <a:spAutoFit/>
          </a:bodyPr>
          <a:lstStyle/>
          <a:p>
            <a:pPr algn="ctr" rtl="0"/>
            <a:r>
              <a:rPr lang="fr-FR" sz="1600" b="1" noProof="1">
                <a:solidFill>
                  <a:schemeClr val="bg1"/>
                </a:solidFill>
              </a:rPr>
              <a:t>Types de logements</a:t>
            </a:r>
          </a:p>
        </p:txBody>
      </p:sp>
      <p:sp>
        <p:nvSpPr>
          <p:cNvPr id="38" name="Rectangle à coins arrondis 76">
            <a:extLst>
              <a:ext uri="{FF2B5EF4-FFF2-40B4-BE49-F238E27FC236}">
                <a16:creationId xmlns:a16="http://schemas.microsoft.com/office/drawing/2014/main" id="{CBC16A5E-A8FA-4CB2-AEF3-C8E746A65D08}"/>
              </a:ext>
              <a:ext uri="{C183D7F6-B498-43B3-948B-1728B52AA6E4}">
                <adec:decorative xmlns:adec="http://schemas.microsoft.com/office/drawing/2017/decorative" val="1"/>
              </a:ext>
            </a:extLst>
          </p:cNvPr>
          <p:cNvSpPr/>
          <p:nvPr/>
        </p:nvSpPr>
        <p:spPr>
          <a:xfrm>
            <a:off x="251650" y="3426683"/>
            <a:ext cx="1769153" cy="748779"/>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41" name="Rectangle à coins arrondis 78">
            <a:extLst>
              <a:ext uri="{FF2B5EF4-FFF2-40B4-BE49-F238E27FC236}">
                <a16:creationId xmlns:a16="http://schemas.microsoft.com/office/drawing/2014/main" id="{B6559565-25FA-4F94-8FB7-1A8D91D161F4}"/>
              </a:ext>
              <a:ext uri="{C183D7F6-B498-43B3-948B-1728B52AA6E4}">
                <adec:decorative xmlns:adec="http://schemas.microsoft.com/office/drawing/2017/decorative" val="1"/>
              </a:ext>
            </a:extLst>
          </p:cNvPr>
          <p:cNvSpPr/>
          <p:nvPr/>
        </p:nvSpPr>
        <p:spPr>
          <a:xfrm>
            <a:off x="242509" y="2722999"/>
            <a:ext cx="1795796" cy="681187"/>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67" name="Zone de texte 69">
            <a:extLst>
              <a:ext uri="{FF2B5EF4-FFF2-40B4-BE49-F238E27FC236}">
                <a16:creationId xmlns:a16="http://schemas.microsoft.com/office/drawing/2014/main" id="{F2C03D77-9CB7-4E19-82C9-DC85A57EB940}"/>
              </a:ext>
            </a:extLst>
          </p:cNvPr>
          <p:cNvSpPr txBox="1"/>
          <p:nvPr/>
        </p:nvSpPr>
        <p:spPr>
          <a:xfrm>
            <a:off x="466331" y="3599598"/>
            <a:ext cx="1339790" cy="369332"/>
          </a:xfrm>
          <a:prstGeom prst="rect">
            <a:avLst/>
          </a:prstGeom>
          <a:noFill/>
        </p:spPr>
        <p:txBody>
          <a:bodyPr wrap="square" lIns="0" tIns="0" rIns="0" bIns="0" rtlCol="0" anchor="ctr">
            <a:spAutoFit/>
          </a:bodyPr>
          <a:lstStyle/>
          <a:p>
            <a:pPr algn="ctr"/>
            <a:r>
              <a:rPr lang="fr-FR" sz="1200" b="1" u="sng" dirty="0">
                <a:solidFill>
                  <a:schemeClr val="bg1"/>
                </a:solidFill>
                <a:hlinkClick r:id="rId3">
                  <a:extLst>
                    <a:ext uri="{A12FA001-AC4F-418D-AE19-62706E023703}">
                      <ahyp:hlinkClr xmlns:ahyp="http://schemas.microsoft.com/office/drawing/2018/hyperlinkcolor" val="tx"/>
                    </a:ext>
                  </a:extLst>
                </a:hlinkClick>
              </a:rPr>
              <a:t>METZ </a:t>
            </a:r>
          </a:p>
          <a:p>
            <a:pPr algn="ctr"/>
            <a:r>
              <a:rPr lang="fr-FR" sz="1200" b="1" u="sng" dirty="0">
                <a:solidFill>
                  <a:schemeClr val="bg1"/>
                </a:solidFill>
                <a:hlinkClick r:id="rId3">
                  <a:extLst>
                    <a:ext uri="{A12FA001-AC4F-418D-AE19-62706E023703}">
                      <ahyp:hlinkClr xmlns:ahyp="http://schemas.microsoft.com/office/drawing/2018/hyperlinkcolor" val="tx"/>
                    </a:ext>
                  </a:extLst>
                </a:hlinkClick>
              </a:rPr>
              <a:t>LES ARENES</a:t>
            </a:r>
            <a:endParaRPr lang="fr-FR" sz="1200" b="1" noProof="1">
              <a:solidFill>
                <a:schemeClr val="bg1"/>
              </a:solidFill>
            </a:endParaRPr>
          </a:p>
        </p:txBody>
      </p:sp>
      <p:graphicFrame>
        <p:nvGraphicFramePr>
          <p:cNvPr id="2" name="Tableau 1">
            <a:extLst>
              <a:ext uri="{FF2B5EF4-FFF2-40B4-BE49-F238E27FC236}">
                <a16:creationId xmlns:a16="http://schemas.microsoft.com/office/drawing/2014/main" id="{2DE5234E-9530-4FE8-A46E-39C329416C01}"/>
              </a:ext>
            </a:extLst>
          </p:cNvPr>
          <p:cNvGraphicFramePr>
            <a:graphicFrameLocks noGrp="1"/>
          </p:cNvGraphicFramePr>
          <p:nvPr>
            <p:extLst>
              <p:ext uri="{D42A27DB-BD31-4B8C-83A1-F6EECF244321}">
                <p14:modId xmlns:p14="http://schemas.microsoft.com/office/powerpoint/2010/main" val="1463962112"/>
              </p:ext>
            </p:extLst>
          </p:nvPr>
        </p:nvGraphicFramePr>
        <p:xfrm>
          <a:off x="1934615" y="2697905"/>
          <a:ext cx="7504695" cy="5303520"/>
        </p:xfrm>
        <a:graphic>
          <a:graphicData uri="http://schemas.openxmlformats.org/drawingml/2006/table">
            <a:tbl>
              <a:tblPr firstRow="1" bandRow="1">
                <a:tableStyleId>{5C22544A-7EE6-4342-B048-85BDC9FD1C3A}</a:tableStyleId>
              </a:tblPr>
              <a:tblGrid>
                <a:gridCol w="2608343">
                  <a:extLst>
                    <a:ext uri="{9D8B030D-6E8A-4147-A177-3AD203B41FA5}">
                      <a16:colId xmlns:a16="http://schemas.microsoft.com/office/drawing/2014/main" val="2937953430"/>
                    </a:ext>
                  </a:extLst>
                </a:gridCol>
                <a:gridCol w="2962996">
                  <a:extLst>
                    <a:ext uri="{9D8B030D-6E8A-4147-A177-3AD203B41FA5}">
                      <a16:colId xmlns:a16="http://schemas.microsoft.com/office/drawing/2014/main" val="170860131"/>
                    </a:ext>
                  </a:extLst>
                </a:gridCol>
                <a:gridCol w="1933356">
                  <a:extLst>
                    <a:ext uri="{9D8B030D-6E8A-4147-A177-3AD203B41FA5}">
                      <a16:colId xmlns:a16="http://schemas.microsoft.com/office/drawing/2014/main" val="3842958514"/>
                    </a:ext>
                  </a:extLst>
                </a:gridCol>
              </a:tblGrid>
              <a:tr h="3066734">
                <a:tc>
                  <a:txBody>
                    <a:bodyPr/>
                    <a:lstStyle/>
                    <a:p>
                      <a:pPr algn="ctr"/>
                      <a:endParaRPr lang="fr-FR" sz="900" b="1" dirty="0">
                        <a:solidFill>
                          <a:schemeClr val="tx1"/>
                        </a:solidFill>
                      </a:endParaRPr>
                    </a:p>
                    <a:p>
                      <a:pPr algn="ctr"/>
                      <a:r>
                        <a:rPr lang="fr-FR" sz="900" b="1" dirty="0">
                          <a:solidFill>
                            <a:schemeClr val="tx1"/>
                          </a:solidFill>
                        </a:rPr>
                        <a:t>30 rue du Général Delestraint - 57070 METZ</a:t>
                      </a:r>
                    </a:p>
                    <a:p>
                      <a:pPr algn="ctr"/>
                      <a:r>
                        <a:rPr lang="fr-FR" sz="900" b="1" dirty="0">
                          <a:solidFill>
                            <a:schemeClr val="tx1"/>
                          </a:solidFill>
                        </a:rPr>
                        <a:t>Tél. : +33(0)3 87 75 28 85</a:t>
                      </a:r>
                      <a:br>
                        <a:rPr lang="fr-FR" sz="900" b="1" dirty="0">
                          <a:solidFill>
                            <a:schemeClr val="accent1">
                              <a:lumMod val="60000"/>
                              <a:lumOff val="40000"/>
                            </a:schemeClr>
                          </a:solidFill>
                        </a:rPr>
                      </a:br>
                      <a:r>
                        <a:rPr lang="fr-FR" sz="900" b="1" dirty="0">
                          <a:solidFill>
                            <a:schemeClr val="accent1">
                              <a:lumMod val="60000"/>
                              <a:lumOff val="40000"/>
                            </a:schemeClr>
                          </a:solidFill>
                          <a:hlinkClick r:id="rId4"/>
                        </a:rPr>
                        <a:t>logement.moselle@adoma.fr</a:t>
                      </a:r>
                      <a:endParaRPr lang="fr-FR" sz="900" b="1" dirty="0">
                        <a:solidFill>
                          <a:schemeClr val="accent1">
                            <a:lumMod val="60000"/>
                            <a:lumOff val="40000"/>
                          </a:schemeClr>
                        </a:solidFill>
                      </a:endParaRPr>
                    </a:p>
                    <a:p>
                      <a:pPr algn="ctr"/>
                      <a:endParaRPr lang="fr-FR" sz="900" b="1" dirty="0">
                        <a:solidFill>
                          <a:schemeClr val="tx1"/>
                        </a:solidFill>
                      </a:endParaRPr>
                    </a:p>
                    <a:p>
                      <a:pPr algn="ctr"/>
                      <a:endParaRPr lang="fr-FR" sz="900" b="1" dirty="0">
                        <a:solidFill>
                          <a:schemeClr val="tx1"/>
                        </a:solidFill>
                      </a:endParaRPr>
                    </a:p>
                    <a:p>
                      <a:pPr algn="ctr"/>
                      <a:r>
                        <a:rPr lang="fr-FR" sz="900" b="1" dirty="0">
                          <a:solidFill>
                            <a:schemeClr val="tx1"/>
                          </a:solidFill>
                        </a:rPr>
                        <a:t>7 rue </a:t>
                      </a:r>
                      <a:r>
                        <a:rPr lang="fr-FR" sz="900" b="1" dirty="0" err="1">
                          <a:solidFill>
                            <a:schemeClr val="tx1"/>
                          </a:solidFill>
                        </a:rPr>
                        <a:t>Dembour</a:t>
                      </a:r>
                      <a:r>
                        <a:rPr lang="fr-FR" sz="900" b="1" dirty="0">
                          <a:solidFill>
                            <a:schemeClr val="tx1"/>
                          </a:solidFill>
                        </a:rPr>
                        <a:t> - 57000 METZ</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i="0" u="none" strike="noStrike" dirty="0">
                          <a:solidFill>
                            <a:schemeClr val="tx1"/>
                          </a:solidFill>
                          <a:effectLst/>
                          <a:latin typeface="Calibri Light" panose="020F0302020204030204" pitchFamily="34" charset="0"/>
                        </a:rPr>
                        <a:t>Tél. : +33(0)3 87 63 73 70</a:t>
                      </a:r>
                    </a:p>
                    <a:p>
                      <a:pPr algn="ctr"/>
                      <a:r>
                        <a:rPr lang="fr-FR" sz="900" b="1" dirty="0">
                          <a:solidFill>
                            <a:schemeClr val="accent1">
                              <a:lumMod val="60000"/>
                              <a:lumOff val="40000"/>
                            </a:schemeClr>
                          </a:solidFill>
                          <a:hlinkClick r:id="rId4"/>
                        </a:rPr>
                        <a:t>logement.moselle@adoma.fr</a:t>
                      </a: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p>
                      <a:pPr algn="ctr"/>
                      <a:endParaRPr lang="fr-FR" sz="900" b="1" dirty="0">
                        <a:solidFill>
                          <a:schemeClr val="tx1"/>
                        </a:solidFill>
                      </a:endParaRPr>
                    </a:p>
                    <a:p>
                      <a:pPr algn="ctr"/>
                      <a:r>
                        <a:rPr lang="fr-FR" sz="900" b="1" dirty="0">
                          <a:solidFill>
                            <a:schemeClr val="tx1"/>
                          </a:solidFill>
                        </a:rPr>
                        <a:t>15 Place de Chambre - 57000 METZ</a:t>
                      </a:r>
                    </a:p>
                    <a:p>
                      <a:pPr algn="ctr"/>
                      <a:r>
                        <a:rPr lang="fr-FR" sz="900" b="1" i="0" u="none" strike="noStrike" dirty="0">
                          <a:solidFill>
                            <a:schemeClr val="tx1"/>
                          </a:solidFill>
                          <a:effectLst/>
                          <a:latin typeface="Calibri Light" panose="020F0302020204030204" pitchFamily="34" charset="0"/>
                        </a:rPr>
                        <a:t>Tél. : +33(0)3 87 18 43 93</a:t>
                      </a:r>
                    </a:p>
                    <a:p>
                      <a:pPr algn="ctr"/>
                      <a:r>
                        <a:rPr lang="fr-FR" sz="900" b="1" dirty="0">
                          <a:solidFill>
                            <a:schemeClr val="accent1">
                              <a:lumMod val="60000"/>
                              <a:lumOff val="40000"/>
                            </a:schemeClr>
                          </a:solidFill>
                          <a:hlinkClick r:id="rId4"/>
                        </a:rPr>
                        <a:t>logement.moselle@adoma.fr</a:t>
                      </a: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p>
                      <a:pPr algn="ctr" rtl="0" fontAlgn="ctr"/>
                      <a:r>
                        <a:rPr lang="fr-FR" sz="900" b="1" dirty="0">
                          <a:solidFill>
                            <a:schemeClr val="tx1"/>
                          </a:solidFill>
                        </a:rPr>
                        <a:t>3 rue Jean Pierre Pêcheur - 57140 WOIPPY</a:t>
                      </a:r>
                    </a:p>
                    <a:p>
                      <a:pPr algn="ctr" rtl="0" fontAlgn="ctr"/>
                      <a:r>
                        <a:rPr lang="fr-FR" sz="900" b="1" i="0" u="none" strike="noStrike" dirty="0">
                          <a:solidFill>
                            <a:schemeClr val="tx1"/>
                          </a:solidFill>
                          <a:effectLst/>
                          <a:latin typeface="Calibri Light" panose="020F0302020204030204" pitchFamily="34" charset="0"/>
                        </a:rPr>
                        <a:t>Tél. : +33(0)3 03 87 30 12 33</a:t>
                      </a:r>
                    </a:p>
                    <a:p>
                      <a:pPr algn="ctr"/>
                      <a:r>
                        <a:rPr lang="fr-FR" sz="900" b="1" dirty="0">
                          <a:solidFill>
                            <a:schemeClr val="accent1">
                              <a:lumMod val="60000"/>
                              <a:lumOff val="40000"/>
                            </a:schemeClr>
                          </a:solidFill>
                          <a:hlinkClick r:id="rId4"/>
                        </a:rPr>
                        <a:t>logement.moselle@adoma.fr</a:t>
                      </a: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p>
                      <a:pPr algn="ctr"/>
                      <a:r>
                        <a:rPr lang="fr-FR" sz="900" b="1" dirty="0">
                          <a:solidFill>
                            <a:schemeClr val="tx1"/>
                          </a:solidFill>
                        </a:rPr>
                        <a:t>5 rue Corneille Agrippa - 57140 WOIPPY</a:t>
                      </a:r>
                    </a:p>
                    <a:p>
                      <a:pPr algn="ctr"/>
                      <a:r>
                        <a:rPr lang="fr-FR" sz="900" b="1" i="0" u="none" strike="noStrike" dirty="0">
                          <a:solidFill>
                            <a:schemeClr val="tx1"/>
                          </a:solidFill>
                          <a:effectLst/>
                          <a:latin typeface="Calibri Light" panose="020F0302020204030204" pitchFamily="34" charset="0"/>
                        </a:rPr>
                        <a:t>Tél. : +33(0)3 87 31 87 25 </a:t>
                      </a:r>
                      <a:r>
                        <a:rPr lang="fr-FR" sz="900" b="1" dirty="0">
                          <a:solidFill>
                            <a:schemeClr val="accent1">
                              <a:lumMod val="60000"/>
                              <a:lumOff val="40000"/>
                            </a:schemeClr>
                          </a:solidFill>
                          <a:hlinkClick r:id="rId4"/>
                        </a:rPr>
                        <a:t>logement.moselle@adoma.fr</a:t>
                      </a: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900" b="1" dirty="0">
                          <a:solidFill>
                            <a:schemeClr val="tx1"/>
                          </a:solidFill>
                        </a:rPr>
                        <a:t>36 Chambres et Studios meublés, tous publics, </a:t>
                      </a:r>
                    </a:p>
                    <a:p>
                      <a:pPr algn="ctr"/>
                      <a:r>
                        <a:rPr lang="fr-FR" sz="900" b="1" dirty="0">
                          <a:solidFill>
                            <a:schemeClr val="tx1"/>
                          </a:solidFill>
                        </a:rPr>
                        <a:t>un mois renouvelable, </a:t>
                      </a:r>
                      <a:r>
                        <a:rPr lang="fr-FR" sz="900" b="1" kern="1200" dirty="0">
                          <a:solidFill>
                            <a:srgbClr val="C00680"/>
                          </a:solidFill>
                          <a:latin typeface="+mn-lt"/>
                          <a:ea typeface="+mn-ea"/>
                          <a:cs typeface="+mn-cs"/>
                        </a:rPr>
                        <a:t>APL</a:t>
                      </a:r>
                      <a:r>
                        <a:rPr lang="fr-FR" sz="900" b="1" dirty="0">
                          <a:solidFill>
                            <a:schemeClr val="tx1"/>
                          </a:solidFill>
                        </a:rPr>
                        <a:t>*, parking,</a:t>
                      </a:r>
                    </a:p>
                    <a:p>
                      <a:pPr algn="ctr"/>
                      <a:r>
                        <a:rPr lang="fr-FR" sz="900" b="1" dirty="0">
                          <a:solidFill>
                            <a:schemeClr val="tx1"/>
                          </a:solidFill>
                        </a:rPr>
                        <a:t>changement de draps possible tous les 15 jours  </a:t>
                      </a:r>
                    </a:p>
                    <a:p>
                      <a:pPr algn="ctr"/>
                      <a:r>
                        <a:rPr lang="fr-FR" sz="900" b="1" dirty="0">
                          <a:solidFill>
                            <a:schemeClr val="tx1"/>
                          </a:solidFill>
                        </a:rPr>
                        <a:t>Tarif: 264 € - 451 €**</a:t>
                      </a:r>
                    </a:p>
                    <a:p>
                      <a:pPr algn="ctr"/>
                      <a:endParaRPr lang="fr-FR" sz="900" b="1" dirty="0">
                        <a:solidFill>
                          <a:schemeClr val="tx1"/>
                        </a:solidFill>
                      </a:endParaRPr>
                    </a:p>
                    <a:p>
                      <a:pPr algn="ctr"/>
                      <a:r>
                        <a:rPr lang="fr-FR" sz="900" b="1" dirty="0">
                          <a:solidFill>
                            <a:schemeClr val="tx1"/>
                          </a:solidFill>
                        </a:rPr>
                        <a:t>74 Studios meublés, tous publics, un mois renouvelable, </a:t>
                      </a:r>
                      <a:r>
                        <a:rPr lang="fr-FR" sz="900" b="1" kern="1200" dirty="0">
                          <a:solidFill>
                            <a:srgbClr val="C00680"/>
                          </a:solidFill>
                          <a:latin typeface="+mn-lt"/>
                          <a:ea typeface="+mn-ea"/>
                          <a:cs typeface="+mn-cs"/>
                        </a:rPr>
                        <a:t>APL</a:t>
                      </a:r>
                      <a:r>
                        <a:rPr lang="fr-FR" sz="900" b="1" dirty="0">
                          <a:solidFill>
                            <a:schemeClr val="tx1"/>
                          </a:solidFill>
                        </a:rPr>
                        <a:t>*, parking, </a:t>
                      </a:r>
                    </a:p>
                    <a:p>
                      <a:pPr algn="ctr"/>
                      <a:r>
                        <a:rPr lang="fr-FR" sz="900" b="1" dirty="0">
                          <a:solidFill>
                            <a:schemeClr val="tx1"/>
                          </a:solidFill>
                        </a:rPr>
                        <a:t>changement de draps possible tous les 15 jours  </a:t>
                      </a:r>
                    </a:p>
                    <a:p>
                      <a:pPr algn="ctr"/>
                      <a:r>
                        <a:rPr lang="fr-FR" sz="900" b="1" dirty="0">
                          <a:solidFill>
                            <a:schemeClr val="tx1"/>
                          </a:solidFill>
                        </a:rPr>
                        <a:t>Tarif: 418€ - 604€**</a:t>
                      </a:r>
                    </a:p>
                    <a:p>
                      <a:pPr algn="ctr"/>
                      <a:endParaRPr lang="fr-FR" sz="900" b="1" dirty="0">
                        <a:solidFill>
                          <a:schemeClr val="tx1"/>
                        </a:solidFill>
                      </a:endParaRPr>
                    </a:p>
                    <a:p>
                      <a:pPr algn="ctr"/>
                      <a:endParaRPr lang="fr-FR" sz="900" b="1" dirty="0">
                        <a:solidFill>
                          <a:schemeClr val="tx1"/>
                        </a:solidFill>
                      </a:endParaRPr>
                    </a:p>
                    <a:p>
                      <a:pPr algn="ctr"/>
                      <a:r>
                        <a:rPr lang="fr-FR" sz="900" b="1" dirty="0">
                          <a:solidFill>
                            <a:schemeClr val="tx1"/>
                          </a:solidFill>
                        </a:rPr>
                        <a:t>37 Studios meublés, public féminin à partir de 18 ans, </a:t>
                      </a:r>
                    </a:p>
                    <a:p>
                      <a:pPr algn="ctr"/>
                      <a:r>
                        <a:rPr lang="fr-FR" sz="900" b="1" dirty="0">
                          <a:solidFill>
                            <a:schemeClr val="tx1"/>
                          </a:solidFill>
                        </a:rPr>
                        <a:t>un mois renouvelable, </a:t>
                      </a:r>
                      <a:r>
                        <a:rPr lang="fr-FR" sz="900" b="1" kern="1200" dirty="0">
                          <a:solidFill>
                            <a:srgbClr val="C00680"/>
                          </a:solidFill>
                          <a:latin typeface="+mn-lt"/>
                          <a:ea typeface="+mn-ea"/>
                          <a:cs typeface="+mn-cs"/>
                        </a:rPr>
                        <a:t>APL</a:t>
                      </a:r>
                      <a:r>
                        <a:rPr lang="fr-FR" sz="900" b="1" dirty="0">
                          <a:solidFill>
                            <a:schemeClr val="tx1"/>
                          </a:solidFill>
                        </a:rPr>
                        <a:t>*, pas de parking, changement de draps possible tous les 15 jours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solidFill>
                        </a:rPr>
                        <a:t>Tarif: 400€ - 657€**</a:t>
                      </a:r>
                    </a:p>
                    <a:p>
                      <a:pPr algn="ctr"/>
                      <a:endParaRPr lang="fr-FR" sz="900" b="1" dirty="0">
                        <a:solidFill>
                          <a:schemeClr val="accent1">
                            <a:lumMod val="60000"/>
                            <a:lumOff val="40000"/>
                          </a:schemeClr>
                        </a:solidFill>
                      </a:endParaRPr>
                    </a:p>
                    <a:p>
                      <a:pPr algn="ctr"/>
                      <a:endParaRPr lang="fr-FR" sz="900" b="1" dirty="0">
                        <a:solidFill>
                          <a:schemeClr val="tx1"/>
                        </a:solidFill>
                      </a:endParaRPr>
                    </a:p>
                    <a:p>
                      <a:pPr algn="ctr"/>
                      <a:r>
                        <a:rPr lang="fr-FR" sz="900" b="1" dirty="0">
                          <a:solidFill>
                            <a:schemeClr val="tx1"/>
                          </a:solidFill>
                        </a:rPr>
                        <a:t>36 Chambres et Studios meublés, tous publics, </a:t>
                      </a:r>
                    </a:p>
                    <a:p>
                      <a:pPr algn="ctr"/>
                      <a:r>
                        <a:rPr lang="fr-FR" sz="900" b="1" dirty="0">
                          <a:solidFill>
                            <a:schemeClr val="tx1"/>
                          </a:solidFill>
                        </a:rPr>
                        <a:t>un mois renouvelable, </a:t>
                      </a:r>
                      <a:r>
                        <a:rPr lang="fr-FR" sz="900" b="1" kern="1200" dirty="0">
                          <a:solidFill>
                            <a:srgbClr val="C00680"/>
                          </a:solidFill>
                          <a:latin typeface="+mn-lt"/>
                          <a:ea typeface="+mn-ea"/>
                          <a:cs typeface="+mn-cs"/>
                        </a:rPr>
                        <a:t>APL</a:t>
                      </a:r>
                      <a:r>
                        <a:rPr lang="fr-FR" sz="900" b="1" dirty="0">
                          <a:solidFill>
                            <a:schemeClr val="tx1"/>
                          </a:solidFill>
                        </a:rPr>
                        <a:t>*, parking,</a:t>
                      </a:r>
                    </a:p>
                    <a:p>
                      <a:pPr algn="ctr"/>
                      <a:r>
                        <a:rPr lang="fr-FR" sz="900" b="1" dirty="0">
                          <a:solidFill>
                            <a:schemeClr val="tx1"/>
                          </a:solidFill>
                        </a:rPr>
                        <a:t>changement de draps possible tous les 15 jours  </a:t>
                      </a:r>
                    </a:p>
                    <a:p>
                      <a:pPr algn="ctr"/>
                      <a:r>
                        <a:rPr lang="fr-FR" sz="900" b="1" dirty="0">
                          <a:solidFill>
                            <a:schemeClr val="tx1"/>
                          </a:solidFill>
                        </a:rPr>
                        <a:t>Tarif: 264 € - 451 €**</a:t>
                      </a:r>
                    </a:p>
                    <a:p>
                      <a:pPr algn="ctr"/>
                      <a:endParaRPr lang="fr-FR" sz="900" b="1" dirty="0">
                        <a:solidFill>
                          <a:schemeClr val="accent1">
                            <a:lumMod val="60000"/>
                            <a:lumOff val="40000"/>
                          </a:schemeClr>
                        </a:solidFill>
                      </a:endParaRPr>
                    </a:p>
                    <a:p>
                      <a:pPr algn="ctr"/>
                      <a:r>
                        <a:rPr lang="fr-FR" sz="900" b="1" dirty="0">
                          <a:solidFill>
                            <a:schemeClr val="tx1"/>
                          </a:solidFill>
                        </a:rPr>
                        <a:t>189 Chambres meublées - (avec douche, avec douche et WC) et Studios meublés, tous publics, </a:t>
                      </a:r>
                    </a:p>
                    <a:p>
                      <a:pPr algn="ctr"/>
                      <a:r>
                        <a:rPr lang="fr-FR" sz="900" b="1" dirty="0">
                          <a:solidFill>
                            <a:schemeClr val="tx1"/>
                          </a:solidFill>
                        </a:rPr>
                        <a:t>un mois renouvelable, </a:t>
                      </a:r>
                      <a:r>
                        <a:rPr lang="fr-FR" sz="900" b="1" kern="1200" dirty="0">
                          <a:solidFill>
                            <a:srgbClr val="C00680"/>
                          </a:solidFill>
                          <a:latin typeface="+mn-lt"/>
                          <a:ea typeface="+mn-ea"/>
                          <a:cs typeface="+mn-cs"/>
                        </a:rPr>
                        <a:t>APL</a:t>
                      </a:r>
                      <a:r>
                        <a:rPr lang="fr-FR" sz="900" b="1" dirty="0">
                          <a:solidFill>
                            <a:schemeClr val="tx1"/>
                          </a:solidFill>
                        </a:rPr>
                        <a:t>*, parking,</a:t>
                      </a:r>
                    </a:p>
                    <a:p>
                      <a:pPr algn="ctr"/>
                      <a:r>
                        <a:rPr lang="fr-FR" sz="900" b="1" dirty="0">
                          <a:solidFill>
                            <a:schemeClr val="tx1"/>
                          </a:solidFill>
                        </a:rPr>
                        <a:t>changement de draps possible tous les 15 jours  </a:t>
                      </a:r>
                    </a:p>
                    <a:p>
                      <a:pPr algn="ctr"/>
                      <a:r>
                        <a:rPr lang="fr-FR" sz="900" b="1" dirty="0">
                          <a:solidFill>
                            <a:schemeClr val="tx1"/>
                          </a:solidFill>
                        </a:rPr>
                        <a:t>Tarif: 342 € - 691 €**</a:t>
                      </a: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solidFill>
                        </a:rPr>
                        <a:t>Campus Bridoux</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dirty="0">
                        <a:solidFill>
                          <a:schemeClr val="tx1"/>
                        </a:solidFill>
                      </a:endParaRPr>
                    </a:p>
                    <a:p>
                      <a:pPr algn="ctr"/>
                      <a:endParaRPr lang="fr-FR" sz="9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solidFill>
                        </a:rPr>
                        <a:t>Tous campus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solidFill>
                        </a:rPr>
                        <a:t>Campus du Saulcy</a:t>
                      </a:r>
                    </a:p>
                    <a:p>
                      <a:pPr algn="ctr"/>
                      <a:endParaRPr lang="fr-FR" sz="900" b="1" dirty="0">
                        <a:solidFill>
                          <a:schemeClr val="tx1"/>
                        </a:solidFill>
                      </a:endParaRPr>
                    </a:p>
                    <a:p>
                      <a:pPr algn="ctr"/>
                      <a:endParaRPr lang="fr-FR" sz="900" b="1" dirty="0">
                        <a:solidFill>
                          <a:schemeClr val="tx1"/>
                        </a:solidFill>
                      </a:endParaRPr>
                    </a:p>
                    <a:p>
                      <a:pPr algn="ctr"/>
                      <a:endParaRPr lang="fr-FR" sz="900" b="1" dirty="0">
                        <a:solidFill>
                          <a:schemeClr val="tx1"/>
                        </a:solidFill>
                      </a:endParaRPr>
                    </a:p>
                    <a:p>
                      <a:pPr algn="ctr"/>
                      <a:endParaRPr lang="fr-FR" sz="900" b="1" dirty="0">
                        <a:solidFill>
                          <a:schemeClr val="tx1"/>
                        </a:solidFill>
                      </a:endParaRPr>
                    </a:p>
                    <a:p>
                      <a:pPr algn="ctr"/>
                      <a:endParaRPr lang="fr-FR" sz="9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solidFill>
                        </a:rPr>
                        <a:t>Campus du Saulcy</a:t>
                      </a:r>
                    </a:p>
                    <a:p>
                      <a:pPr algn="ctr"/>
                      <a:endParaRPr lang="fr-FR" sz="900" b="1" dirty="0">
                        <a:solidFill>
                          <a:schemeClr val="tx1"/>
                        </a:solidFill>
                      </a:endParaRPr>
                    </a:p>
                    <a:p>
                      <a:pPr algn="ctr"/>
                      <a:endParaRPr lang="fr-FR" sz="900" b="1" dirty="0">
                        <a:solidFill>
                          <a:schemeClr val="tx1"/>
                        </a:solidFill>
                      </a:endParaRPr>
                    </a:p>
                    <a:p>
                      <a:pPr algn="ctr"/>
                      <a:endParaRPr lang="fr-FR" sz="900" b="1" dirty="0">
                        <a:solidFill>
                          <a:schemeClr val="tx1"/>
                        </a:solidFill>
                      </a:endParaRPr>
                    </a:p>
                    <a:p>
                      <a:pPr algn="ctr"/>
                      <a:endParaRPr lang="fr-FR" sz="9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solidFill>
                        </a:rPr>
                        <a:t>Campus du Saulcy</a:t>
                      </a:r>
                    </a:p>
                    <a:p>
                      <a:pPr algn="ctr"/>
                      <a:endParaRPr lang="fr-FR" sz="900" b="1" dirty="0">
                        <a:solidFill>
                          <a:schemeClr val="tx1"/>
                        </a:solidFill>
                      </a:endParaRPr>
                    </a:p>
                    <a:p>
                      <a:pPr algn="ctr"/>
                      <a:endParaRPr lang="fr-FR" sz="900" b="1" dirty="0">
                        <a:solidFill>
                          <a:schemeClr val="tx1"/>
                        </a:solidFill>
                      </a:endParaRPr>
                    </a:p>
                    <a:p>
                      <a:pPr algn="ctr"/>
                      <a:endParaRPr lang="fr-FR"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4646144"/>
                  </a:ext>
                </a:extLst>
              </a:tr>
              <a:tr h="482408">
                <a:tc>
                  <a:txBody>
                    <a:bodyPr/>
                    <a:lstStyle/>
                    <a:p>
                      <a:pPr algn="ctr"/>
                      <a:endParaRPr lang="fr-FR" sz="900" b="1" dirty="0">
                        <a:solidFill>
                          <a:schemeClr val="tx1"/>
                        </a:solidFill>
                      </a:endParaRPr>
                    </a:p>
                    <a:p>
                      <a:pPr algn="ctr"/>
                      <a:endParaRPr lang="fr-FR" sz="900" b="1" dirty="0">
                        <a:solidFill>
                          <a:schemeClr val="accent1">
                            <a:lumMod val="60000"/>
                            <a:lumOff val="40000"/>
                          </a:schemeClr>
                        </a:solidFill>
                      </a:endParaRPr>
                    </a:p>
                    <a:p>
                      <a:pPr algn="ctr"/>
                      <a:endParaRPr lang="fr-FR" sz="900" b="1" dirty="0">
                        <a:solidFill>
                          <a:schemeClr val="tx1"/>
                        </a:solidFill>
                      </a:endParaRPr>
                    </a:p>
                    <a:p>
                      <a:pPr algn="ct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900" b="1" dirty="0">
                        <a:solidFill>
                          <a:schemeClr val="accent1">
                            <a:lumMod val="60000"/>
                            <a:lumOff val="40000"/>
                          </a:schemeClr>
                        </a:solidFill>
                        <a:highlight>
                          <a:srgbClr val="FFFF00"/>
                        </a:highlight>
                      </a:endParaRPr>
                    </a:p>
                    <a:p>
                      <a:pPr algn="ctr"/>
                      <a:endParaRPr lang="fr-FR" sz="900" b="1" dirty="0">
                        <a:solidFill>
                          <a:schemeClr val="accent1">
                            <a:lumMod val="60000"/>
                            <a:lumOff val="40000"/>
                          </a:schemeClr>
                        </a:solidFill>
                        <a:highlight>
                          <a:srgbClr val="FFFF00"/>
                        </a:highligh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9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0264307"/>
                  </a:ext>
                </a:extLst>
              </a:tr>
              <a:tr h="275661">
                <a:tc>
                  <a:txBody>
                    <a:bodyPr/>
                    <a:lstStyle/>
                    <a:p>
                      <a:pPr algn="ctr" rtl="0" fontAlgn="ctr"/>
                      <a:endParaRPr lang="fr-FR" sz="900" b="1" dirty="0">
                        <a:solidFill>
                          <a:schemeClr val="accent1">
                            <a:lumMod val="60000"/>
                            <a:lumOff val="40000"/>
                          </a:schemeClr>
                        </a:solidFill>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highlight>
                          <a:srgbClr val="FFFF00"/>
                        </a:highligh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900" b="1" dirty="0">
                        <a:solidFill>
                          <a:schemeClr val="tx1"/>
                        </a:solidFill>
                      </a:endParaRPr>
                    </a:p>
                    <a:p>
                      <a:pPr algn="ctr"/>
                      <a:endParaRPr lang="fr-FR" sz="9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08839"/>
                  </a:ext>
                </a:extLst>
              </a:tr>
              <a:tr h="172288">
                <a:tc>
                  <a:txBody>
                    <a:bodyPr/>
                    <a:lstStyle/>
                    <a:p>
                      <a:pPr algn="ct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900" b="1" dirty="0">
                        <a:solidFill>
                          <a:schemeClr val="accent1">
                            <a:lumMod val="60000"/>
                            <a:lumOff val="40000"/>
                          </a:schemeClr>
                        </a:solidFill>
                        <a:highlight>
                          <a:srgbClr val="FFFF00"/>
                        </a:highligh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9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7419979"/>
                  </a:ext>
                </a:extLst>
              </a:tr>
            </a:tbl>
          </a:graphicData>
        </a:graphic>
      </p:graphicFrame>
      <p:pic>
        <p:nvPicPr>
          <p:cNvPr id="24" name="Graphique 23" descr="Ampoule et engrenage">
            <a:extLst>
              <a:ext uri="{FF2B5EF4-FFF2-40B4-BE49-F238E27FC236}">
                <a16:creationId xmlns:a16="http://schemas.microsoft.com/office/drawing/2014/main" id="{700BD55B-5CB0-43B6-AF27-83C16B5244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65592" y="1664242"/>
            <a:ext cx="914400" cy="914400"/>
          </a:xfrm>
          <a:prstGeom prst="rect">
            <a:avLst/>
          </a:prstGeom>
        </p:spPr>
      </p:pic>
      <p:pic>
        <p:nvPicPr>
          <p:cNvPr id="40" name="Graphique 39" descr="Ville">
            <a:extLst>
              <a:ext uri="{FF2B5EF4-FFF2-40B4-BE49-F238E27FC236}">
                <a16:creationId xmlns:a16="http://schemas.microsoft.com/office/drawing/2014/main" id="{27E9AAC3-9A5A-4B7D-ADD1-F62B8DE938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37" y="1230987"/>
            <a:ext cx="433256" cy="433256"/>
          </a:xfrm>
          <a:prstGeom prst="rect">
            <a:avLst/>
          </a:prstGeom>
        </p:spPr>
      </p:pic>
      <p:sp>
        <p:nvSpPr>
          <p:cNvPr id="45" name="Zone de texte 67">
            <a:extLst>
              <a:ext uri="{FF2B5EF4-FFF2-40B4-BE49-F238E27FC236}">
                <a16:creationId xmlns:a16="http://schemas.microsoft.com/office/drawing/2014/main" id="{BCE99C51-BF19-4B8C-9B65-8B20F6313E03}"/>
              </a:ext>
            </a:extLst>
          </p:cNvPr>
          <p:cNvSpPr txBox="1"/>
          <p:nvPr/>
        </p:nvSpPr>
        <p:spPr>
          <a:xfrm>
            <a:off x="7896887" y="2346559"/>
            <a:ext cx="1227900" cy="246221"/>
          </a:xfrm>
          <a:prstGeom prst="rect">
            <a:avLst/>
          </a:prstGeom>
          <a:noFill/>
        </p:spPr>
        <p:txBody>
          <a:bodyPr wrap="none" lIns="0" tIns="0" rIns="0" bIns="0" rtlCol="0" anchor="ctr">
            <a:spAutoFit/>
          </a:bodyPr>
          <a:lstStyle/>
          <a:p>
            <a:pPr algn="ctr" rtl="0"/>
            <a:r>
              <a:rPr lang="fr-FR" sz="1600" b="1" noProof="1">
                <a:solidFill>
                  <a:schemeClr val="bg1"/>
                </a:solidFill>
              </a:rPr>
              <a:t>Proche campus</a:t>
            </a:r>
          </a:p>
        </p:txBody>
      </p:sp>
      <p:pic>
        <p:nvPicPr>
          <p:cNvPr id="30" name="Graphique 29" descr="Curseur">
            <a:hlinkClick r:id="rId9" action="ppaction://hlinksldjump"/>
            <a:extLst>
              <a:ext uri="{FF2B5EF4-FFF2-40B4-BE49-F238E27FC236}">
                <a16:creationId xmlns:a16="http://schemas.microsoft.com/office/drawing/2014/main" id="{DAC7298D-B094-41D7-B938-0844B87A56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62889" y="1859641"/>
            <a:ext cx="251851" cy="251851"/>
          </a:xfrm>
          <a:prstGeom prst="rect">
            <a:avLst/>
          </a:prstGeom>
        </p:spPr>
      </p:pic>
      <p:sp>
        <p:nvSpPr>
          <p:cNvPr id="31" name="ZoneTexte 30">
            <a:extLst>
              <a:ext uri="{FF2B5EF4-FFF2-40B4-BE49-F238E27FC236}">
                <a16:creationId xmlns:a16="http://schemas.microsoft.com/office/drawing/2014/main" id="{BC942031-EC40-4883-B861-E663121A1EAD}"/>
              </a:ext>
            </a:extLst>
          </p:cNvPr>
          <p:cNvSpPr txBox="1"/>
          <p:nvPr/>
        </p:nvSpPr>
        <p:spPr>
          <a:xfrm>
            <a:off x="7113739" y="1723939"/>
            <a:ext cx="2138606" cy="553998"/>
          </a:xfrm>
          <a:prstGeom prst="rect">
            <a:avLst/>
          </a:prstGeom>
          <a:noFill/>
        </p:spPr>
        <p:txBody>
          <a:bodyPr wrap="square" rtlCol="0">
            <a:spAutoFit/>
          </a:bodyPr>
          <a:lstStyle/>
          <a:p>
            <a:r>
              <a:rPr lang="fr-FR" sz="1000" b="1" dirty="0"/>
              <a:t>*Lexique et abréviations à retrouver </a:t>
            </a:r>
            <a:r>
              <a:rPr lang="fr-FR" sz="1000" b="1" dirty="0">
                <a:solidFill>
                  <a:srgbClr val="C00680"/>
                </a:solidFill>
                <a:hlinkClick r:id="rId9" action="ppaction://hlinksldjump"/>
              </a:rPr>
              <a:t>ici</a:t>
            </a:r>
            <a:endParaRPr lang="fr-FR" sz="1000" b="1" dirty="0">
              <a:solidFill>
                <a:srgbClr val="C00680"/>
              </a:solidFill>
            </a:endParaRPr>
          </a:p>
          <a:p>
            <a:r>
              <a:rPr lang="fr-FR" sz="1000" b="1" dirty="0">
                <a:solidFill>
                  <a:srgbClr val="C00680"/>
                </a:solidFill>
              </a:rPr>
              <a:t>** à titre indicatif, tarifs 2024-2025</a:t>
            </a:r>
          </a:p>
          <a:p>
            <a:endParaRPr lang="fr-FR" sz="1000" b="1" dirty="0">
              <a:solidFill>
                <a:srgbClr val="C00680"/>
              </a:solidFill>
            </a:endParaRPr>
          </a:p>
        </p:txBody>
      </p:sp>
      <p:pic>
        <p:nvPicPr>
          <p:cNvPr id="34" name="Graphique 33" descr="Maison">
            <a:hlinkClick r:id="" action="ppaction://hlinkshowjump?jump=firstslide"/>
            <a:extLst>
              <a:ext uri="{FF2B5EF4-FFF2-40B4-BE49-F238E27FC236}">
                <a16:creationId xmlns:a16="http://schemas.microsoft.com/office/drawing/2014/main" id="{681BAA2A-53D3-43BE-870D-FA4F0AD808F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04400" y="1502515"/>
            <a:ext cx="383200" cy="383200"/>
          </a:xfrm>
          <a:prstGeom prst="rect">
            <a:avLst/>
          </a:prstGeom>
        </p:spPr>
      </p:pic>
      <p:sp>
        <p:nvSpPr>
          <p:cNvPr id="43" name="Zone de texte 68">
            <a:extLst>
              <a:ext uri="{FF2B5EF4-FFF2-40B4-BE49-F238E27FC236}">
                <a16:creationId xmlns:a16="http://schemas.microsoft.com/office/drawing/2014/main" id="{DD9E8A72-4535-4A8F-BAC1-F2861A571105}"/>
              </a:ext>
            </a:extLst>
          </p:cNvPr>
          <p:cNvSpPr txBox="1"/>
          <p:nvPr/>
        </p:nvSpPr>
        <p:spPr>
          <a:xfrm>
            <a:off x="370086" y="2856046"/>
            <a:ext cx="1532279" cy="369332"/>
          </a:xfrm>
          <a:prstGeom prst="rect">
            <a:avLst/>
          </a:prstGeom>
          <a:noFill/>
        </p:spPr>
        <p:txBody>
          <a:bodyPr wrap="square" lIns="0" tIns="0" rIns="0" bIns="0" rtlCol="0" anchor="ctr">
            <a:spAutoFit/>
          </a:bodyPr>
          <a:lstStyle/>
          <a:p>
            <a:pPr algn="ctr"/>
            <a:r>
              <a:rPr lang="fr-FR" sz="1200" b="1" dirty="0">
                <a:solidFill>
                  <a:schemeClr val="bg1"/>
                </a:solidFill>
                <a:hlinkClick r:id="rId14">
                  <a:extLst>
                    <a:ext uri="{A12FA001-AC4F-418D-AE19-62706E023703}">
                      <ahyp:hlinkClr xmlns:ahyp="http://schemas.microsoft.com/office/drawing/2018/hyperlinkcolor" val="tx"/>
                    </a:ext>
                  </a:extLst>
                </a:hlinkClick>
              </a:rPr>
              <a:t>METZ </a:t>
            </a:r>
          </a:p>
          <a:p>
            <a:pPr algn="ctr"/>
            <a:r>
              <a:rPr lang="fr-FR" sz="1200" b="1" dirty="0">
                <a:solidFill>
                  <a:schemeClr val="bg1"/>
                </a:solidFill>
                <a:hlinkClick r:id="rId14">
                  <a:extLst>
                    <a:ext uri="{A12FA001-AC4F-418D-AE19-62706E023703}">
                      <ahyp:hlinkClr xmlns:ahyp="http://schemas.microsoft.com/office/drawing/2018/hyperlinkcolor" val="tx"/>
                    </a:ext>
                  </a:extLst>
                </a:hlinkClick>
              </a:rPr>
              <a:t>DU FORT</a:t>
            </a:r>
            <a:endParaRPr lang="fr-FR" sz="1200" b="1" dirty="0">
              <a:solidFill>
                <a:schemeClr val="bg1"/>
              </a:solidFill>
            </a:endParaRPr>
          </a:p>
        </p:txBody>
      </p:sp>
      <p:pic>
        <p:nvPicPr>
          <p:cNvPr id="42" name="Graphique 41" descr="Ligne fléchée : tout droit">
            <a:hlinkClick r:id="" action="ppaction://hlinkshowjump?jump=nextslide"/>
            <a:extLst>
              <a:ext uri="{FF2B5EF4-FFF2-40B4-BE49-F238E27FC236}">
                <a16:creationId xmlns:a16="http://schemas.microsoft.com/office/drawing/2014/main" id="{F6730556-C40E-4879-9124-6AAF6FDF0A4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0800000">
            <a:off x="6424921" y="1441554"/>
            <a:ext cx="383200" cy="520960"/>
          </a:xfrm>
          <a:prstGeom prst="rect">
            <a:avLst/>
          </a:prstGeom>
        </p:spPr>
      </p:pic>
      <p:pic>
        <p:nvPicPr>
          <p:cNvPr id="44" name="Graphique 43" descr="Ligne fléchée : tout droit">
            <a:hlinkClick r:id="" action="ppaction://hlinkshowjump?jump=previousslide"/>
            <a:extLst>
              <a:ext uri="{FF2B5EF4-FFF2-40B4-BE49-F238E27FC236}">
                <a16:creationId xmlns:a16="http://schemas.microsoft.com/office/drawing/2014/main" id="{8574A267-418E-4EBA-9954-235D55CE033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377346" y="1453308"/>
            <a:ext cx="383201" cy="520960"/>
          </a:xfrm>
          <a:prstGeom prst="rect">
            <a:avLst/>
          </a:prstGeom>
        </p:spPr>
      </p:pic>
      <p:sp>
        <p:nvSpPr>
          <p:cNvPr id="53" name="Zone de texte 13">
            <a:extLst>
              <a:ext uri="{FF2B5EF4-FFF2-40B4-BE49-F238E27FC236}">
                <a16:creationId xmlns:a16="http://schemas.microsoft.com/office/drawing/2014/main" id="{BBB33E5F-6BCD-43C1-A772-A9BAF121D236}"/>
              </a:ext>
            </a:extLst>
          </p:cNvPr>
          <p:cNvSpPr txBox="1"/>
          <p:nvPr/>
        </p:nvSpPr>
        <p:spPr>
          <a:xfrm>
            <a:off x="1463904" y="886143"/>
            <a:ext cx="9264192" cy="307777"/>
          </a:xfrm>
          <a:prstGeom prst="rect">
            <a:avLst/>
          </a:prstGeom>
          <a:noFill/>
        </p:spPr>
        <p:txBody>
          <a:bodyPr wrap="square" lIns="0" tIns="0" rIns="0" bIns="0" rtlCol="0">
            <a:spAutoFit/>
          </a:bodyPr>
          <a:lstStyle/>
          <a:p>
            <a:pPr algn="ctr"/>
            <a:r>
              <a:rPr lang="fr-FR" sz="2000" i="1" noProof="1">
                <a:solidFill>
                  <a:schemeClr val="tx1">
                    <a:lumMod val="75000"/>
                    <a:lumOff val="25000"/>
                  </a:schemeClr>
                </a:solidFill>
              </a:rPr>
              <a:t>Longs </a:t>
            </a:r>
            <a:r>
              <a:rPr lang="fr-FR" sz="2000" noProof="1">
                <a:solidFill>
                  <a:schemeClr val="tx1">
                    <a:lumMod val="75000"/>
                    <a:lumOff val="25000"/>
                  </a:schemeClr>
                </a:solidFill>
              </a:rPr>
              <a:t>séjours – 2025-2026</a:t>
            </a:r>
          </a:p>
        </p:txBody>
      </p:sp>
      <p:sp>
        <p:nvSpPr>
          <p:cNvPr id="32" name="Rectangle à coins arrondis 76">
            <a:extLst>
              <a:ext uri="{FF2B5EF4-FFF2-40B4-BE49-F238E27FC236}">
                <a16:creationId xmlns:a16="http://schemas.microsoft.com/office/drawing/2014/main" id="{C6E82DCC-B940-4EAD-AA7D-7B81CC760CC8}"/>
              </a:ext>
              <a:ext uri="{C183D7F6-B498-43B3-948B-1728B52AA6E4}">
                <adec:decorative xmlns:adec="http://schemas.microsoft.com/office/drawing/2017/decorative" val="1"/>
              </a:ext>
            </a:extLst>
          </p:cNvPr>
          <p:cNvSpPr/>
          <p:nvPr/>
        </p:nvSpPr>
        <p:spPr>
          <a:xfrm>
            <a:off x="268014" y="4195793"/>
            <a:ext cx="1770291" cy="762550"/>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noProof="1">
                <a:solidFill>
                  <a:schemeClr val="bg1"/>
                </a:solidFill>
                <a:hlinkClick r:id="rId17">
                  <a:extLst>
                    <a:ext uri="{A12FA001-AC4F-418D-AE19-62706E023703}">
                      <ahyp:hlinkClr xmlns:ahyp="http://schemas.microsoft.com/office/drawing/2018/hyperlinkcolor" val="tx"/>
                    </a:ext>
                  </a:extLst>
                </a:hlinkClick>
              </a:rPr>
              <a:t>METZ </a:t>
            </a:r>
          </a:p>
          <a:p>
            <a:pPr algn="ctr"/>
            <a:r>
              <a:rPr lang="fr-FR" sz="1200" b="1" noProof="1">
                <a:solidFill>
                  <a:schemeClr val="bg1"/>
                </a:solidFill>
                <a:hlinkClick r:id="rId17">
                  <a:extLst>
                    <a:ext uri="{A12FA001-AC4F-418D-AE19-62706E023703}">
                      <ahyp:hlinkClr xmlns:ahyp="http://schemas.microsoft.com/office/drawing/2018/hyperlinkcolor" val="tx"/>
                    </a:ext>
                  </a:extLst>
                </a:hlinkClick>
              </a:rPr>
              <a:t>PLACE DE CHAMBRE</a:t>
            </a:r>
            <a:endParaRPr lang="fr-FR" sz="1200" b="1" noProof="1">
              <a:solidFill>
                <a:schemeClr val="bg1"/>
              </a:solidFill>
            </a:endParaRPr>
          </a:p>
        </p:txBody>
      </p:sp>
      <p:sp>
        <p:nvSpPr>
          <p:cNvPr id="33" name="Rectangle à coins arrondis 76">
            <a:extLst>
              <a:ext uri="{FF2B5EF4-FFF2-40B4-BE49-F238E27FC236}">
                <a16:creationId xmlns:a16="http://schemas.microsoft.com/office/drawing/2014/main" id="{AB27FBE2-434D-499E-B272-F2FA6C3F8986}"/>
              </a:ext>
              <a:ext uri="{C183D7F6-B498-43B3-948B-1728B52AA6E4}">
                <adec:decorative xmlns:adec="http://schemas.microsoft.com/office/drawing/2017/decorative" val="1"/>
              </a:ext>
            </a:extLst>
          </p:cNvPr>
          <p:cNvSpPr/>
          <p:nvPr/>
        </p:nvSpPr>
        <p:spPr>
          <a:xfrm>
            <a:off x="278966" y="4978674"/>
            <a:ext cx="1769152" cy="694694"/>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noProof="1">
                <a:solidFill>
                  <a:schemeClr val="bg1"/>
                </a:solidFill>
                <a:hlinkClick r:id="rId18">
                  <a:extLst>
                    <a:ext uri="{A12FA001-AC4F-418D-AE19-62706E023703}">
                      <ahyp:hlinkClr xmlns:ahyp="http://schemas.microsoft.com/office/drawing/2018/hyperlinkcolor" val="tx"/>
                    </a:ext>
                  </a:extLst>
                </a:hlinkClick>
              </a:rPr>
              <a:t>WOIPPY</a:t>
            </a:r>
          </a:p>
          <a:p>
            <a:pPr algn="ctr"/>
            <a:r>
              <a:rPr lang="fr-FR" sz="1200" b="1" noProof="1">
                <a:solidFill>
                  <a:schemeClr val="bg1"/>
                </a:solidFill>
                <a:hlinkClick r:id="rId18">
                  <a:extLst>
                    <a:ext uri="{A12FA001-AC4F-418D-AE19-62706E023703}">
                      <ahyp:hlinkClr xmlns:ahyp="http://schemas.microsoft.com/office/drawing/2018/hyperlinkcolor" val="tx"/>
                    </a:ext>
                  </a:extLst>
                </a:hlinkClick>
              </a:rPr>
              <a:t>LES PEUPLIERS</a:t>
            </a:r>
            <a:endParaRPr lang="fr-FR" sz="1200" b="1" noProof="1">
              <a:solidFill>
                <a:schemeClr val="bg1"/>
              </a:solidFill>
            </a:endParaRPr>
          </a:p>
        </p:txBody>
      </p:sp>
      <p:sp>
        <p:nvSpPr>
          <p:cNvPr id="39" name="Rectangle à coins arrondis 96">
            <a:extLst>
              <a:ext uri="{FF2B5EF4-FFF2-40B4-BE49-F238E27FC236}">
                <a16:creationId xmlns:a16="http://schemas.microsoft.com/office/drawing/2014/main" id="{8E927078-2243-44F4-B963-59A8C38FE969}"/>
              </a:ext>
              <a:ext uri="{C183D7F6-B498-43B3-948B-1728B52AA6E4}">
                <adec:decorative xmlns:adec="http://schemas.microsoft.com/office/drawing/2017/decorative" val="1"/>
              </a:ext>
            </a:extLst>
          </p:cNvPr>
          <p:cNvSpPr/>
          <p:nvPr/>
        </p:nvSpPr>
        <p:spPr>
          <a:xfrm>
            <a:off x="9982200" y="2607166"/>
            <a:ext cx="1908699" cy="3397054"/>
          </a:xfrm>
          <a:prstGeom prst="roundRect">
            <a:avLst>
              <a:gd name="adj" fmla="val 50000"/>
            </a:avLst>
          </a:prstGeom>
          <a:solidFill>
            <a:srgbClr val="FF9900"/>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Contactez directement les résidences par e-mail pour la réservation</a:t>
            </a:r>
          </a:p>
          <a:p>
            <a:pPr algn="ctr"/>
            <a:endParaRPr lang="fr-FR" sz="1000" b="1" dirty="0"/>
          </a:p>
          <a:p>
            <a:pPr algn="ctr"/>
            <a:r>
              <a:rPr lang="fr-FR" sz="1000" b="1" dirty="0">
                <a:hlinkClick r:id="rId19"/>
              </a:rPr>
              <a:t>Inscription en ligne </a:t>
            </a:r>
          </a:p>
          <a:p>
            <a:pPr algn="ctr"/>
            <a:r>
              <a:rPr lang="fr-FR" sz="1000" b="1" dirty="0">
                <a:hlinkClick r:id="rId19"/>
              </a:rPr>
              <a:t>« Demander </a:t>
            </a:r>
          </a:p>
          <a:p>
            <a:pPr algn="ctr"/>
            <a:r>
              <a:rPr lang="fr-FR" sz="1000" b="1" dirty="0">
                <a:hlinkClick r:id="rId19"/>
              </a:rPr>
              <a:t>un logement »</a:t>
            </a:r>
            <a:endParaRPr lang="fr-FR" b="1" dirty="0"/>
          </a:p>
        </p:txBody>
      </p:sp>
      <p:pic>
        <p:nvPicPr>
          <p:cNvPr id="55" name="Image 54">
            <a:extLst>
              <a:ext uri="{FF2B5EF4-FFF2-40B4-BE49-F238E27FC236}">
                <a16:creationId xmlns:a16="http://schemas.microsoft.com/office/drawing/2014/main" id="{3DDFCD7B-1447-4AA4-86B4-25B98840342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48" name="Espace réservé du numéro de diapositive 8">
            <a:extLst>
              <a:ext uri="{FF2B5EF4-FFF2-40B4-BE49-F238E27FC236}">
                <a16:creationId xmlns:a16="http://schemas.microsoft.com/office/drawing/2014/main" id="{6B19A3D0-5D52-4309-9A83-53C4C3E1A931}"/>
              </a:ext>
            </a:extLst>
          </p:cNvPr>
          <p:cNvSpPr txBox="1">
            <a:spLocks/>
          </p:cNvSpPr>
          <p:nvPr/>
        </p:nvSpPr>
        <p:spPr>
          <a:xfrm>
            <a:off x="10581016" y="6481752"/>
            <a:ext cx="590773" cy="365125"/>
          </a:xfrm>
          <a:prstGeom prst="rect">
            <a:avLst/>
          </a:prstGeom>
        </p:spPr>
        <p:txBody>
          <a:bodyPr/>
          <a:lstStyle>
            <a:defPPr rtl="0">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noProof="1"/>
          </a:p>
        </p:txBody>
      </p:sp>
      <p:sp>
        <p:nvSpPr>
          <p:cNvPr id="3" name="Espace réservé de la date 2">
            <a:extLst>
              <a:ext uri="{FF2B5EF4-FFF2-40B4-BE49-F238E27FC236}">
                <a16:creationId xmlns:a16="http://schemas.microsoft.com/office/drawing/2014/main" id="{9D989F63-2092-4CD4-B16E-43E32B8D29FD}"/>
              </a:ext>
            </a:extLst>
          </p:cNvPr>
          <p:cNvSpPr>
            <a:spLocks noGrp="1"/>
          </p:cNvSpPr>
          <p:nvPr>
            <p:ph type="dt" sz="half" idx="2"/>
          </p:nvPr>
        </p:nvSpPr>
        <p:spPr>
          <a:xfrm>
            <a:off x="622696" y="6447501"/>
            <a:ext cx="9892499" cy="258193"/>
          </a:xfrm>
        </p:spPr>
        <p:txBody>
          <a:bodyPr/>
          <a:lstStyle/>
          <a:p>
            <a:r>
              <a:rPr lang="fr-FR" sz="1000" b="1" noProof="1">
                <a:latin typeface="Calibri" panose="020F0502020204030204" pitchFamily="34" charset="0"/>
                <a:cs typeface="Calibri" panose="020F0502020204030204" pitchFamily="34" charset="0"/>
              </a:rPr>
              <a:t>Dernière mise à jour : 17/06/2025–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21"/>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5E01B924-D470-4335-BA94-3965276904B5}"/>
              </a:ext>
            </a:extLst>
          </p:cNvPr>
          <p:cNvSpPr>
            <a:spLocks noGrp="1"/>
          </p:cNvSpPr>
          <p:nvPr>
            <p:ph type="sldNum" sz="quarter" idx="4"/>
          </p:nvPr>
        </p:nvSpPr>
        <p:spPr/>
        <p:txBody>
          <a:bodyPr/>
          <a:lstStyle/>
          <a:p>
            <a:fld id="{5A4A7955-6230-48B4-BD8B-A7C460F75945}" type="slidenum">
              <a:rPr lang="fr-FR" noProof="1" smtClean="0"/>
              <a:pPr/>
              <a:t>17</a:t>
            </a:fld>
            <a:endParaRPr lang="fr-FR" noProof="1"/>
          </a:p>
        </p:txBody>
      </p:sp>
      <p:pic>
        <p:nvPicPr>
          <p:cNvPr id="46" name="Image 45">
            <a:hlinkClick r:id="rId22"/>
            <a:extLst>
              <a:ext uri="{FF2B5EF4-FFF2-40B4-BE49-F238E27FC236}">
                <a16:creationId xmlns:a16="http://schemas.microsoft.com/office/drawing/2014/main" id="{2BFD70C6-5404-4C0B-B2F7-2B78DDEBEB8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75595" y="2242746"/>
            <a:ext cx="1762710" cy="479759"/>
          </a:xfrm>
          <a:prstGeom prst="rect">
            <a:avLst/>
          </a:prstGeom>
        </p:spPr>
      </p:pic>
      <p:sp>
        <p:nvSpPr>
          <p:cNvPr id="49" name="Rectangle à coins arrondis 76">
            <a:extLst>
              <a:ext uri="{FF2B5EF4-FFF2-40B4-BE49-F238E27FC236}">
                <a16:creationId xmlns:a16="http://schemas.microsoft.com/office/drawing/2014/main" id="{44D4D61D-37DE-4C81-BFE6-C33F52B22DBE}"/>
              </a:ext>
              <a:ext uri="{C183D7F6-B498-43B3-948B-1728B52AA6E4}">
                <adec:decorative xmlns:adec="http://schemas.microsoft.com/office/drawing/2017/decorative" val="1"/>
              </a:ext>
            </a:extLst>
          </p:cNvPr>
          <p:cNvSpPr/>
          <p:nvPr/>
        </p:nvSpPr>
        <p:spPr>
          <a:xfrm>
            <a:off x="301101" y="5693699"/>
            <a:ext cx="1769152" cy="694694"/>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noProof="1">
                <a:solidFill>
                  <a:schemeClr val="bg1"/>
                </a:solidFill>
                <a:hlinkClick r:id="rId24">
                  <a:extLst>
                    <a:ext uri="{A12FA001-AC4F-418D-AE19-62706E023703}">
                      <ahyp:hlinkClr xmlns:ahyp="http://schemas.microsoft.com/office/drawing/2018/hyperlinkcolor" val="tx"/>
                    </a:ext>
                  </a:extLst>
                </a:hlinkClick>
              </a:rPr>
              <a:t>WOIPPY</a:t>
            </a:r>
          </a:p>
          <a:p>
            <a:pPr algn="ctr"/>
            <a:r>
              <a:rPr lang="fr-FR" sz="1200" b="1" noProof="1">
                <a:solidFill>
                  <a:schemeClr val="bg1"/>
                </a:solidFill>
                <a:hlinkClick r:id="rId24">
                  <a:extLst>
                    <a:ext uri="{A12FA001-AC4F-418D-AE19-62706E023703}">
                      <ahyp:hlinkClr xmlns:ahyp="http://schemas.microsoft.com/office/drawing/2018/hyperlinkcolor" val="tx"/>
                    </a:ext>
                  </a:extLst>
                </a:hlinkClick>
              </a:rPr>
              <a:t>LA </a:t>
            </a:r>
            <a:r>
              <a:rPr lang="fr-FR" sz="1200" b="1" noProof="1">
                <a:solidFill>
                  <a:schemeClr val="bg1"/>
                </a:solidFill>
                <a:hlinkClick r:id="rId25">
                  <a:extLst>
                    <a:ext uri="{A12FA001-AC4F-418D-AE19-62706E023703}">
                      <ahyp:hlinkClr xmlns:ahyp="http://schemas.microsoft.com/office/drawing/2018/hyperlinkcolor" val="tx"/>
                    </a:ext>
                  </a:extLst>
                </a:hlinkClick>
              </a:rPr>
              <a:t>ROSERAIE</a:t>
            </a:r>
            <a:endParaRPr lang="fr-FR" sz="1200" b="1" noProof="1">
              <a:solidFill>
                <a:schemeClr val="bg1"/>
              </a:solidFill>
            </a:endParaRPr>
          </a:p>
        </p:txBody>
      </p:sp>
    </p:spTree>
    <p:extLst>
      <p:ext uri="{BB962C8B-B14F-4D97-AF65-F5344CB8AC3E}">
        <p14:creationId xmlns:p14="http://schemas.microsoft.com/office/powerpoint/2010/main" val="3210773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63904" y="292100"/>
            <a:ext cx="9264193" cy="492443"/>
          </a:xfrm>
          <a:prstGeom prst="rect">
            <a:avLst/>
          </a:prstGeom>
          <a:noFill/>
        </p:spPr>
        <p:txBody>
          <a:bodyPr wrap="square" lIns="0" tIns="0" rIns="0" bIns="0" rtlCol="0" anchor="ctr">
            <a:spAutoFit/>
          </a:bodyPr>
          <a:lstStyle/>
          <a:p>
            <a:pPr algn="ctr"/>
            <a:r>
              <a:rPr lang="fr-FR" sz="3200" b="1" noProof="1">
                <a:solidFill>
                  <a:schemeClr val="tx1">
                    <a:lumMod val="75000"/>
                    <a:lumOff val="25000"/>
                  </a:schemeClr>
                </a:solidFill>
                <a:latin typeface="+mj-lt"/>
              </a:rPr>
              <a:t>Liste de logements à Metz</a:t>
            </a:r>
            <a:endParaRPr lang="fr-FR" sz="3600" b="1" noProof="1">
              <a:solidFill>
                <a:schemeClr val="tx1">
                  <a:lumMod val="75000"/>
                  <a:lumOff val="25000"/>
                </a:schemeClr>
              </a:solidFill>
              <a:latin typeface="+mj-lt"/>
            </a:endParaRPr>
          </a:p>
        </p:txBody>
      </p:sp>
      <p:sp>
        <p:nvSpPr>
          <p:cNvPr id="35" name="Rectangle à coins arrondis 75">
            <a:extLst>
              <a:ext uri="{FF2B5EF4-FFF2-40B4-BE49-F238E27FC236}">
                <a16:creationId xmlns:a16="http://schemas.microsoft.com/office/drawing/2014/main" id="{5DD506DE-9F1A-4730-9797-C41BFD88B599}"/>
              </a:ext>
              <a:ext uri="{C183D7F6-B498-43B3-948B-1728B52AA6E4}">
                <adec:decorative xmlns:adec="http://schemas.microsoft.com/office/drawing/2017/decorative" val="1"/>
              </a:ext>
            </a:extLst>
          </p:cNvPr>
          <p:cNvSpPr/>
          <p:nvPr/>
        </p:nvSpPr>
        <p:spPr>
          <a:xfrm>
            <a:off x="1885269" y="2346997"/>
            <a:ext cx="7855666" cy="385646"/>
          </a:xfrm>
          <a:prstGeom prst="roundRect">
            <a:avLst>
              <a:gd name="adj" fmla="val 50000"/>
            </a:avLst>
          </a:prstGeom>
          <a:solidFill>
            <a:schemeClr val="tx2">
              <a:alpha val="5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36" name="Zone de texte 54">
            <a:extLst>
              <a:ext uri="{FF2B5EF4-FFF2-40B4-BE49-F238E27FC236}">
                <a16:creationId xmlns:a16="http://schemas.microsoft.com/office/drawing/2014/main" id="{CAED8DBF-02C2-4195-B70B-FF9291F04DC3}"/>
              </a:ext>
            </a:extLst>
          </p:cNvPr>
          <p:cNvSpPr txBox="1"/>
          <p:nvPr/>
        </p:nvSpPr>
        <p:spPr>
          <a:xfrm>
            <a:off x="2629741" y="2409566"/>
            <a:ext cx="1492588" cy="246221"/>
          </a:xfrm>
          <a:prstGeom prst="rect">
            <a:avLst/>
          </a:prstGeom>
          <a:noFill/>
        </p:spPr>
        <p:txBody>
          <a:bodyPr wrap="none" lIns="0" tIns="0" rIns="0" bIns="0" rtlCol="0" anchor="ctr">
            <a:spAutoFit/>
          </a:bodyPr>
          <a:lstStyle/>
          <a:p>
            <a:pPr algn="ctr" rtl="0"/>
            <a:r>
              <a:rPr lang="fr-FR" sz="1600" b="1" noProof="1">
                <a:solidFill>
                  <a:schemeClr val="bg1"/>
                </a:solidFill>
              </a:rPr>
              <a:t>Adresse et contact</a:t>
            </a:r>
          </a:p>
        </p:txBody>
      </p:sp>
      <p:sp>
        <p:nvSpPr>
          <p:cNvPr id="37" name="Zone de texte 55">
            <a:extLst>
              <a:ext uri="{FF2B5EF4-FFF2-40B4-BE49-F238E27FC236}">
                <a16:creationId xmlns:a16="http://schemas.microsoft.com/office/drawing/2014/main" id="{FDF07A15-F39A-488F-9A46-066417D2FD58}"/>
              </a:ext>
            </a:extLst>
          </p:cNvPr>
          <p:cNvSpPr txBox="1"/>
          <p:nvPr/>
        </p:nvSpPr>
        <p:spPr>
          <a:xfrm>
            <a:off x="5299838" y="2408304"/>
            <a:ext cx="1631793" cy="246221"/>
          </a:xfrm>
          <a:prstGeom prst="rect">
            <a:avLst/>
          </a:prstGeom>
          <a:noFill/>
        </p:spPr>
        <p:txBody>
          <a:bodyPr wrap="none" lIns="0" tIns="0" rIns="0" bIns="0" rtlCol="0" anchor="ctr">
            <a:spAutoFit/>
          </a:bodyPr>
          <a:lstStyle/>
          <a:p>
            <a:pPr algn="ctr" rtl="0"/>
            <a:r>
              <a:rPr lang="fr-FR" sz="1600" b="1" noProof="1">
                <a:solidFill>
                  <a:schemeClr val="bg1"/>
                </a:solidFill>
              </a:rPr>
              <a:t>Types de logements</a:t>
            </a:r>
          </a:p>
        </p:txBody>
      </p:sp>
      <p:sp>
        <p:nvSpPr>
          <p:cNvPr id="67" name="Zone de texte 69">
            <a:extLst>
              <a:ext uri="{FF2B5EF4-FFF2-40B4-BE49-F238E27FC236}">
                <a16:creationId xmlns:a16="http://schemas.microsoft.com/office/drawing/2014/main" id="{F2C03D77-9CB7-4E19-82C9-DC85A57EB940}"/>
              </a:ext>
            </a:extLst>
          </p:cNvPr>
          <p:cNvSpPr txBox="1"/>
          <p:nvPr/>
        </p:nvSpPr>
        <p:spPr>
          <a:xfrm>
            <a:off x="433123" y="4336865"/>
            <a:ext cx="1339790" cy="184666"/>
          </a:xfrm>
          <a:prstGeom prst="rect">
            <a:avLst/>
          </a:prstGeom>
          <a:noFill/>
        </p:spPr>
        <p:txBody>
          <a:bodyPr wrap="square" lIns="0" tIns="0" rIns="0" bIns="0" rtlCol="0" anchor="ctr">
            <a:spAutoFit/>
          </a:bodyPr>
          <a:lstStyle/>
          <a:p>
            <a:pPr algn="ctr"/>
            <a:r>
              <a:rPr lang="fr-FR" sz="1200" b="1" u="sng" dirty="0">
                <a:solidFill>
                  <a:schemeClr val="bg1"/>
                </a:solidFill>
                <a:hlinkClick r:id="rId3">
                  <a:extLst>
                    <a:ext uri="{A12FA001-AC4F-418D-AE19-62706E023703}">
                      <ahyp:hlinkClr xmlns:ahyp="http://schemas.microsoft.com/office/drawing/2018/hyperlinkcolor" val="tx"/>
                    </a:ext>
                  </a:extLst>
                </a:hlinkClick>
              </a:rPr>
              <a:t>Résidence BARTHOU</a:t>
            </a:r>
            <a:endParaRPr lang="fr-FR" sz="1200" b="1" noProof="1">
              <a:solidFill>
                <a:schemeClr val="bg1"/>
              </a:solidFill>
            </a:endParaRPr>
          </a:p>
        </p:txBody>
      </p:sp>
      <p:graphicFrame>
        <p:nvGraphicFramePr>
          <p:cNvPr id="2" name="Tableau 1">
            <a:extLst>
              <a:ext uri="{FF2B5EF4-FFF2-40B4-BE49-F238E27FC236}">
                <a16:creationId xmlns:a16="http://schemas.microsoft.com/office/drawing/2014/main" id="{2DE5234E-9530-4FE8-A46E-39C329416C01}"/>
              </a:ext>
            </a:extLst>
          </p:cNvPr>
          <p:cNvGraphicFramePr>
            <a:graphicFrameLocks noGrp="1"/>
          </p:cNvGraphicFramePr>
          <p:nvPr>
            <p:extLst>
              <p:ext uri="{D42A27DB-BD31-4B8C-83A1-F6EECF244321}">
                <p14:modId xmlns:p14="http://schemas.microsoft.com/office/powerpoint/2010/main" val="1398220031"/>
              </p:ext>
            </p:extLst>
          </p:nvPr>
        </p:nvGraphicFramePr>
        <p:xfrm>
          <a:off x="2038305" y="2801008"/>
          <a:ext cx="7590274" cy="5416442"/>
        </p:xfrm>
        <a:graphic>
          <a:graphicData uri="http://schemas.openxmlformats.org/drawingml/2006/table">
            <a:tbl>
              <a:tblPr firstRow="1" bandRow="1">
                <a:tableStyleId>{5C22544A-7EE6-4342-B048-85BDC9FD1C3A}</a:tableStyleId>
              </a:tblPr>
              <a:tblGrid>
                <a:gridCol w="2638087">
                  <a:extLst>
                    <a:ext uri="{9D8B030D-6E8A-4147-A177-3AD203B41FA5}">
                      <a16:colId xmlns:a16="http://schemas.microsoft.com/office/drawing/2014/main" val="2937953430"/>
                    </a:ext>
                  </a:extLst>
                </a:gridCol>
                <a:gridCol w="2996784">
                  <a:extLst>
                    <a:ext uri="{9D8B030D-6E8A-4147-A177-3AD203B41FA5}">
                      <a16:colId xmlns:a16="http://schemas.microsoft.com/office/drawing/2014/main" val="170860131"/>
                    </a:ext>
                  </a:extLst>
                </a:gridCol>
                <a:gridCol w="1955403">
                  <a:extLst>
                    <a:ext uri="{9D8B030D-6E8A-4147-A177-3AD203B41FA5}">
                      <a16:colId xmlns:a16="http://schemas.microsoft.com/office/drawing/2014/main" val="3842958514"/>
                    </a:ext>
                  </a:extLst>
                </a:gridCol>
              </a:tblGrid>
              <a:tr h="1045985">
                <a:tc>
                  <a:txBody>
                    <a:bodyPr/>
                    <a:lstStyle/>
                    <a:p>
                      <a:pPr algn="ctr"/>
                      <a:endParaRPr lang="fr-FR" sz="1000" b="1" dirty="0">
                        <a:solidFill>
                          <a:schemeClr val="accent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10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10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4646144"/>
                  </a:ext>
                </a:extLst>
              </a:tr>
              <a:tr h="743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highlight>
                            <a:srgbClr val="FFFF00"/>
                          </a:highlight>
                        </a:rPr>
                        <a:t>Nouvelle résidence ouvert en juillet 2025</a:t>
                      </a:r>
                    </a:p>
                    <a:p>
                      <a:pPr algn="ctr"/>
                      <a:endParaRPr lang="fr-FR" sz="1000" b="1" dirty="0">
                        <a:solidFill>
                          <a:schemeClr val="accent1">
                            <a:lumMod val="60000"/>
                            <a:lumOff val="40000"/>
                          </a:schemeClr>
                        </a:solidFill>
                      </a:endParaRPr>
                    </a:p>
                    <a:p>
                      <a:pPr algn="ctr"/>
                      <a:r>
                        <a:rPr lang="fr-FR" sz="1000" b="1" dirty="0"/>
                        <a:t>103 rue aux Arènes </a:t>
                      </a:r>
                      <a:r>
                        <a:rPr lang="fr-FR" sz="1000" b="1" dirty="0">
                          <a:solidFill>
                            <a:schemeClr val="tx1"/>
                          </a:solidFill>
                        </a:rPr>
                        <a:t>- 57000 METZ</a:t>
                      </a:r>
                    </a:p>
                    <a:p>
                      <a:pPr algn="ctr"/>
                      <a:endParaRPr lang="fr-FR" sz="1000" b="1" dirty="0">
                        <a:solidFill>
                          <a:schemeClr val="tx1"/>
                        </a:solidFill>
                      </a:endParaRPr>
                    </a:p>
                    <a:p>
                      <a:pPr algn="ctr"/>
                      <a:r>
                        <a:rPr lang="fr-FR" sz="1000" b="1" dirty="0">
                          <a:solidFill>
                            <a:schemeClr val="tx1"/>
                          </a:solidFill>
                        </a:rPr>
                        <a:t>Pour réserver:</a:t>
                      </a:r>
                    </a:p>
                    <a:p>
                      <a:pPr algn="ctr"/>
                      <a:r>
                        <a:rPr lang="fr-FR" sz="1000" b="1" dirty="0"/>
                        <a:t>Agiras </a:t>
                      </a:r>
                      <a:r>
                        <a:rPr lang="fr-FR" sz="1000" b="1" dirty="0" err="1"/>
                        <a:t>Moods</a:t>
                      </a:r>
                      <a:r>
                        <a:rPr lang="fr-FR" sz="1000" b="1" dirty="0"/>
                        <a:t> Services</a:t>
                      </a:r>
                      <a:endParaRPr lang="fr-FR" sz="1000" b="1" dirty="0">
                        <a:solidFill>
                          <a:schemeClr val="tx1"/>
                        </a:solidFill>
                      </a:endParaRPr>
                    </a:p>
                    <a:p>
                      <a:pPr algn="ctr"/>
                      <a:r>
                        <a:rPr lang="fr-FR" sz="1000" b="1" dirty="0">
                          <a:solidFill>
                            <a:schemeClr val="tx1"/>
                          </a:solidFill>
                          <a:hlinkClick r:id="rId4"/>
                        </a:rPr>
                        <a:t>locations@agiras.fr</a:t>
                      </a:r>
                      <a:r>
                        <a:rPr lang="fr-FR" sz="1000" b="1" dirty="0">
                          <a:solidFill>
                            <a:schemeClr val="tx1"/>
                          </a:solidFill>
                        </a:rPr>
                        <a:t> ou</a:t>
                      </a:r>
                    </a:p>
                    <a:p>
                      <a:pPr algn="ctr"/>
                      <a:r>
                        <a:rPr lang="fr-FR" sz="1000" b="1" dirty="0">
                          <a:solidFill>
                            <a:schemeClr val="tx1"/>
                          </a:solidFill>
                        </a:rPr>
                        <a:t>Tél. : +33(0)3.92.25.24.03</a:t>
                      </a:r>
                    </a:p>
                    <a:p>
                      <a:pPr algn="ctr"/>
                      <a:r>
                        <a:rPr lang="fr-FR" sz="1000" b="1" dirty="0">
                          <a:solidFill>
                            <a:schemeClr val="tx1"/>
                          </a:solidFill>
                        </a:rPr>
                        <a:t>VILOGIA  (bailleur social)</a:t>
                      </a:r>
                    </a:p>
                    <a:p>
                      <a:pPr algn="ctr"/>
                      <a:endParaRPr lang="fr-FR" sz="10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1000" b="1" dirty="0">
                        <a:solidFill>
                          <a:schemeClr val="tx1"/>
                        </a:solidFill>
                      </a:endParaRPr>
                    </a:p>
                    <a:p>
                      <a:pPr algn="ctr"/>
                      <a:r>
                        <a:rPr lang="fr-FR" sz="1000" b="1" dirty="0"/>
                        <a:t>82 logements meublés et équipés </a:t>
                      </a:r>
                    </a:p>
                    <a:p>
                      <a:pPr algn="ctr"/>
                      <a:r>
                        <a:rPr lang="fr-FR" sz="1000" b="1" dirty="0"/>
                        <a:t>(studios T1, T1 bis et quelques T2)</a:t>
                      </a:r>
                    </a:p>
                    <a:p>
                      <a:pPr algn="ctr"/>
                      <a:r>
                        <a:rPr lang="fr-FR" sz="1000" b="1" dirty="0">
                          <a:solidFill>
                            <a:schemeClr val="tx1"/>
                          </a:solidFill>
                        </a:rPr>
                        <a:t>Pour étudiants /doctorants chercheurs entre 18 -30 ans</a:t>
                      </a:r>
                    </a:p>
                    <a:p>
                      <a:pPr algn="ctr"/>
                      <a:r>
                        <a:rPr lang="fr-FR" sz="1000" b="1" dirty="0">
                          <a:solidFill>
                            <a:schemeClr val="tx1"/>
                          </a:solidFill>
                        </a:rPr>
                        <a:t>Faut déjà avoir visa étudiant/passeport talent </a:t>
                      </a:r>
                    </a:p>
                    <a:p>
                      <a:pPr algn="ctr"/>
                      <a:endParaRPr lang="fr-FR" sz="1000" b="1" dirty="0">
                        <a:solidFill>
                          <a:schemeClr val="tx1"/>
                        </a:solidFill>
                      </a:endParaRPr>
                    </a:p>
                    <a:p>
                      <a:pPr algn="ctr"/>
                      <a:r>
                        <a:rPr lang="fr-FR" sz="1000" b="1" dirty="0">
                          <a:solidFill>
                            <a:schemeClr val="tx1"/>
                          </a:solidFill>
                        </a:rPr>
                        <a:t> Résidence sécurisée avec responsable de site</a:t>
                      </a:r>
                    </a:p>
                    <a:p>
                      <a:pPr algn="ctr"/>
                      <a:r>
                        <a:rPr lang="fr-FR" sz="1000" b="1" dirty="0">
                          <a:solidFill>
                            <a:schemeClr val="tx1"/>
                          </a:solidFill>
                        </a:rPr>
                        <a:t>Dans un </a:t>
                      </a:r>
                      <a:r>
                        <a:rPr lang="fr-FR" sz="1000" b="1" dirty="0"/>
                        <a:t>ensemble intergénérationnel</a:t>
                      </a:r>
                    </a:p>
                    <a:p>
                      <a:pPr algn="ctr"/>
                      <a:r>
                        <a:rPr lang="fr-FR" sz="1000" b="1" kern="1200" dirty="0" err="1">
                          <a:solidFill>
                            <a:srgbClr val="C00680"/>
                          </a:solidFill>
                          <a:latin typeface="+mn-lt"/>
                          <a:ea typeface="+mn-ea"/>
                          <a:cs typeface="+mn-cs"/>
                        </a:rPr>
                        <a:t>Sdb</a:t>
                      </a:r>
                      <a:r>
                        <a:rPr lang="fr-FR" sz="1000" b="1" dirty="0">
                          <a:solidFill>
                            <a:schemeClr val="tx1"/>
                          </a:solidFill>
                        </a:rPr>
                        <a:t>*/WC, </a:t>
                      </a:r>
                      <a:r>
                        <a:rPr lang="fr-FR" sz="1000" b="1" kern="1200" dirty="0">
                          <a:solidFill>
                            <a:srgbClr val="C00680"/>
                          </a:solidFill>
                          <a:latin typeface="+mn-lt"/>
                          <a:ea typeface="+mn-ea"/>
                          <a:cs typeface="+mn-cs"/>
                        </a:rPr>
                        <a:t>kitchenette</a:t>
                      </a:r>
                      <a:r>
                        <a:rPr lang="fr-FR" sz="1000" b="1" dirty="0">
                          <a:solidFill>
                            <a:schemeClr val="tx1"/>
                          </a:solidFill>
                        </a:rPr>
                        <a:t>*, </a:t>
                      </a:r>
                    </a:p>
                    <a:p>
                      <a:pPr algn="ctr"/>
                      <a:r>
                        <a:rPr lang="fr-FR" sz="1000" b="1" dirty="0">
                          <a:solidFill>
                            <a:schemeClr val="tx1"/>
                          </a:solidFill>
                        </a:rPr>
                        <a:t>ustensiles de cuisine, kit nettoyage</a:t>
                      </a:r>
                    </a:p>
                    <a:p>
                      <a:pPr algn="ctr"/>
                      <a:r>
                        <a:rPr lang="fr-FR" sz="1000" b="1" dirty="0">
                          <a:solidFill>
                            <a:schemeClr val="tx1"/>
                          </a:solidFill>
                        </a:rPr>
                        <a:t>Salles de détente et coworking, animations et ateliers</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rPr>
                        <a:t>Sans frais d'agence. Loyer tout compris</a:t>
                      </a:r>
                    </a:p>
                    <a:p>
                      <a:pPr algn="ctr"/>
                      <a:r>
                        <a:rPr lang="fr-FR" sz="1000" b="1" dirty="0">
                          <a:solidFill>
                            <a:schemeClr val="tx1"/>
                          </a:solidFill>
                        </a:rPr>
                        <a:t>  . </a:t>
                      </a:r>
                      <a:r>
                        <a:rPr lang="fr-FR" sz="1000" b="1" kern="1200" dirty="0">
                          <a:solidFill>
                            <a:srgbClr val="C00680"/>
                          </a:solidFill>
                          <a:latin typeface="+mn-lt"/>
                          <a:ea typeface="+mn-ea"/>
                          <a:cs typeface="+mn-cs"/>
                        </a:rPr>
                        <a:t>APL</a:t>
                      </a:r>
                      <a:r>
                        <a:rPr lang="fr-FR" sz="1000" b="1" dirty="0">
                          <a:solidFill>
                            <a:schemeClr val="tx1"/>
                          </a:solidFill>
                        </a:rPr>
                        <a:t>* Garant physique ou VISALE.</a:t>
                      </a:r>
                    </a:p>
                    <a:p>
                      <a:pPr algn="ctr"/>
                      <a:endParaRPr lang="fr-FR" sz="1000" b="1" dirty="0">
                        <a:solidFill>
                          <a:schemeClr val="tx1"/>
                        </a:solidFill>
                      </a:endParaRPr>
                    </a:p>
                    <a:p>
                      <a:pPr algn="ctr"/>
                      <a:r>
                        <a:rPr lang="fr-FR" sz="1000" b="1" dirty="0">
                          <a:solidFill>
                            <a:schemeClr val="tx1"/>
                          </a:solidFill>
                        </a:rPr>
                        <a:t>. Tarif  :  à partir de 478€** </a:t>
                      </a:r>
                      <a:r>
                        <a:rPr lang="fr-FR" sz="1000" b="1" kern="1200" dirty="0">
                          <a:solidFill>
                            <a:srgbClr val="C00680"/>
                          </a:solidFill>
                          <a:latin typeface="+mn-lt"/>
                          <a:ea typeface="+mn-ea"/>
                          <a:cs typeface="+mn-cs"/>
                        </a:rPr>
                        <a:t>CC</a:t>
                      </a:r>
                      <a:r>
                        <a:rPr lang="fr-FR" sz="1000" b="1" dirty="0">
                          <a:solidFill>
                            <a:schemeClr val="tx1"/>
                          </a:solidFill>
                        </a:rPr>
                        <a:t>*/mois </a:t>
                      </a:r>
                    </a:p>
                    <a:p>
                      <a:pPr algn="ctr"/>
                      <a:r>
                        <a:rPr lang="fr-FR" sz="1000" b="1" dirty="0">
                          <a:solidFill>
                            <a:schemeClr val="tx1"/>
                          </a:solidFill>
                        </a:rPr>
                        <a:t>(chauffage, électricité, eau, internet, laverie)</a:t>
                      </a:r>
                    </a:p>
                    <a:p>
                      <a:pPr algn="ctr"/>
                      <a:endParaRPr lang="fr-FR" sz="10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lumMod val="95000"/>
                              <a:lumOff val="5000"/>
                            </a:schemeClr>
                          </a:solidFill>
                        </a:rPr>
                        <a:t>Tous campus</a:t>
                      </a:r>
                    </a:p>
                    <a:p>
                      <a:pPr algn="ctr"/>
                      <a:r>
                        <a:rPr lang="fr-FR" sz="1000" b="1" dirty="0">
                          <a:solidFill>
                            <a:schemeClr val="tx1">
                              <a:lumMod val="95000"/>
                              <a:lumOff val="5000"/>
                            </a:schemeClr>
                          </a:solidFill>
                        </a:rPr>
                        <a:t>à 5 min à pied de la gare Metz-Ville (grâce au </a:t>
                      </a:r>
                      <a:r>
                        <a:rPr lang="fr-FR" sz="1000" b="1" dirty="0" err="1">
                          <a:solidFill>
                            <a:schemeClr val="tx1">
                              <a:lumMod val="95000"/>
                              <a:lumOff val="5000"/>
                            </a:schemeClr>
                          </a:solidFill>
                        </a:rPr>
                        <a:t>Mettis</a:t>
                      </a:r>
                      <a:r>
                        <a:rPr lang="fr-FR" sz="1000" b="1" dirty="0">
                          <a:solidFill>
                            <a:schemeClr val="tx1">
                              <a:lumMod val="95000"/>
                              <a:lumOff val="5000"/>
                            </a:schemeClr>
                          </a:solidFill>
                        </a:rPr>
                        <a:t>- </a:t>
                      </a:r>
                    </a:p>
                    <a:p>
                      <a:pPr algn="ctr"/>
                      <a:r>
                        <a:rPr lang="fr-FR" sz="1000" b="1" dirty="0">
                          <a:solidFill>
                            <a:schemeClr val="tx1">
                              <a:lumMod val="95000"/>
                              <a:lumOff val="5000"/>
                            </a:schemeClr>
                          </a:solidFill>
                        </a:rPr>
                        <a:t>Saulcy et Technopôle à 15 min et Bridoux à 30 min.).  </a:t>
                      </a:r>
                    </a:p>
                    <a:p>
                      <a:pPr algn="ctr"/>
                      <a:r>
                        <a:rPr lang="fr-FR" sz="1000" b="1" dirty="0">
                          <a:solidFill>
                            <a:schemeClr val="tx1">
                              <a:lumMod val="95000"/>
                              <a:lumOff val="5000"/>
                            </a:schemeClr>
                          </a:solidFill>
                        </a:rPr>
                        <a:t>35 min à pied du </a:t>
                      </a:r>
                    </a:p>
                    <a:p>
                      <a:pPr algn="ctr"/>
                      <a:r>
                        <a:rPr lang="fr-FR" sz="1000" b="1" dirty="0">
                          <a:solidFill>
                            <a:schemeClr val="tx1">
                              <a:lumMod val="95000"/>
                              <a:lumOff val="5000"/>
                            </a:schemeClr>
                          </a:solidFill>
                        </a:rPr>
                        <a:t>Campus du Saulcy.</a:t>
                      </a:r>
                    </a:p>
                    <a:p>
                      <a:pPr algn="ctr"/>
                      <a:endParaRPr lang="fr-FR" sz="10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42283"/>
                  </a:ext>
                </a:extLst>
              </a:tr>
              <a:tr h="874306">
                <a:tc>
                  <a:txBody>
                    <a:bodyPr/>
                    <a:lstStyle/>
                    <a:p>
                      <a:pPr algn="ct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9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9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538333"/>
                  </a:ext>
                </a:extLst>
              </a:tr>
              <a:tr h="813911">
                <a:tc>
                  <a:txBody>
                    <a:bodyPr/>
                    <a:lstStyle/>
                    <a:p>
                      <a:pPr algn="ct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6859764"/>
                  </a:ext>
                </a:extLst>
              </a:tr>
            </a:tbl>
          </a:graphicData>
        </a:graphic>
      </p:graphicFrame>
      <p:pic>
        <p:nvPicPr>
          <p:cNvPr id="24" name="Graphique 23" descr="Ampoule et engrenage">
            <a:extLst>
              <a:ext uri="{FF2B5EF4-FFF2-40B4-BE49-F238E27FC236}">
                <a16:creationId xmlns:a16="http://schemas.microsoft.com/office/drawing/2014/main" id="{700BD55B-5CB0-43B6-AF27-83C16B5244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06731" y="1712325"/>
            <a:ext cx="914400" cy="914400"/>
          </a:xfrm>
          <a:prstGeom prst="rect">
            <a:avLst/>
          </a:prstGeom>
        </p:spPr>
      </p:pic>
      <p:pic>
        <p:nvPicPr>
          <p:cNvPr id="40" name="Graphique 39" descr="Ville">
            <a:extLst>
              <a:ext uri="{FF2B5EF4-FFF2-40B4-BE49-F238E27FC236}">
                <a16:creationId xmlns:a16="http://schemas.microsoft.com/office/drawing/2014/main" id="{27E9AAC3-9A5A-4B7D-ADD1-F62B8DE938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9152" y="1205876"/>
            <a:ext cx="523221" cy="523221"/>
          </a:xfrm>
          <a:prstGeom prst="rect">
            <a:avLst/>
          </a:prstGeom>
        </p:spPr>
      </p:pic>
      <p:sp>
        <p:nvSpPr>
          <p:cNvPr id="45" name="Zone de texte 67">
            <a:extLst>
              <a:ext uri="{FF2B5EF4-FFF2-40B4-BE49-F238E27FC236}">
                <a16:creationId xmlns:a16="http://schemas.microsoft.com/office/drawing/2014/main" id="{BCE99C51-BF19-4B8C-9B65-8B20F6313E03}"/>
              </a:ext>
            </a:extLst>
          </p:cNvPr>
          <p:cNvSpPr txBox="1"/>
          <p:nvPr/>
        </p:nvSpPr>
        <p:spPr>
          <a:xfrm>
            <a:off x="7978085" y="2425833"/>
            <a:ext cx="1227900" cy="246221"/>
          </a:xfrm>
          <a:prstGeom prst="rect">
            <a:avLst/>
          </a:prstGeom>
          <a:noFill/>
        </p:spPr>
        <p:txBody>
          <a:bodyPr wrap="none" lIns="0" tIns="0" rIns="0" bIns="0" rtlCol="0" anchor="ctr">
            <a:spAutoFit/>
          </a:bodyPr>
          <a:lstStyle/>
          <a:p>
            <a:pPr algn="ctr" rtl="0"/>
            <a:r>
              <a:rPr lang="fr-FR" sz="1600" b="1" noProof="1">
                <a:solidFill>
                  <a:schemeClr val="bg1"/>
                </a:solidFill>
              </a:rPr>
              <a:t>Proche campus</a:t>
            </a:r>
          </a:p>
        </p:txBody>
      </p:sp>
      <p:pic>
        <p:nvPicPr>
          <p:cNvPr id="30" name="Graphique 29" descr="Curseur">
            <a:hlinkClick r:id="rId9" action="ppaction://hlinksldjump"/>
            <a:extLst>
              <a:ext uri="{FF2B5EF4-FFF2-40B4-BE49-F238E27FC236}">
                <a16:creationId xmlns:a16="http://schemas.microsoft.com/office/drawing/2014/main" id="{DAC7298D-B094-41D7-B938-0844B87A56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66620" y="2035720"/>
            <a:ext cx="251851" cy="251851"/>
          </a:xfrm>
          <a:prstGeom prst="rect">
            <a:avLst/>
          </a:prstGeom>
        </p:spPr>
      </p:pic>
      <p:sp>
        <p:nvSpPr>
          <p:cNvPr id="31" name="ZoneTexte 30">
            <a:extLst>
              <a:ext uri="{FF2B5EF4-FFF2-40B4-BE49-F238E27FC236}">
                <a16:creationId xmlns:a16="http://schemas.microsoft.com/office/drawing/2014/main" id="{BC942031-EC40-4883-B861-E663121A1EAD}"/>
              </a:ext>
            </a:extLst>
          </p:cNvPr>
          <p:cNvSpPr txBox="1"/>
          <p:nvPr/>
        </p:nvSpPr>
        <p:spPr>
          <a:xfrm>
            <a:off x="7153940" y="1863959"/>
            <a:ext cx="2138606" cy="553998"/>
          </a:xfrm>
          <a:prstGeom prst="rect">
            <a:avLst/>
          </a:prstGeom>
          <a:noFill/>
        </p:spPr>
        <p:txBody>
          <a:bodyPr wrap="square" rtlCol="0">
            <a:spAutoFit/>
          </a:bodyPr>
          <a:lstStyle/>
          <a:p>
            <a:r>
              <a:rPr lang="fr-FR" sz="1000" b="1" dirty="0"/>
              <a:t>*Lexique et abréviations à retrouver </a:t>
            </a:r>
            <a:r>
              <a:rPr lang="fr-FR" sz="1000" b="1" dirty="0">
                <a:solidFill>
                  <a:srgbClr val="C00680"/>
                </a:solidFill>
                <a:hlinkClick r:id="rId9" action="ppaction://hlinksldjump"/>
              </a:rPr>
              <a:t>ici</a:t>
            </a:r>
            <a:endParaRPr lang="fr-FR" sz="1000" b="1" dirty="0">
              <a:solidFill>
                <a:srgbClr val="C00680"/>
              </a:solidFill>
            </a:endParaRPr>
          </a:p>
          <a:p>
            <a:r>
              <a:rPr lang="fr-FR" sz="1000" b="1" dirty="0">
                <a:solidFill>
                  <a:srgbClr val="C00680"/>
                </a:solidFill>
              </a:rPr>
              <a:t>** à titre indicatif</a:t>
            </a:r>
          </a:p>
          <a:p>
            <a:endParaRPr lang="fr-FR" sz="1000" b="1" dirty="0">
              <a:solidFill>
                <a:srgbClr val="C00680"/>
              </a:solidFill>
            </a:endParaRPr>
          </a:p>
        </p:txBody>
      </p:sp>
      <p:pic>
        <p:nvPicPr>
          <p:cNvPr id="34" name="Graphique 33" descr="Maison">
            <a:hlinkClick r:id="" action="ppaction://hlinkshowjump?jump=firstslide"/>
            <a:extLst>
              <a:ext uri="{FF2B5EF4-FFF2-40B4-BE49-F238E27FC236}">
                <a16:creationId xmlns:a16="http://schemas.microsoft.com/office/drawing/2014/main" id="{681BAA2A-53D3-43BE-870D-FA4F0AD808F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04400" y="1502515"/>
            <a:ext cx="383200" cy="383200"/>
          </a:xfrm>
          <a:prstGeom prst="rect">
            <a:avLst/>
          </a:prstGeom>
        </p:spPr>
      </p:pic>
      <p:sp>
        <p:nvSpPr>
          <p:cNvPr id="43" name="Zone de texte 68">
            <a:extLst>
              <a:ext uri="{FF2B5EF4-FFF2-40B4-BE49-F238E27FC236}">
                <a16:creationId xmlns:a16="http://schemas.microsoft.com/office/drawing/2014/main" id="{DD9E8A72-4535-4A8F-BAC1-F2861A571105}"/>
              </a:ext>
            </a:extLst>
          </p:cNvPr>
          <p:cNvSpPr txBox="1"/>
          <p:nvPr/>
        </p:nvSpPr>
        <p:spPr>
          <a:xfrm>
            <a:off x="315310" y="3133481"/>
            <a:ext cx="1575393" cy="369332"/>
          </a:xfrm>
          <a:prstGeom prst="rect">
            <a:avLst/>
          </a:prstGeom>
          <a:noFill/>
        </p:spPr>
        <p:txBody>
          <a:bodyPr wrap="square" lIns="0" tIns="0" rIns="0" bIns="0" rtlCol="0" anchor="ctr">
            <a:spAutoFit/>
          </a:bodyPr>
          <a:lstStyle/>
          <a:p>
            <a:pPr algn="ctr"/>
            <a:r>
              <a:rPr lang="fr-FR" sz="1200" b="1" dirty="0">
                <a:solidFill>
                  <a:schemeClr val="bg1"/>
                </a:solidFill>
                <a:hlinkClick r:id="rId14">
                  <a:extLst>
                    <a:ext uri="{A12FA001-AC4F-418D-AE19-62706E023703}">
                      <ahyp:hlinkClr xmlns:ahyp="http://schemas.microsoft.com/office/drawing/2018/hyperlinkcolor" val="tx"/>
                    </a:ext>
                  </a:extLst>
                </a:hlinkClick>
              </a:rPr>
              <a:t>FJT</a:t>
            </a:r>
          </a:p>
          <a:p>
            <a:pPr algn="ctr"/>
            <a:r>
              <a:rPr lang="fr-FR" sz="1200" b="1" dirty="0">
                <a:solidFill>
                  <a:schemeClr val="bg1"/>
                </a:solidFill>
                <a:hlinkClick r:id="rId14">
                  <a:extLst>
                    <a:ext uri="{A12FA001-AC4F-418D-AE19-62706E023703}">
                      <ahyp:hlinkClr xmlns:ahyp="http://schemas.microsoft.com/office/drawing/2018/hyperlinkcolor" val="tx"/>
                    </a:ext>
                  </a:extLst>
                </a:hlinkClick>
              </a:rPr>
              <a:t>LES TROIS FRONTIERES</a:t>
            </a:r>
            <a:endParaRPr lang="fr-FR" sz="1200" b="1" dirty="0">
              <a:solidFill>
                <a:schemeClr val="bg1"/>
              </a:solidFill>
            </a:endParaRPr>
          </a:p>
        </p:txBody>
      </p:sp>
      <p:pic>
        <p:nvPicPr>
          <p:cNvPr id="42" name="Graphique 41" descr="Ligne fléchée : tout droit">
            <a:hlinkClick r:id="" action="ppaction://hlinkshowjump?jump=nextslide"/>
            <a:extLst>
              <a:ext uri="{FF2B5EF4-FFF2-40B4-BE49-F238E27FC236}">
                <a16:creationId xmlns:a16="http://schemas.microsoft.com/office/drawing/2014/main" id="{F6730556-C40E-4879-9124-6AAF6FDF0A4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0800000">
            <a:off x="6424921" y="1441554"/>
            <a:ext cx="383200" cy="520960"/>
          </a:xfrm>
          <a:prstGeom prst="rect">
            <a:avLst/>
          </a:prstGeom>
        </p:spPr>
      </p:pic>
      <p:pic>
        <p:nvPicPr>
          <p:cNvPr id="44" name="Graphique 43" descr="Ligne fléchée : tout droit">
            <a:hlinkClick r:id="" action="ppaction://hlinkshowjump?jump=previousslide"/>
            <a:extLst>
              <a:ext uri="{FF2B5EF4-FFF2-40B4-BE49-F238E27FC236}">
                <a16:creationId xmlns:a16="http://schemas.microsoft.com/office/drawing/2014/main" id="{8574A267-418E-4EBA-9954-235D55CE033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377346" y="1453308"/>
            <a:ext cx="383201" cy="520960"/>
          </a:xfrm>
          <a:prstGeom prst="rect">
            <a:avLst/>
          </a:prstGeom>
        </p:spPr>
      </p:pic>
      <p:sp>
        <p:nvSpPr>
          <p:cNvPr id="53" name="Zone de texte 13">
            <a:extLst>
              <a:ext uri="{FF2B5EF4-FFF2-40B4-BE49-F238E27FC236}">
                <a16:creationId xmlns:a16="http://schemas.microsoft.com/office/drawing/2014/main" id="{BBB33E5F-6BCD-43C1-A772-A9BAF121D236}"/>
              </a:ext>
            </a:extLst>
          </p:cNvPr>
          <p:cNvSpPr txBox="1"/>
          <p:nvPr/>
        </p:nvSpPr>
        <p:spPr>
          <a:xfrm>
            <a:off x="1463905" y="791235"/>
            <a:ext cx="9264192" cy="307777"/>
          </a:xfrm>
          <a:prstGeom prst="rect">
            <a:avLst/>
          </a:prstGeom>
          <a:noFill/>
        </p:spPr>
        <p:txBody>
          <a:bodyPr wrap="square" lIns="0" tIns="0" rIns="0" bIns="0" rtlCol="0">
            <a:spAutoFit/>
          </a:bodyPr>
          <a:lstStyle/>
          <a:p>
            <a:pPr algn="ctr"/>
            <a:r>
              <a:rPr lang="fr-FR" sz="2000" i="1" noProof="1">
                <a:solidFill>
                  <a:schemeClr val="tx1">
                    <a:lumMod val="75000"/>
                    <a:lumOff val="25000"/>
                  </a:schemeClr>
                </a:solidFill>
              </a:rPr>
              <a:t>Longs </a:t>
            </a:r>
            <a:r>
              <a:rPr lang="fr-FR" sz="2000" noProof="1">
                <a:solidFill>
                  <a:schemeClr val="tx1">
                    <a:lumMod val="75000"/>
                    <a:lumOff val="25000"/>
                  </a:schemeClr>
                </a:solidFill>
              </a:rPr>
              <a:t>séjours – 2025-2026</a:t>
            </a:r>
          </a:p>
        </p:txBody>
      </p:sp>
      <p:sp>
        <p:nvSpPr>
          <p:cNvPr id="33" name="Rectangle à coins arrondis 76">
            <a:extLst>
              <a:ext uri="{FF2B5EF4-FFF2-40B4-BE49-F238E27FC236}">
                <a16:creationId xmlns:a16="http://schemas.microsoft.com/office/drawing/2014/main" id="{C2374D90-6E87-46E1-93C8-F73C7D3DB4AA}"/>
              </a:ext>
              <a:ext uri="{C183D7F6-B498-43B3-948B-1728B52AA6E4}">
                <adec:decorative xmlns:adec="http://schemas.microsoft.com/office/drawing/2017/decorative" val="1"/>
              </a:ext>
            </a:extLst>
          </p:cNvPr>
          <p:cNvSpPr/>
          <p:nvPr/>
        </p:nvSpPr>
        <p:spPr>
          <a:xfrm>
            <a:off x="245868" y="4236952"/>
            <a:ext cx="1659741" cy="665618"/>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u="sng" dirty="0">
              <a:solidFill>
                <a:schemeClr val="bg1"/>
              </a:solidFill>
              <a:hlinkClick r:id="rId3">
                <a:extLst>
                  <a:ext uri="{A12FA001-AC4F-418D-AE19-62706E023703}">
                    <ahyp:hlinkClr xmlns:ahyp="http://schemas.microsoft.com/office/drawing/2018/hyperlinkcolor" val="tx"/>
                  </a:ext>
                </a:extLst>
              </a:hlinkClick>
            </a:endParaRPr>
          </a:p>
          <a:p>
            <a:pPr lvl="0" algn="ctr"/>
            <a:r>
              <a:rPr lang="fr-FR" sz="1200" dirty="0">
                <a:solidFill>
                  <a:schemeClr val="bg1"/>
                </a:solidFill>
                <a:hlinkClick r:id="rId17">
                  <a:extLst>
                    <a:ext uri="{A12FA001-AC4F-418D-AE19-62706E023703}">
                      <ahyp:hlinkClr xmlns:ahyp="http://schemas.microsoft.com/office/drawing/2018/hyperlinkcolor" val="tx"/>
                    </a:ext>
                  </a:extLst>
                </a:hlinkClick>
              </a:rPr>
              <a:t>Résidence Etudiante AGIRAS</a:t>
            </a:r>
          </a:p>
          <a:p>
            <a:pPr lvl="0" algn="ctr"/>
            <a:r>
              <a:rPr lang="fr-FR" sz="1200" dirty="0">
                <a:solidFill>
                  <a:schemeClr val="bg1"/>
                </a:solidFill>
                <a:hlinkClick r:id="rId17">
                  <a:extLst>
                    <a:ext uri="{A12FA001-AC4F-418D-AE19-62706E023703}">
                      <ahyp:hlinkClr xmlns:ahyp="http://schemas.microsoft.com/office/drawing/2018/hyperlinkcolor" val="tx"/>
                    </a:ext>
                  </a:extLst>
                </a:hlinkClick>
              </a:rPr>
              <a:t>Metz Arènes</a:t>
            </a:r>
            <a:endParaRPr lang="fr-FR" sz="1200" dirty="0">
              <a:solidFill>
                <a:schemeClr val="bg1"/>
              </a:solidFill>
            </a:endParaRPr>
          </a:p>
          <a:p>
            <a:pPr algn="ctr"/>
            <a:endParaRPr lang="fr-FR" noProof="1"/>
          </a:p>
        </p:txBody>
      </p:sp>
      <p:sp>
        <p:nvSpPr>
          <p:cNvPr id="38" name="Rectangle : Coins supérieurs arrondis 46">
            <a:extLst>
              <a:ext uri="{FF2B5EF4-FFF2-40B4-BE49-F238E27FC236}">
                <a16:creationId xmlns:a16="http://schemas.microsoft.com/office/drawing/2014/main" id="{FDA2E8FF-F75A-4978-885E-2D2D41269135}"/>
              </a:ext>
              <a:ext uri="{C183D7F6-B498-43B3-948B-1728B52AA6E4}">
                <adec:decorative xmlns:adec="http://schemas.microsoft.com/office/drawing/2017/decorative" val="1"/>
              </a:ext>
            </a:extLst>
          </p:cNvPr>
          <p:cNvSpPr/>
          <p:nvPr/>
        </p:nvSpPr>
        <p:spPr>
          <a:xfrm rot="5400000" flipH="1">
            <a:off x="1426579" y="-234506"/>
            <a:ext cx="883630" cy="3736789"/>
          </a:xfrm>
          <a:prstGeom prst="round2SameRect">
            <a:avLst>
              <a:gd name="adj1" fmla="val 50000"/>
              <a:gd name="adj2" fmla="val 0"/>
            </a:avLst>
          </a:prstGeom>
          <a:solidFill>
            <a:srgbClr val="FF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lvl="0" algn="r">
              <a:defRPr/>
            </a:pPr>
            <a:r>
              <a:rPr lang="fr-FR" sz="24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RESIDENCE ETUDIANTE</a:t>
            </a:r>
          </a:p>
          <a:p>
            <a:pPr lvl="0" algn="r">
              <a:defRPr/>
            </a:pPr>
            <a:r>
              <a:rPr lang="fr-FR" sz="24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(bailleur social)</a:t>
            </a:r>
          </a:p>
          <a:p>
            <a:pPr algn="ctr" rtl="0"/>
            <a:endParaRPr lang="fr-FR" noProof="1"/>
          </a:p>
        </p:txBody>
      </p:sp>
      <p:pic>
        <p:nvPicPr>
          <p:cNvPr id="46" name="Graphique 45" descr="Ville">
            <a:extLst>
              <a:ext uri="{FF2B5EF4-FFF2-40B4-BE49-F238E27FC236}">
                <a16:creationId xmlns:a16="http://schemas.microsoft.com/office/drawing/2014/main" id="{F5C07500-9AD1-4D34-B2F9-D946B0DCD1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7797" y="1245093"/>
            <a:ext cx="382965" cy="382965"/>
          </a:xfrm>
          <a:prstGeom prst="rect">
            <a:avLst/>
          </a:prstGeom>
        </p:spPr>
      </p:pic>
      <p:sp>
        <p:nvSpPr>
          <p:cNvPr id="47" name="Rectangle à coins arrondis 96">
            <a:extLst>
              <a:ext uri="{FF2B5EF4-FFF2-40B4-BE49-F238E27FC236}">
                <a16:creationId xmlns:a16="http://schemas.microsoft.com/office/drawing/2014/main" id="{CAAECA18-2B89-4C2B-9212-9D8F01258202}"/>
              </a:ext>
              <a:ext uri="{C183D7F6-B498-43B3-948B-1728B52AA6E4}">
                <adec:decorative xmlns:adec="http://schemas.microsoft.com/office/drawing/2017/decorative" val="1"/>
              </a:ext>
            </a:extLst>
          </p:cNvPr>
          <p:cNvSpPr/>
          <p:nvPr/>
        </p:nvSpPr>
        <p:spPr>
          <a:xfrm>
            <a:off x="9982200" y="2607166"/>
            <a:ext cx="1908699" cy="3397054"/>
          </a:xfrm>
          <a:prstGeom prst="roundRect">
            <a:avLst>
              <a:gd name="adj" fmla="val 50000"/>
            </a:avLst>
          </a:prstGeom>
          <a:solidFill>
            <a:srgbClr val="FF9900"/>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Contactez directement les résidences par e-mail pour la </a:t>
            </a:r>
            <a:r>
              <a:rPr lang="fr-FR" b="1" dirty="0">
                <a:solidFill>
                  <a:schemeClr val="bg1"/>
                </a:solidFill>
              </a:rPr>
              <a:t>réservation</a:t>
            </a:r>
          </a:p>
          <a:p>
            <a:pPr algn="ctr"/>
            <a:endParaRPr lang="fr-FR" sz="1000" b="1" dirty="0">
              <a:solidFill>
                <a:srgbClr val="0070C0"/>
              </a:solidFill>
            </a:endParaRPr>
          </a:p>
          <a:p>
            <a:pPr algn="ctr"/>
            <a:endParaRPr lang="fr-FR" b="1" dirty="0"/>
          </a:p>
        </p:txBody>
      </p:sp>
      <p:pic>
        <p:nvPicPr>
          <p:cNvPr id="51" name="Image 50">
            <a:extLst>
              <a:ext uri="{FF2B5EF4-FFF2-40B4-BE49-F238E27FC236}">
                <a16:creationId xmlns:a16="http://schemas.microsoft.com/office/drawing/2014/main" id="{007EA4EC-1514-4C5E-A01B-A0708D26944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54" name="Espace réservé du numéro de diapositive 8">
            <a:extLst>
              <a:ext uri="{FF2B5EF4-FFF2-40B4-BE49-F238E27FC236}">
                <a16:creationId xmlns:a16="http://schemas.microsoft.com/office/drawing/2014/main" id="{B37D7E78-EFA2-42B6-A837-98DCC31A443A}"/>
              </a:ext>
            </a:extLst>
          </p:cNvPr>
          <p:cNvSpPr txBox="1">
            <a:spLocks/>
          </p:cNvSpPr>
          <p:nvPr/>
        </p:nvSpPr>
        <p:spPr>
          <a:xfrm>
            <a:off x="10581016" y="6481752"/>
            <a:ext cx="590773" cy="365125"/>
          </a:xfrm>
          <a:prstGeom prst="rect">
            <a:avLst/>
          </a:prstGeom>
        </p:spPr>
        <p:txBody>
          <a:bodyPr/>
          <a:lstStyle>
            <a:defPPr rtl="0">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noProof="1"/>
          </a:p>
        </p:txBody>
      </p:sp>
      <p:sp>
        <p:nvSpPr>
          <p:cNvPr id="3" name="Espace réservé de la date 2">
            <a:extLst>
              <a:ext uri="{FF2B5EF4-FFF2-40B4-BE49-F238E27FC236}">
                <a16:creationId xmlns:a16="http://schemas.microsoft.com/office/drawing/2014/main" id="{EA9FB70A-D31F-4F2B-BDCE-D1F7983158F8}"/>
              </a:ext>
            </a:extLst>
          </p:cNvPr>
          <p:cNvSpPr>
            <a:spLocks noGrp="1"/>
          </p:cNvSpPr>
          <p:nvPr>
            <p:ph type="dt" sz="half" idx="2"/>
          </p:nvPr>
        </p:nvSpPr>
        <p:spPr>
          <a:xfrm>
            <a:off x="958150" y="6463072"/>
            <a:ext cx="9892499" cy="274345"/>
          </a:xfrm>
        </p:spPr>
        <p:txBody>
          <a:bodyPr/>
          <a:lstStyle/>
          <a:p>
            <a:r>
              <a:rPr lang="fr-FR" sz="1000" b="1" noProof="1">
                <a:latin typeface="Calibri" panose="020F0502020204030204" pitchFamily="34" charset="0"/>
                <a:cs typeface="Calibri" panose="020F0502020204030204" pitchFamily="34" charset="0"/>
              </a:rPr>
              <a:t>Dernière mise à jour : 17/06/2025–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19"/>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E0719DAE-77F1-4CF3-8E59-FF2018A9BADF}"/>
              </a:ext>
            </a:extLst>
          </p:cNvPr>
          <p:cNvSpPr>
            <a:spLocks noGrp="1"/>
          </p:cNvSpPr>
          <p:nvPr>
            <p:ph type="sldNum" sz="quarter" idx="4"/>
          </p:nvPr>
        </p:nvSpPr>
        <p:spPr/>
        <p:txBody>
          <a:bodyPr/>
          <a:lstStyle/>
          <a:p>
            <a:fld id="{5A4A7955-6230-48B4-BD8B-A7C460F75945}" type="slidenum">
              <a:rPr lang="fr-FR" noProof="1" smtClean="0"/>
              <a:pPr/>
              <a:t>18</a:t>
            </a:fld>
            <a:endParaRPr lang="fr-FR" noProof="1"/>
          </a:p>
        </p:txBody>
      </p:sp>
      <p:pic>
        <p:nvPicPr>
          <p:cNvPr id="50" name="Image 49">
            <a:hlinkClick r:id="rId20"/>
            <a:extLst>
              <a:ext uri="{FF2B5EF4-FFF2-40B4-BE49-F238E27FC236}">
                <a16:creationId xmlns:a16="http://schemas.microsoft.com/office/drawing/2014/main" id="{7E3717E4-02CD-4118-8E3C-14A2C3A26D8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739351" y="2957780"/>
            <a:ext cx="872347" cy="872347"/>
          </a:xfrm>
          <a:prstGeom prst="rect">
            <a:avLst/>
          </a:prstGeom>
        </p:spPr>
      </p:pic>
    </p:spTree>
    <p:extLst>
      <p:ext uri="{BB962C8B-B14F-4D97-AF65-F5344CB8AC3E}">
        <p14:creationId xmlns:p14="http://schemas.microsoft.com/office/powerpoint/2010/main" val="400182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63904" y="292100"/>
            <a:ext cx="9264193" cy="492443"/>
          </a:xfrm>
          <a:prstGeom prst="rect">
            <a:avLst/>
          </a:prstGeom>
          <a:noFill/>
        </p:spPr>
        <p:txBody>
          <a:bodyPr wrap="square" lIns="0" tIns="0" rIns="0" bIns="0" rtlCol="0" anchor="ctr">
            <a:spAutoFit/>
          </a:bodyPr>
          <a:lstStyle/>
          <a:p>
            <a:pPr algn="ctr" rtl="0"/>
            <a:r>
              <a:rPr lang="fr-FR" sz="3200" b="1" noProof="1">
                <a:solidFill>
                  <a:schemeClr val="tx1">
                    <a:lumMod val="75000"/>
                    <a:lumOff val="25000"/>
                  </a:schemeClr>
                </a:solidFill>
                <a:latin typeface="+mj-lt"/>
              </a:rPr>
              <a:t>Liste de logements hors de Metz</a:t>
            </a:r>
            <a:endParaRPr lang="fr-FR" sz="3600" noProof="1">
              <a:solidFill>
                <a:schemeClr val="tx1">
                  <a:lumMod val="75000"/>
                  <a:lumOff val="25000"/>
                </a:schemeClr>
              </a:solidFill>
              <a:latin typeface="+mj-lt"/>
            </a:endParaRPr>
          </a:p>
        </p:txBody>
      </p:sp>
      <p:sp>
        <p:nvSpPr>
          <p:cNvPr id="49" name="Rectangle à coins arrondis 84">
            <a:extLst>
              <a:ext uri="{FF2B5EF4-FFF2-40B4-BE49-F238E27FC236}">
                <a16:creationId xmlns:a16="http://schemas.microsoft.com/office/drawing/2014/main" id="{24AFFAA9-6832-4307-B26A-E5DBC0DFAD66}"/>
              </a:ext>
              <a:ext uri="{C183D7F6-B498-43B3-948B-1728B52AA6E4}">
                <adec:decorative xmlns:adec="http://schemas.microsoft.com/office/drawing/2017/decorative" val="1"/>
              </a:ext>
            </a:extLst>
          </p:cNvPr>
          <p:cNvSpPr/>
          <p:nvPr/>
        </p:nvSpPr>
        <p:spPr>
          <a:xfrm>
            <a:off x="2697627" y="2772028"/>
            <a:ext cx="6796746" cy="3122213"/>
          </a:xfrm>
          <a:prstGeom prst="roundRect">
            <a:avLst>
              <a:gd name="adj" fmla="val 50000"/>
            </a:avLst>
          </a:prstGeom>
          <a:solidFill>
            <a:srgbClr val="8D42C6"/>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a:p>
            <a:pPr algn="ctr"/>
            <a:r>
              <a:rPr lang="fr-FR" sz="1600" dirty="0">
                <a:solidFill>
                  <a:schemeClr val="bg1"/>
                </a:solidFill>
                <a:hlinkClick r:id="rId3">
                  <a:extLst>
                    <a:ext uri="{A12FA001-AC4F-418D-AE19-62706E023703}">
                      <ahyp:hlinkClr xmlns:ahyp="http://schemas.microsoft.com/office/drawing/2018/hyperlinkcolor" val="tx"/>
                    </a:ext>
                  </a:extLst>
                </a:hlinkClick>
              </a:rPr>
              <a:t>l’</a:t>
            </a:r>
            <a:r>
              <a:rPr lang="fr-FR" sz="1600" i="1" dirty="0">
                <a:solidFill>
                  <a:schemeClr val="bg1"/>
                </a:solidFill>
                <a:hlinkClick r:id="rId3">
                  <a:extLst>
                    <a:ext uri="{A12FA001-AC4F-418D-AE19-62706E023703}">
                      <ahyp:hlinkClr xmlns:ahyp="http://schemas.microsoft.com/office/drawing/2018/hyperlinkcolor" val="tx"/>
                    </a:ext>
                  </a:extLst>
                </a:hlinkClick>
              </a:rPr>
              <a:t>Association Habitat Jeunes des Trois Frontières</a:t>
            </a:r>
            <a:r>
              <a:rPr lang="fr-FR" sz="1600" dirty="0">
                <a:solidFill>
                  <a:schemeClr val="bg1"/>
                </a:solidFill>
                <a:hlinkClick r:id="rId3">
                  <a:extLst>
                    <a:ext uri="{A12FA001-AC4F-418D-AE19-62706E023703}">
                      <ahyp:hlinkClr xmlns:ahyp="http://schemas.microsoft.com/office/drawing/2018/hyperlinkcolor" val="tx"/>
                    </a:ext>
                  </a:extLst>
                </a:hlinkClick>
              </a:rPr>
              <a:t> </a:t>
            </a:r>
            <a:r>
              <a:rPr lang="fr-FR" sz="1600" dirty="0"/>
              <a:t>accueille tout au long de l’année des jeunes âgés de 16 à 30 ans (jeunes travailleurs, apprentis, intérimaires, étudiants, stagiaires…) </a:t>
            </a:r>
          </a:p>
          <a:p>
            <a:pPr algn="ctr"/>
            <a:r>
              <a:rPr lang="fr-FR" sz="1600" dirty="0"/>
              <a:t>dans </a:t>
            </a:r>
            <a:r>
              <a:rPr lang="fr-FR" sz="1600" dirty="0">
                <a:solidFill>
                  <a:schemeClr val="bg1"/>
                </a:solidFill>
                <a:hlinkClick r:id="rId3">
                  <a:extLst>
                    <a:ext uri="{A12FA001-AC4F-418D-AE19-62706E023703}">
                      <ahyp:hlinkClr xmlns:ahyp="http://schemas.microsoft.com/office/drawing/2018/hyperlinkcolor" val="tx"/>
                    </a:ext>
                  </a:extLst>
                </a:hlinkClick>
              </a:rPr>
              <a:t>3 résidences </a:t>
            </a:r>
            <a:endParaRPr lang="fr-FR" sz="1600" dirty="0">
              <a:solidFill>
                <a:schemeClr val="bg1"/>
              </a:solidFill>
            </a:endParaRPr>
          </a:p>
          <a:p>
            <a:pPr algn="ctr"/>
            <a:r>
              <a:rPr lang="fr-FR" sz="1600" dirty="0"/>
              <a:t>proposant des logements meublés </a:t>
            </a:r>
          </a:p>
          <a:p>
            <a:pPr algn="ctr"/>
            <a:r>
              <a:rPr lang="fr-FR" sz="1600" dirty="0"/>
              <a:t>à Thionville, Yutz et Guénange p.19</a:t>
            </a:r>
          </a:p>
          <a:p>
            <a:pPr algn="ctr"/>
            <a:endParaRPr lang="fr-FR" sz="1400" b="1" dirty="0">
              <a:solidFill>
                <a:schemeClr val="bg1"/>
              </a:solidFill>
              <a:hlinkClick r:id="rId4">
                <a:extLst>
                  <a:ext uri="{A12FA001-AC4F-418D-AE19-62706E023703}">
                    <ahyp:hlinkClr xmlns:ahyp="http://schemas.microsoft.com/office/drawing/2018/hyperlinkcolor" val="tx"/>
                  </a:ext>
                </a:extLst>
              </a:hlinkClick>
            </a:endParaRPr>
          </a:p>
          <a:p>
            <a:pPr algn="ctr"/>
            <a:r>
              <a:rPr lang="fr-FR" sz="1400" dirty="0">
                <a:solidFill>
                  <a:schemeClr val="bg1"/>
                </a:solidFill>
                <a:hlinkClick r:id="rId5">
                  <a:extLst>
                    <a:ext uri="{A12FA001-AC4F-418D-AE19-62706E023703}">
                      <ahyp:hlinkClr xmlns:ahyp="http://schemas.microsoft.com/office/drawing/2018/hyperlinkcolor" val="tx"/>
                    </a:ext>
                  </a:extLst>
                </a:hlinkClick>
              </a:rPr>
              <a:t>Contact</a:t>
            </a:r>
            <a:r>
              <a:rPr lang="fr-FR" sz="1400" dirty="0">
                <a:solidFill>
                  <a:schemeClr val="bg1"/>
                </a:solidFill>
              </a:rPr>
              <a:t> ou </a:t>
            </a:r>
            <a:r>
              <a:rPr lang="fr-FR" sz="1400" b="1" dirty="0">
                <a:solidFill>
                  <a:schemeClr val="bg1"/>
                </a:solidFill>
                <a:hlinkClick r:id="rId4">
                  <a:extLst>
                    <a:ext uri="{A12FA001-AC4F-418D-AE19-62706E023703}">
                      <ahyp:hlinkClr xmlns:ahyp="http://schemas.microsoft.com/office/drawing/2018/hyperlinkcolor" val="tx"/>
                    </a:ext>
                  </a:extLst>
                </a:hlinkClick>
              </a:rPr>
              <a:t>fjt3f@fjt3f.com</a:t>
            </a:r>
            <a:endParaRPr lang="fr-FR" sz="1400" b="1" dirty="0">
              <a:solidFill>
                <a:schemeClr val="bg1"/>
              </a:solidFill>
            </a:endParaRPr>
          </a:p>
          <a:p>
            <a:pPr algn="ctr"/>
            <a:r>
              <a:rPr lang="fr-FR" sz="1400" dirty="0">
                <a:solidFill>
                  <a:schemeClr val="bg1"/>
                </a:solidFill>
              </a:rPr>
              <a:t>Tél. +33(0)3 82 53 30 38</a:t>
            </a:r>
          </a:p>
          <a:p>
            <a:pPr algn="ctr"/>
            <a:endParaRPr lang="fr-FR" sz="1600" b="1" dirty="0">
              <a:solidFill>
                <a:srgbClr val="FFC900"/>
              </a:solidFill>
            </a:endParaRPr>
          </a:p>
        </p:txBody>
      </p:sp>
      <p:pic>
        <p:nvPicPr>
          <p:cNvPr id="51" name="Graphique 50" descr="Ligne fléchée : tout droit">
            <a:hlinkClick r:id="" action="ppaction://hlinkshowjump?jump=nextslide"/>
            <a:extLst>
              <a:ext uri="{FF2B5EF4-FFF2-40B4-BE49-F238E27FC236}">
                <a16:creationId xmlns:a16="http://schemas.microsoft.com/office/drawing/2014/main" id="{175900A0-B1E1-4974-8DD4-29FA8A745F1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6424921" y="1441554"/>
            <a:ext cx="383200" cy="520960"/>
          </a:xfrm>
          <a:prstGeom prst="rect">
            <a:avLst/>
          </a:prstGeom>
        </p:spPr>
      </p:pic>
      <p:pic>
        <p:nvPicPr>
          <p:cNvPr id="52" name="Graphique 51" descr="Maison">
            <a:hlinkClick r:id="" action="ppaction://hlinkshowjump?jump=firstslide"/>
            <a:extLst>
              <a:ext uri="{FF2B5EF4-FFF2-40B4-BE49-F238E27FC236}">
                <a16:creationId xmlns:a16="http://schemas.microsoft.com/office/drawing/2014/main" id="{808F4D03-42FE-49AA-85B0-004D244320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04400" y="1502515"/>
            <a:ext cx="383200" cy="383200"/>
          </a:xfrm>
          <a:prstGeom prst="rect">
            <a:avLst/>
          </a:prstGeom>
        </p:spPr>
      </p:pic>
      <p:pic>
        <p:nvPicPr>
          <p:cNvPr id="16" name="Image 15">
            <a:extLst>
              <a:ext uri="{FF2B5EF4-FFF2-40B4-BE49-F238E27FC236}">
                <a16:creationId xmlns:a16="http://schemas.microsoft.com/office/drawing/2014/main" id="{4025138B-D995-4D30-85A1-BCCDA9284BD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0058" y="2867843"/>
            <a:ext cx="1050768" cy="3026398"/>
          </a:xfrm>
          <a:prstGeom prst="rect">
            <a:avLst/>
          </a:prstGeom>
        </p:spPr>
      </p:pic>
      <p:pic>
        <p:nvPicPr>
          <p:cNvPr id="18" name="Image 17">
            <a:extLst>
              <a:ext uri="{FF2B5EF4-FFF2-40B4-BE49-F238E27FC236}">
                <a16:creationId xmlns:a16="http://schemas.microsoft.com/office/drawing/2014/main" id="{0CCF607F-5997-44A6-9B73-3CEC8FBE75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17939" y="1518453"/>
            <a:ext cx="914399" cy="2862589"/>
          </a:xfrm>
          <a:prstGeom prst="rect">
            <a:avLst/>
          </a:prstGeom>
        </p:spPr>
      </p:pic>
      <p:sp>
        <p:nvSpPr>
          <p:cNvPr id="23" name="Zone de texte 13">
            <a:extLst>
              <a:ext uri="{FF2B5EF4-FFF2-40B4-BE49-F238E27FC236}">
                <a16:creationId xmlns:a16="http://schemas.microsoft.com/office/drawing/2014/main" id="{DEE583C0-D8D8-4F83-823D-3BA7A670F8DF}"/>
              </a:ext>
            </a:extLst>
          </p:cNvPr>
          <p:cNvSpPr txBox="1"/>
          <p:nvPr/>
        </p:nvSpPr>
        <p:spPr>
          <a:xfrm>
            <a:off x="1463904" y="886143"/>
            <a:ext cx="9264192" cy="307777"/>
          </a:xfrm>
          <a:prstGeom prst="rect">
            <a:avLst/>
          </a:prstGeom>
          <a:noFill/>
        </p:spPr>
        <p:txBody>
          <a:bodyPr wrap="square" lIns="0" tIns="0" rIns="0" bIns="0" rtlCol="0">
            <a:spAutoFit/>
          </a:bodyPr>
          <a:lstStyle/>
          <a:p>
            <a:pPr algn="ctr"/>
            <a:r>
              <a:rPr lang="fr-FR" sz="2000" noProof="1">
                <a:solidFill>
                  <a:schemeClr val="tx1">
                    <a:lumMod val="75000"/>
                    <a:lumOff val="25000"/>
                  </a:schemeClr>
                </a:solidFill>
              </a:rPr>
              <a:t>2025-2026 </a:t>
            </a:r>
            <a:r>
              <a:rPr lang="fr-FR" sz="2000" b="1" noProof="1">
                <a:solidFill>
                  <a:schemeClr val="tx1">
                    <a:lumMod val="75000"/>
                    <a:lumOff val="25000"/>
                  </a:schemeClr>
                </a:solidFill>
              </a:rPr>
              <a:t>Pour campus de Thionville - Yutz</a:t>
            </a:r>
          </a:p>
        </p:txBody>
      </p:sp>
      <p:pic>
        <p:nvPicPr>
          <p:cNvPr id="24" name="Graphique 23" descr="Ville">
            <a:extLst>
              <a:ext uri="{FF2B5EF4-FFF2-40B4-BE49-F238E27FC236}">
                <a16:creationId xmlns:a16="http://schemas.microsoft.com/office/drawing/2014/main" id="{A6066EC4-F5F7-42A3-A593-041B3FE4A05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9153" y="1424969"/>
            <a:ext cx="523221" cy="523221"/>
          </a:xfrm>
          <a:prstGeom prst="rect">
            <a:avLst/>
          </a:prstGeom>
        </p:spPr>
      </p:pic>
      <p:pic>
        <p:nvPicPr>
          <p:cNvPr id="19" name="Graphique 18" descr="Ville">
            <a:extLst>
              <a:ext uri="{FF2B5EF4-FFF2-40B4-BE49-F238E27FC236}">
                <a16:creationId xmlns:a16="http://schemas.microsoft.com/office/drawing/2014/main" id="{2B3E7882-8147-48C0-8050-19F7933DEF8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670" y="1136417"/>
            <a:ext cx="382965" cy="382965"/>
          </a:xfrm>
          <a:prstGeom prst="rect">
            <a:avLst/>
          </a:prstGeom>
        </p:spPr>
      </p:pic>
      <p:sp>
        <p:nvSpPr>
          <p:cNvPr id="21" name="Rectangle : Coins supérieurs arrondis 46">
            <a:extLst>
              <a:ext uri="{FF2B5EF4-FFF2-40B4-BE49-F238E27FC236}">
                <a16:creationId xmlns:a16="http://schemas.microsoft.com/office/drawing/2014/main" id="{B7888B6A-2564-44EB-91FD-F212892E2058}"/>
              </a:ext>
              <a:ext uri="{C183D7F6-B498-43B3-948B-1728B52AA6E4}">
                <adec:decorative xmlns:adec="http://schemas.microsoft.com/office/drawing/2017/decorative" val="1"/>
              </a:ext>
            </a:extLst>
          </p:cNvPr>
          <p:cNvSpPr/>
          <p:nvPr/>
        </p:nvSpPr>
        <p:spPr>
          <a:xfrm rot="5400000" flipH="1">
            <a:off x="1538379" y="-270949"/>
            <a:ext cx="836434" cy="3913189"/>
          </a:xfrm>
          <a:prstGeom prst="round2SameRect">
            <a:avLst>
              <a:gd name="adj1" fmla="val 50000"/>
              <a:gd name="adj2" fmla="val 0"/>
            </a:avLst>
          </a:prstGeom>
          <a:solidFill>
            <a:srgbClr val="FF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25" name="ZoneTexte 24">
            <a:extLst>
              <a:ext uri="{FF2B5EF4-FFF2-40B4-BE49-F238E27FC236}">
                <a16:creationId xmlns:a16="http://schemas.microsoft.com/office/drawing/2014/main" id="{E07C7339-7EDB-468C-B31B-DC12DB861ECA}"/>
              </a:ext>
            </a:extLst>
          </p:cNvPr>
          <p:cNvSpPr txBox="1"/>
          <p:nvPr/>
        </p:nvSpPr>
        <p:spPr>
          <a:xfrm>
            <a:off x="-569535" y="1278616"/>
            <a:ext cx="4374191" cy="830997"/>
          </a:xfrm>
          <a:prstGeom prst="rect">
            <a:avLst/>
          </a:prstGeom>
          <a:noFill/>
        </p:spPr>
        <p:txBody>
          <a:bodyPr wrap="square" rtlCol="0">
            <a:spAutoFit/>
          </a:bodyPr>
          <a:lstStyle/>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RESIDENCES et FOYERS </a:t>
            </a:r>
          </a:p>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acceptant les ETUDIANTS </a:t>
            </a:r>
          </a:p>
        </p:txBody>
      </p:sp>
      <p:pic>
        <p:nvPicPr>
          <p:cNvPr id="26" name="Graphique 25" descr="Ville">
            <a:extLst>
              <a:ext uri="{FF2B5EF4-FFF2-40B4-BE49-F238E27FC236}">
                <a16:creationId xmlns:a16="http://schemas.microsoft.com/office/drawing/2014/main" id="{8CAACC3A-B2E1-4184-832A-6CDAC607958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3190" y="1240904"/>
            <a:ext cx="471715" cy="471715"/>
          </a:xfrm>
          <a:prstGeom prst="rect">
            <a:avLst/>
          </a:prstGeom>
        </p:spPr>
      </p:pic>
      <p:pic>
        <p:nvPicPr>
          <p:cNvPr id="31" name="Image 30">
            <a:extLst>
              <a:ext uri="{FF2B5EF4-FFF2-40B4-BE49-F238E27FC236}">
                <a16:creationId xmlns:a16="http://schemas.microsoft.com/office/drawing/2014/main" id="{3702D243-A731-4222-A6BB-304BD7DD359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30" name="Espace réservé du numéro de diapositive 8">
            <a:extLst>
              <a:ext uri="{FF2B5EF4-FFF2-40B4-BE49-F238E27FC236}">
                <a16:creationId xmlns:a16="http://schemas.microsoft.com/office/drawing/2014/main" id="{FE3D8E8A-A283-4009-B20A-788156915C85}"/>
              </a:ext>
            </a:extLst>
          </p:cNvPr>
          <p:cNvSpPr txBox="1">
            <a:spLocks/>
          </p:cNvSpPr>
          <p:nvPr/>
        </p:nvSpPr>
        <p:spPr>
          <a:xfrm>
            <a:off x="10581016" y="6481752"/>
            <a:ext cx="590773" cy="365125"/>
          </a:xfrm>
          <a:prstGeom prst="rect">
            <a:avLst/>
          </a:prstGeom>
        </p:spPr>
        <p:txBody>
          <a:bodyPr/>
          <a:lstStyle>
            <a:defPPr rtl="0">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noProof="1"/>
          </a:p>
        </p:txBody>
      </p:sp>
      <p:sp>
        <p:nvSpPr>
          <p:cNvPr id="2" name="Espace réservé de la date 1">
            <a:extLst>
              <a:ext uri="{FF2B5EF4-FFF2-40B4-BE49-F238E27FC236}">
                <a16:creationId xmlns:a16="http://schemas.microsoft.com/office/drawing/2014/main" id="{CFFC8627-1C00-46DC-81ED-AAE27053D675}"/>
              </a:ext>
            </a:extLst>
          </p:cNvPr>
          <p:cNvSpPr>
            <a:spLocks noGrp="1"/>
          </p:cNvSpPr>
          <p:nvPr>
            <p:ph type="dt" sz="half" idx="2"/>
          </p:nvPr>
        </p:nvSpPr>
        <p:spPr>
          <a:xfrm>
            <a:off x="830058" y="6455162"/>
            <a:ext cx="9857006" cy="276895"/>
          </a:xfrm>
        </p:spPr>
        <p:txBody>
          <a:bodyPr/>
          <a:lstStyle/>
          <a:p>
            <a:r>
              <a:rPr lang="fr-FR" sz="1000" b="1" noProof="1">
                <a:latin typeface="Calibri" panose="020F0502020204030204" pitchFamily="34" charset="0"/>
                <a:cs typeface="Calibri" panose="020F0502020204030204" pitchFamily="34" charset="0"/>
              </a:rPr>
              <a:t>Dernière mise à jour : 17/06/2025–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17"/>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5590D530-5723-44EC-96E9-72D349CDB66A}"/>
              </a:ext>
            </a:extLst>
          </p:cNvPr>
          <p:cNvSpPr>
            <a:spLocks noGrp="1"/>
          </p:cNvSpPr>
          <p:nvPr>
            <p:ph type="sldNum" sz="quarter" idx="4"/>
          </p:nvPr>
        </p:nvSpPr>
        <p:spPr/>
        <p:txBody>
          <a:bodyPr/>
          <a:lstStyle/>
          <a:p>
            <a:fld id="{5A4A7955-6230-48B4-BD8B-A7C460F75945}" type="slidenum">
              <a:rPr lang="fr-FR" noProof="1" smtClean="0"/>
              <a:pPr/>
              <a:t>19</a:t>
            </a:fld>
            <a:endParaRPr lang="fr-FR" noProof="1"/>
          </a:p>
        </p:txBody>
      </p:sp>
      <p:pic>
        <p:nvPicPr>
          <p:cNvPr id="9" name="Image 8">
            <a:extLst>
              <a:ext uri="{FF2B5EF4-FFF2-40B4-BE49-F238E27FC236}">
                <a16:creationId xmlns:a16="http://schemas.microsoft.com/office/drawing/2014/main" id="{4C490ACC-AD87-491E-9DFF-F68BC581F9E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431234" y="1594057"/>
            <a:ext cx="1181100" cy="1143000"/>
          </a:xfrm>
          <a:prstGeom prst="rect">
            <a:avLst/>
          </a:prstGeom>
        </p:spPr>
      </p:pic>
    </p:spTree>
    <p:extLst>
      <p:ext uri="{BB962C8B-B14F-4D97-AF65-F5344CB8AC3E}">
        <p14:creationId xmlns:p14="http://schemas.microsoft.com/office/powerpoint/2010/main" val="2975161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37955" y="357366"/>
            <a:ext cx="9264193" cy="1261884"/>
          </a:xfrm>
          <a:prstGeom prst="rect">
            <a:avLst/>
          </a:prstGeom>
          <a:noFill/>
        </p:spPr>
        <p:txBody>
          <a:bodyPr wrap="square" lIns="0" tIns="0" rIns="0" bIns="0" rtlCol="0" anchor="ctr">
            <a:spAutoFit/>
          </a:bodyPr>
          <a:lstStyle/>
          <a:p>
            <a:pPr algn="ctr"/>
            <a:r>
              <a:rPr lang="fr-FR" sz="3200" b="1" noProof="1">
                <a:solidFill>
                  <a:schemeClr val="tx1">
                    <a:lumMod val="75000"/>
                    <a:lumOff val="25000"/>
                  </a:schemeClr>
                </a:solidFill>
                <a:latin typeface="+mj-lt"/>
              </a:rPr>
              <a:t>Liste de logements pour Metz </a:t>
            </a:r>
          </a:p>
          <a:p>
            <a:pPr algn="ctr"/>
            <a:r>
              <a:rPr lang="fr-FR" sz="1400" b="1" noProof="1">
                <a:solidFill>
                  <a:schemeClr val="tx1">
                    <a:lumMod val="75000"/>
                    <a:lumOff val="25000"/>
                  </a:schemeClr>
                </a:solidFill>
              </a:rPr>
              <a:t>et d’autres villes en Moselle </a:t>
            </a:r>
            <a:endParaRPr lang="fr-FR" sz="1400" noProof="1">
              <a:solidFill>
                <a:schemeClr val="tx1">
                  <a:lumMod val="75000"/>
                  <a:lumOff val="25000"/>
                </a:schemeClr>
              </a:solidFill>
            </a:endParaRPr>
          </a:p>
          <a:p>
            <a:pPr algn="ctr" rtl="0"/>
            <a:endParaRPr lang="fr-FR" sz="3600" noProof="1">
              <a:solidFill>
                <a:schemeClr val="tx1">
                  <a:lumMod val="75000"/>
                  <a:lumOff val="25000"/>
                </a:schemeClr>
              </a:solidFill>
              <a:latin typeface="+mj-lt"/>
            </a:endParaRPr>
          </a:p>
        </p:txBody>
      </p:sp>
      <p:sp>
        <p:nvSpPr>
          <p:cNvPr id="49" name="Rectangle à coins arrondis 84">
            <a:extLst>
              <a:ext uri="{FF2B5EF4-FFF2-40B4-BE49-F238E27FC236}">
                <a16:creationId xmlns:a16="http://schemas.microsoft.com/office/drawing/2014/main" id="{24AFFAA9-6832-4307-B26A-E5DBC0DFAD66}"/>
              </a:ext>
              <a:ext uri="{C183D7F6-B498-43B3-948B-1728B52AA6E4}">
                <adec:decorative xmlns:adec="http://schemas.microsoft.com/office/drawing/2017/decorative" val="1"/>
              </a:ext>
            </a:extLst>
          </p:cNvPr>
          <p:cNvSpPr/>
          <p:nvPr/>
        </p:nvSpPr>
        <p:spPr>
          <a:xfrm>
            <a:off x="2706123" y="2735844"/>
            <a:ext cx="6827344" cy="3451227"/>
          </a:xfrm>
          <a:prstGeom prst="roundRect">
            <a:avLst>
              <a:gd name="adj" fmla="val 50000"/>
            </a:avLst>
          </a:prstGeom>
          <a:solidFill>
            <a:schemeClr val="accent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Avec </a:t>
            </a: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Studapart</a:t>
            </a: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 l’Université de Lorraine </a:t>
            </a:r>
          </a:p>
          <a:p>
            <a:pPr algn="ct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met à disposition des étudiants, doctorants et chercheurs une plateforme d’offre de logements proposés par des propriétaires privés, agences immobilières et résidences étudiantes proches des campus.</a:t>
            </a:r>
          </a:p>
          <a:p>
            <a:pPr algn="ctr"/>
            <a:endParaRPr lang="fr-FR" sz="400" dirty="0">
              <a:solidFill>
                <a:schemeClr val="bg1"/>
              </a:solidFill>
            </a:endParaRPr>
          </a:p>
          <a:p>
            <a:pPr algn="ctr"/>
            <a:r>
              <a:rPr lang="fr-FR" sz="1600" dirty="0">
                <a:solidFill>
                  <a:schemeClr val="bg1"/>
                </a:solidFill>
              </a:rPr>
              <a:t>Avec Studapart, bénéficiez d’un accompagnement personnalisé tout au long de votre recherche : du dossier de location à la réservation de votre logement; de services optionnels après votre réservation : assurance logement, garant </a:t>
            </a:r>
            <a:r>
              <a:rPr lang="fr-FR" sz="1600" dirty="0" err="1">
                <a:solidFill>
                  <a:schemeClr val="bg1"/>
                </a:solidFill>
              </a:rPr>
              <a:t>Studapart</a:t>
            </a:r>
            <a:r>
              <a:rPr lang="fr-FR" sz="1600" dirty="0">
                <a:solidFill>
                  <a:schemeClr val="bg1"/>
                </a:solidFill>
              </a:rPr>
              <a:t>.</a:t>
            </a:r>
          </a:p>
          <a:p>
            <a:pPr algn="ctr"/>
            <a:r>
              <a:rPr lang="fr-FR" sz="1600" dirty="0">
                <a:solidFill>
                  <a:schemeClr val="bg1"/>
                </a:solidFill>
              </a:rPr>
              <a:t>Durée minimum de séjour : 1 mois. Frais de réservation à prévoir.</a:t>
            </a:r>
          </a:p>
          <a:p>
            <a:pPr algn="ctr"/>
            <a:r>
              <a:rPr lang="fr-FR" sz="1600" dirty="0">
                <a:solidFill>
                  <a:schemeClr val="bg1"/>
                </a:solidFill>
              </a:rPr>
              <a:t>Inscrivez-vous avec vos identifiants ENT (UL) sur</a:t>
            </a:r>
          </a:p>
          <a:p>
            <a:pPr algn="ctr"/>
            <a:r>
              <a:rPr lang="fr-FR" sz="1600" dirty="0">
                <a:solidFill>
                  <a:schemeClr val="bg1"/>
                </a:solidFill>
                <a:hlinkClick r:id="rId3">
                  <a:extLst>
                    <a:ext uri="{A12FA001-AC4F-418D-AE19-62706E023703}">
                      <ahyp:hlinkClr xmlns:ahyp="http://schemas.microsoft.com/office/drawing/2018/hyperlinkcolor" val="tx"/>
                    </a:ext>
                  </a:extLst>
                </a:hlinkClick>
              </a:rPr>
              <a:t>https://univ-lorraine.studapart.com/fr/</a:t>
            </a:r>
            <a:r>
              <a:rPr lang="fr-FR" sz="1600" dirty="0">
                <a:solidFill>
                  <a:schemeClr val="bg1"/>
                </a:solidFill>
              </a:rPr>
              <a:t>.</a:t>
            </a:r>
          </a:p>
        </p:txBody>
      </p:sp>
      <p:pic>
        <p:nvPicPr>
          <p:cNvPr id="51" name="Graphique 50" descr="Ligne fléchée : tout droit">
            <a:hlinkClick r:id="" action="ppaction://hlinkshowjump?jump=nextslide"/>
            <a:extLst>
              <a:ext uri="{FF2B5EF4-FFF2-40B4-BE49-F238E27FC236}">
                <a16:creationId xmlns:a16="http://schemas.microsoft.com/office/drawing/2014/main" id="{175900A0-B1E1-4974-8DD4-29FA8A745F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6424921" y="1441554"/>
            <a:ext cx="383200" cy="520960"/>
          </a:xfrm>
          <a:prstGeom prst="rect">
            <a:avLst/>
          </a:prstGeom>
        </p:spPr>
      </p:pic>
      <p:pic>
        <p:nvPicPr>
          <p:cNvPr id="52" name="Graphique 51" descr="Maison">
            <a:hlinkClick r:id="" action="ppaction://hlinkshowjump?jump=firstslide"/>
            <a:extLst>
              <a:ext uri="{FF2B5EF4-FFF2-40B4-BE49-F238E27FC236}">
                <a16:creationId xmlns:a16="http://schemas.microsoft.com/office/drawing/2014/main" id="{808F4D03-42FE-49AA-85B0-004D244320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04400" y="1502515"/>
            <a:ext cx="383200" cy="383200"/>
          </a:xfrm>
          <a:prstGeom prst="rect">
            <a:avLst/>
          </a:prstGeom>
        </p:spPr>
      </p:pic>
      <p:sp>
        <p:nvSpPr>
          <p:cNvPr id="45" name="Rectangle : Coins supérieurs arrondis 46">
            <a:extLst>
              <a:ext uri="{FF2B5EF4-FFF2-40B4-BE49-F238E27FC236}">
                <a16:creationId xmlns:a16="http://schemas.microsoft.com/office/drawing/2014/main" id="{32BD0DB6-12EE-4384-9FEE-A78035104695}"/>
              </a:ext>
              <a:ext uri="{C183D7F6-B498-43B3-948B-1728B52AA6E4}">
                <adec:decorative xmlns:adec="http://schemas.microsoft.com/office/drawing/2017/decorative" val="1"/>
              </a:ext>
            </a:extLst>
          </p:cNvPr>
          <p:cNvSpPr/>
          <p:nvPr/>
        </p:nvSpPr>
        <p:spPr>
          <a:xfrm rot="5400000" flipH="1">
            <a:off x="1238871" y="33621"/>
            <a:ext cx="1017659" cy="3495402"/>
          </a:xfrm>
          <a:prstGeom prst="round2SameRect">
            <a:avLst>
              <a:gd name="adj1" fmla="val 50000"/>
              <a:gd name="adj2" fmla="val 0"/>
            </a:avLst>
          </a:prstGeom>
          <a:solidFill>
            <a:srgbClr val="40404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54" name="ZoneTexte 53">
            <a:extLst>
              <a:ext uri="{FF2B5EF4-FFF2-40B4-BE49-F238E27FC236}">
                <a16:creationId xmlns:a16="http://schemas.microsoft.com/office/drawing/2014/main" id="{EC8EA054-2DB4-417E-9F30-36B5E6C50002}"/>
              </a:ext>
            </a:extLst>
          </p:cNvPr>
          <p:cNvSpPr txBox="1"/>
          <p:nvPr/>
        </p:nvSpPr>
        <p:spPr>
          <a:xfrm>
            <a:off x="239416" y="1365823"/>
            <a:ext cx="2926471" cy="830997"/>
          </a:xfrm>
          <a:prstGeom prst="rect">
            <a:avLst/>
          </a:prstGeom>
          <a:noFill/>
        </p:spPr>
        <p:txBody>
          <a:bodyPr wrap="square" rtlCol="0">
            <a:spAutoFit/>
          </a:bodyPr>
          <a:lstStyle/>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PARTENARIAT             &amp; STUDAPART</a:t>
            </a:r>
          </a:p>
        </p:txBody>
      </p:sp>
      <p:pic>
        <p:nvPicPr>
          <p:cNvPr id="3" name="Image 2">
            <a:hlinkClick r:id="rId3"/>
            <a:extLst>
              <a:ext uri="{FF2B5EF4-FFF2-40B4-BE49-F238E27FC236}">
                <a16:creationId xmlns:a16="http://schemas.microsoft.com/office/drawing/2014/main" id="{DEDEB0FE-2867-4C99-8C05-1F9884C19F67}"/>
              </a:ext>
            </a:extLst>
          </p:cNvPr>
          <p:cNvPicPr>
            <a:picLocks noChangeAspect="1"/>
          </p:cNvPicPr>
          <p:nvPr/>
        </p:nvPicPr>
        <p:blipFill>
          <a:blip r:embed="rId8"/>
          <a:stretch>
            <a:fillRect/>
          </a:stretch>
        </p:blipFill>
        <p:spPr>
          <a:xfrm>
            <a:off x="4550876" y="2057686"/>
            <a:ext cx="2257245" cy="635661"/>
          </a:xfrm>
          <a:prstGeom prst="rect">
            <a:avLst/>
          </a:prstGeom>
        </p:spPr>
      </p:pic>
      <p:pic>
        <p:nvPicPr>
          <p:cNvPr id="56" name="Image 55">
            <a:extLst>
              <a:ext uri="{FF2B5EF4-FFF2-40B4-BE49-F238E27FC236}">
                <a16:creationId xmlns:a16="http://schemas.microsoft.com/office/drawing/2014/main" id="{A66AA079-E6A0-48F1-9152-7F610ACB7FA5}"/>
              </a:ext>
            </a:extLst>
          </p:cNvPr>
          <p:cNvPicPr>
            <a:picLocks noChangeAspect="1"/>
          </p:cNvPicPr>
          <p:nvPr/>
        </p:nvPicPr>
        <p:blipFill rotWithShape="1">
          <a:blip r:embed="rId9">
            <a:extLst>
              <a:ext uri="{28A0092B-C50C-407E-A947-70E740481C1C}">
                <a14:useLocalDpi xmlns:a14="http://schemas.microsoft.com/office/drawing/2010/main" val="0"/>
              </a:ext>
            </a:extLst>
          </a:blip>
          <a:srcRect r="64606"/>
          <a:stretch/>
        </p:blipFill>
        <p:spPr>
          <a:xfrm>
            <a:off x="442491" y="1474261"/>
            <a:ext cx="522524" cy="512817"/>
          </a:xfrm>
          <a:prstGeom prst="rect">
            <a:avLst/>
          </a:prstGeom>
        </p:spPr>
      </p:pic>
      <p:pic>
        <p:nvPicPr>
          <p:cNvPr id="16" name="Image 15">
            <a:extLst>
              <a:ext uri="{FF2B5EF4-FFF2-40B4-BE49-F238E27FC236}">
                <a16:creationId xmlns:a16="http://schemas.microsoft.com/office/drawing/2014/main" id="{4025138B-D995-4D30-85A1-BCCDA9284BD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0058" y="2867843"/>
            <a:ext cx="1050768" cy="3026398"/>
          </a:xfrm>
          <a:prstGeom prst="rect">
            <a:avLst/>
          </a:prstGeom>
        </p:spPr>
      </p:pic>
      <p:pic>
        <p:nvPicPr>
          <p:cNvPr id="18" name="Image 17">
            <a:extLst>
              <a:ext uri="{FF2B5EF4-FFF2-40B4-BE49-F238E27FC236}">
                <a16:creationId xmlns:a16="http://schemas.microsoft.com/office/drawing/2014/main" id="{0CCF607F-5997-44A6-9B73-3CEC8FBE75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73372" y="3356941"/>
            <a:ext cx="914399" cy="2862589"/>
          </a:xfrm>
          <a:prstGeom prst="rect">
            <a:avLst/>
          </a:prstGeom>
        </p:spPr>
      </p:pic>
      <p:pic>
        <p:nvPicPr>
          <p:cNvPr id="57" name="Graphique 56" descr="Curseur">
            <a:extLst>
              <a:ext uri="{FF2B5EF4-FFF2-40B4-BE49-F238E27FC236}">
                <a16:creationId xmlns:a16="http://schemas.microsoft.com/office/drawing/2014/main" id="{76B8F13A-4654-4C8F-954A-803CF03E411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33287" y="2427860"/>
            <a:ext cx="251851" cy="251851"/>
          </a:xfrm>
          <a:prstGeom prst="rect">
            <a:avLst/>
          </a:prstGeom>
        </p:spPr>
      </p:pic>
      <p:sp>
        <p:nvSpPr>
          <p:cNvPr id="23" name="Zone de texte 13">
            <a:extLst>
              <a:ext uri="{FF2B5EF4-FFF2-40B4-BE49-F238E27FC236}">
                <a16:creationId xmlns:a16="http://schemas.microsoft.com/office/drawing/2014/main" id="{DEE583C0-D8D8-4F83-823D-3BA7A670F8DF}"/>
              </a:ext>
            </a:extLst>
          </p:cNvPr>
          <p:cNvSpPr txBox="1"/>
          <p:nvPr/>
        </p:nvSpPr>
        <p:spPr>
          <a:xfrm>
            <a:off x="1463904" y="1084239"/>
            <a:ext cx="9264192" cy="307777"/>
          </a:xfrm>
          <a:prstGeom prst="rect">
            <a:avLst/>
          </a:prstGeom>
          <a:noFill/>
        </p:spPr>
        <p:txBody>
          <a:bodyPr wrap="square" lIns="0" tIns="0" rIns="0" bIns="0" rtlCol="0">
            <a:spAutoFit/>
          </a:bodyPr>
          <a:lstStyle/>
          <a:p>
            <a:pPr algn="ctr"/>
            <a:r>
              <a:rPr lang="fr-FR" sz="2000" noProof="1">
                <a:solidFill>
                  <a:schemeClr val="tx1">
                    <a:lumMod val="75000"/>
                    <a:lumOff val="25000"/>
                  </a:schemeClr>
                </a:solidFill>
              </a:rPr>
              <a:t>2025-2026</a:t>
            </a:r>
          </a:p>
        </p:txBody>
      </p:sp>
      <p:pic>
        <p:nvPicPr>
          <p:cNvPr id="21" name="Image 20">
            <a:extLst>
              <a:ext uri="{FF2B5EF4-FFF2-40B4-BE49-F238E27FC236}">
                <a16:creationId xmlns:a16="http://schemas.microsoft.com/office/drawing/2014/main" id="{E761EA5C-C723-4A39-9B28-F59CC1047E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24" name="Espace réservé du numéro de diapositive 8">
            <a:extLst>
              <a:ext uri="{FF2B5EF4-FFF2-40B4-BE49-F238E27FC236}">
                <a16:creationId xmlns:a16="http://schemas.microsoft.com/office/drawing/2014/main" id="{F06B6018-10C6-43D7-80E9-C8B9AE1F9593}"/>
              </a:ext>
            </a:extLst>
          </p:cNvPr>
          <p:cNvSpPr>
            <a:spLocks noGrp="1"/>
          </p:cNvSpPr>
          <p:nvPr>
            <p:ph type="sldNum" sz="quarter" idx="4"/>
          </p:nvPr>
        </p:nvSpPr>
        <p:spPr>
          <a:xfrm>
            <a:off x="11042426" y="6413399"/>
            <a:ext cx="590773" cy="365125"/>
          </a:xfrm>
        </p:spPr>
        <p:txBody>
          <a:bodyPr/>
          <a:lstStyle/>
          <a:p>
            <a:pPr rtl="0"/>
            <a:fld id="{5A4A7955-6230-48B4-BD8B-A7C460F75945}" type="slidenum">
              <a:rPr lang="fr-FR" sz="1200" noProof="1" dirty="0" smtClean="0"/>
              <a:t>2</a:t>
            </a:fld>
            <a:endParaRPr lang="fr-FR" sz="1200" noProof="1"/>
          </a:p>
        </p:txBody>
      </p:sp>
      <p:sp>
        <p:nvSpPr>
          <p:cNvPr id="25" name="Espace réservé de la date 7">
            <a:extLst>
              <a:ext uri="{FF2B5EF4-FFF2-40B4-BE49-F238E27FC236}">
                <a16:creationId xmlns:a16="http://schemas.microsoft.com/office/drawing/2014/main" id="{64673C4F-E9DA-4212-AAD5-B2B450FF7B63}"/>
              </a:ext>
            </a:extLst>
          </p:cNvPr>
          <p:cNvSpPr>
            <a:spLocks noGrp="1"/>
          </p:cNvSpPr>
          <p:nvPr>
            <p:ph type="dt" sz="half" idx="2"/>
          </p:nvPr>
        </p:nvSpPr>
        <p:spPr>
          <a:xfrm>
            <a:off x="928059" y="6470746"/>
            <a:ext cx="9901050" cy="307778"/>
          </a:xfrm>
          <a:prstGeom prst="rect">
            <a:avLst/>
          </a:prstGeom>
        </p:spPr>
        <p:txBody>
          <a:bodyPr/>
          <a:lstStyle/>
          <a:p>
            <a:r>
              <a:rPr lang="fr-FR" sz="1000" b="1" noProof="1">
                <a:latin typeface="Calibri" panose="020F0502020204030204" pitchFamily="34" charset="0"/>
                <a:cs typeface="Calibri" panose="020F0502020204030204" pitchFamily="34" charset="0"/>
              </a:rPr>
              <a:t>Dernière mise à jour : 17/06/2025–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14"/>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
        <p:nvSpPr>
          <p:cNvPr id="22" name="Rectangle à coins arrondis 96">
            <a:extLst>
              <a:ext uri="{FF2B5EF4-FFF2-40B4-BE49-F238E27FC236}">
                <a16:creationId xmlns:a16="http://schemas.microsoft.com/office/drawing/2014/main" id="{05EACB5C-FB6E-4488-84A5-966B91725126}"/>
              </a:ext>
              <a:ext uri="{C183D7F6-B498-43B3-948B-1728B52AA6E4}">
                <adec:decorative xmlns:adec="http://schemas.microsoft.com/office/drawing/2017/decorative" val="1"/>
              </a:ext>
            </a:extLst>
          </p:cNvPr>
          <p:cNvSpPr/>
          <p:nvPr/>
        </p:nvSpPr>
        <p:spPr>
          <a:xfrm>
            <a:off x="9132964" y="1998648"/>
            <a:ext cx="2611953" cy="1216455"/>
          </a:xfrm>
          <a:prstGeom prst="roundRect">
            <a:avLst>
              <a:gd name="adj" fmla="val 50000"/>
            </a:avLst>
          </a:prstGeom>
          <a:solidFill>
            <a:srgbClr val="FF9900"/>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b="1" dirty="0"/>
          </a:p>
          <a:p>
            <a:pPr algn="ctr"/>
            <a:endParaRPr lang="fr-FR" sz="900" b="1" dirty="0"/>
          </a:p>
          <a:p>
            <a:pPr algn="ctr"/>
            <a:r>
              <a:rPr lang="fr-FR" sz="900" b="1" dirty="0" err="1"/>
              <a:t>Studapart</a:t>
            </a:r>
            <a:r>
              <a:rPr lang="fr-FR" sz="900" b="1" dirty="0"/>
              <a:t> </a:t>
            </a:r>
            <a:r>
              <a:rPr lang="fr-FR" sz="900" dirty="0"/>
              <a:t>a</a:t>
            </a:r>
            <a:r>
              <a:rPr lang="fr-FR" sz="900" b="1" dirty="0"/>
              <a:t> </a:t>
            </a:r>
            <a:r>
              <a:rPr lang="fr-FR" sz="900" dirty="0"/>
              <a:t>des disponibilités en résidences étudiantes à Metz que vous trouverez sur la page 7 et 8</a:t>
            </a:r>
          </a:p>
          <a:p>
            <a:pPr algn="ctr"/>
            <a:r>
              <a:rPr lang="fr-FR" sz="900" b="1" dirty="0">
                <a:hlinkClick r:id="rId15"/>
              </a:rPr>
              <a:t>https://univ-lorraine.studapart.com/fr/residence/1686</a:t>
            </a:r>
            <a:endParaRPr lang="fr-FR" sz="900" b="1" dirty="0"/>
          </a:p>
          <a:p>
            <a:pPr algn="ctr"/>
            <a:r>
              <a:rPr lang="fr-FR" sz="900" b="1" dirty="0">
                <a:hlinkClick r:id="rId16"/>
              </a:rPr>
              <a:t>https://univ-lorraine.studapart.com/fr/residence/2910</a:t>
            </a:r>
            <a:endParaRPr lang="fr-FR" sz="900" b="1" dirty="0"/>
          </a:p>
          <a:p>
            <a:pPr algn="ctr"/>
            <a:endParaRPr lang="fr-FR" b="1" dirty="0"/>
          </a:p>
        </p:txBody>
      </p:sp>
      <p:pic>
        <p:nvPicPr>
          <p:cNvPr id="26" name="Graphique 25" descr="Ampoule et engrenage">
            <a:extLst>
              <a:ext uri="{FF2B5EF4-FFF2-40B4-BE49-F238E27FC236}">
                <a16:creationId xmlns:a16="http://schemas.microsoft.com/office/drawing/2014/main" id="{20D0E9AA-CF0E-407A-9127-3F00DD85625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619067" y="1392016"/>
            <a:ext cx="914400" cy="914400"/>
          </a:xfrm>
          <a:prstGeom prst="rect">
            <a:avLst/>
          </a:prstGeom>
        </p:spPr>
      </p:pic>
    </p:spTree>
    <p:extLst>
      <p:ext uri="{BB962C8B-B14F-4D97-AF65-F5344CB8AC3E}">
        <p14:creationId xmlns:p14="http://schemas.microsoft.com/office/powerpoint/2010/main" val="3068367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63904" y="292100"/>
            <a:ext cx="9264193" cy="492443"/>
          </a:xfrm>
          <a:prstGeom prst="rect">
            <a:avLst/>
          </a:prstGeom>
          <a:noFill/>
        </p:spPr>
        <p:txBody>
          <a:bodyPr wrap="square" lIns="0" tIns="0" rIns="0" bIns="0" rtlCol="0" anchor="ctr">
            <a:spAutoFit/>
          </a:bodyPr>
          <a:lstStyle/>
          <a:p>
            <a:pPr algn="ctr"/>
            <a:r>
              <a:rPr lang="fr-FR" sz="3200" b="1" noProof="1">
                <a:solidFill>
                  <a:schemeClr val="tx1">
                    <a:lumMod val="75000"/>
                    <a:lumOff val="25000"/>
                  </a:schemeClr>
                </a:solidFill>
                <a:latin typeface="+mj-lt"/>
              </a:rPr>
              <a:t>Liste de logements hors de Metz</a:t>
            </a:r>
          </a:p>
        </p:txBody>
      </p:sp>
      <p:sp>
        <p:nvSpPr>
          <p:cNvPr id="35" name="Rectangle à coins arrondis 75">
            <a:extLst>
              <a:ext uri="{FF2B5EF4-FFF2-40B4-BE49-F238E27FC236}">
                <a16:creationId xmlns:a16="http://schemas.microsoft.com/office/drawing/2014/main" id="{5DD506DE-9F1A-4730-9797-C41BFD88B599}"/>
              </a:ext>
              <a:ext uri="{C183D7F6-B498-43B3-948B-1728B52AA6E4}">
                <adec:decorative xmlns:adec="http://schemas.microsoft.com/office/drawing/2017/decorative" val="1"/>
              </a:ext>
            </a:extLst>
          </p:cNvPr>
          <p:cNvSpPr/>
          <p:nvPr/>
        </p:nvSpPr>
        <p:spPr>
          <a:xfrm>
            <a:off x="1885269" y="2346997"/>
            <a:ext cx="7855666" cy="385646"/>
          </a:xfrm>
          <a:prstGeom prst="roundRect">
            <a:avLst>
              <a:gd name="adj" fmla="val 50000"/>
            </a:avLst>
          </a:prstGeom>
          <a:solidFill>
            <a:schemeClr val="tx2">
              <a:alpha val="5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36" name="Zone de texte 54">
            <a:extLst>
              <a:ext uri="{FF2B5EF4-FFF2-40B4-BE49-F238E27FC236}">
                <a16:creationId xmlns:a16="http://schemas.microsoft.com/office/drawing/2014/main" id="{CAED8DBF-02C2-4195-B70B-FF9291F04DC3}"/>
              </a:ext>
            </a:extLst>
          </p:cNvPr>
          <p:cNvSpPr txBox="1"/>
          <p:nvPr/>
        </p:nvSpPr>
        <p:spPr>
          <a:xfrm>
            <a:off x="2629741" y="2409566"/>
            <a:ext cx="1492588" cy="246221"/>
          </a:xfrm>
          <a:prstGeom prst="rect">
            <a:avLst/>
          </a:prstGeom>
          <a:noFill/>
        </p:spPr>
        <p:txBody>
          <a:bodyPr wrap="none" lIns="0" tIns="0" rIns="0" bIns="0" rtlCol="0" anchor="ctr">
            <a:spAutoFit/>
          </a:bodyPr>
          <a:lstStyle/>
          <a:p>
            <a:pPr algn="ctr" rtl="0"/>
            <a:r>
              <a:rPr lang="fr-FR" sz="1600" b="1" noProof="1">
                <a:solidFill>
                  <a:schemeClr val="bg1"/>
                </a:solidFill>
              </a:rPr>
              <a:t>Adresse et contact</a:t>
            </a:r>
          </a:p>
        </p:txBody>
      </p:sp>
      <p:sp>
        <p:nvSpPr>
          <p:cNvPr id="37" name="Zone de texte 55">
            <a:extLst>
              <a:ext uri="{FF2B5EF4-FFF2-40B4-BE49-F238E27FC236}">
                <a16:creationId xmlns:a16="http://schemas.microsoft.com/office/drawing/2014/main" id="{FDF07A15-F39A-488F-9A46-066417D2FD58}"/>
              </a:ext>
            </a:extLst>
          </p:cNvPr>
          <p:cNvSpPr txBox="1"/>
          <p:nvPr/>
        </p:nvSpPr>
        <p:spPr>
          <a:xfrm>
            <a:off x="5299838" y="2408304"/>
            <a:ext cx="1631793" cy="246221"/>
          </a:xfrm>
          <a:prstGeom prst="rect">
            <a:avLst/>
          </a:prstGeom>
          <a:noFill/>
        </p:spPr>
        <p:txBody>
          <a:bodyPr wrap="none" lIns="0" tIns="0" rIns="0" bIns="0" rtlCol="0" anchor="ctr">
            <a:spAutoFit/>
          </a:bodyPr>
          <a:lstStyle/>
          <a:p>
            <a:pPr algn="ctr" rtl="0"/>
            <a:r>
              <a:rPr lang="fr-FR" sz="1600" b="1" noProof="1">
                <a:solidFill>
                  <a:schemeClr val="bg1"/>
                </a:solidFill>
              </a:rPr>
              <a:t>Types de logements</a:t>
            </a:r>
          </a:p>
        </p:txBody>
      </p:sp>
      <p:sp>
        <p:nvSpPr>
          <p:cNvPr id="41" name="Rectangle à coins arrondis 78">
            <a:extLst>
              <a:ext uri="{FF2B5EF4-FFF2-40B4-BE49-F238E27FC236}">
                <a16:creationId xmlns:a16="http://schemas.microsoft.com/office/drawing/2014/main" id="{B6559565-25FA-4F94-8FB7-1A8D91D161F4}"/>
              </a:ext>
              <a:ext uri="{C183D7F6-B498-43B3-948B-1728B52AA6E4}">
                <adec:decorative xmlns:adec="http://schemas.microsoft.com/office/drawing/2017/decorative" val="1"/>
              </a:ext>
            </a:extLst>
          </p:cNvPr>
          <p:cNvSpPr/>
          <p:nvPr/>
        </p:nvSpPr>
        <p:spPr>
          <a:xfrm>
            <a:off x="269152" y="3035558"/>
            <a:ext cx="1645405" cy="665618"/>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67" name="Zone de texte 69">
            <a:extLst>
              <a:ext uri="{FF2B5EF4-FFF2-40B4-BE49-F238E27FC236}">
                <a16:creationId xmlns:a16="http://schemas.microsoft.com/office/drawing/2014/main" id="{F2C03D77-9CB7-4E19-82C9-DC85A57EB940}"/>
              </a:ext>
            </a:extLst>
          </p:cNvPr>
          <p:cNvSpPr txBox="1"/>
          <p:nvPr/>
        </p:nvSpPr>
        <p:spPr>
          <a:xfrm>
            <a:off x="433123" y="4336865"/>
            <a:ext cx="1339790" cy="184666"/>
          </a:xfrm>
          <a:prstGeom prst="rect">
            <a:avLst/>
          </a:prstGeom>
          <a:noFill/>
        </p:spPr>
        <p:txBody>
          <a:bodyPr wrap="square" lIns="0" tIns="0" rIns="0" bIns="0" rtlCol="0" anchor="ctr">
            <a:spAutoFit/>
          </a:bodyPr>
          <a:lstStyle/>
          <a:p>
            <a:pPr algn="ctr"/>
            <a:r>
              <a:rPr lang="fr-FR" sz="1200" b="1" u="sng" dirty="0">
                <a:solidFill>
                  <a:schemeClr val="bg1"/>
                </a:solidFill>
                <a:hlinkClick r:id="rId3">
                  <a:extLst>
                    <a:ext uri="{A12FA001-AC4F-418D-AE19-62706E023703}">
                      <ahyp:hlinkClr xmlns:ahyp="http://schemas.microsoft.com/office/drawing/2018/hyperlinkcolor" val="tx"/>
                    </a:ext>
                  </a:extLst>
                </a:hlinkClick>
              </a:rPr>
              <a:t>Résidence BARTHOU</a:t>
            </a:r>
            <a:endParaRPr lang="fr-FR" sz="1200" b="1" noProof="1">
              <a:solidFill>
                <a:schemeClr val="bg1"/>
              </a:solidFill>
            </a:endParaRPr>
          </a:p>
        </p:txBody>
      </p:sp>
      <p:graphicFrame>
        <p:nvGraphicFramePr>
          <p:cNvPr id="2" name="Tableau 1">
            <a:extLst>
              <a:ext uri="{FF2B5EF4-FFF2-40B4-BE49-F238E27FC236}">
                <a16:creationId xmlns:a16="http://schemas.microsoft.com/office/drawing/2014/main" id="{2DE5234E-9530-4FE8-A46E-39C329416C01}"/>
              </a:ext>
            </a:extLst>
          </p:cNvPr>
          <p:cNvGraphicFramePr>
            <a:graphicFrameLocks noGrp="1"/>
          </p:cNvGraphicFramePr>
          <p:nvPr>
            <p:extLst>
              <p:ext uri="{D42A27DB-BD31-4B8C-83A1-F6EECF244321}">
                <p14:modId xmlns:p14="http://schemas.microsoft.com/office/powerpoint/2010/main" val="2159189111"/>
              </p:ext>
            </p:extLst>
          </p:nvPr>
        </p:nvGraphicFramePr>
        <p:xfrm>
          <a:off x="2038305" y="2801008"/>
          <a:ext cx="7590274" cy="4380071"/>
        </p:xfrm>
        <a:graphic>
          <a:graphicData uri="http://schemas.openxmlformats.org/drawingml/2006/table">
            <a:tbl>
              <a:tblPr firstRow="1" bandRow="1">
                <a:tableStyleId>{5C22544A-7EE6-4342-B048-85BDC9FD1C3A}</a:tableStyleId>
              </a:tblPr>
              <a:tblGrid>
                <a:gridCol w="2638087">
                  <a:extLst>
                    <a:ext uri="{9D8B030D-6E8A-4147-A177-3AD203B41FA5}">
                      <a16:colId xmlns:a16="http://schemas.microsoft.com/office/drawing/2014/main" val="2937953430"/>
                    </a:ext>
                  </a:extLst>
                </a:gridCol>
                <a:gridCol w="2996784">
                  <a:extLst>
                    <a:ext uri="{9D8B030D-6E8A-4147-A177-3AD203B41FA5}">
                      <a16:colId xmlns:a16="http://schemas.microsoft.com/office/drawing/2014/main" val="170860131"/>
                    </a:ext>
                  </a:extLst>
                </a:gridCol>
                <a:gridCol w="1955403">
                  <a:extLst>
                    <a:ext uri="{9D8B030D-6E8A-4147-A177-3AD203B41FA5}">
                      <a16:colId xmlns:a16="http://schemas.microsoft.com/office/drawing/2014/main" val="3842958514"/>
                    </a:ext>
                  </a:extLst>
                </a:gridCol>
              </a:tblGrid>
              <a:tr h="1045985">
                <a:tc>
                  <a:txBody>
                    <a:bodyPr/>
                    <a:lstStyle/>
                    <a:p>
                      <a:pPr algn="ctr"/>
                      <a:r>
                        <a:rPr lang="fr-FR" sz="900" b="1" dirty="0">
                          <a:solidFill>
                            <a:schemeClr val="tx1"/>
                          </a:solidFill>
                        </a:rPr>
                        <a:t>2 rue Jean Mermoz - 57100 THIONVILLE</a:t>
                      </a:r>
                      <a:br>
                        <a:rPr lang="fr-FR" sz="900" b="1" dirty="0">
                          <a:solidFill>
                            <a:schemeClr val="accent1">
                              <a:lumMod val="60000"/>
                              <a:lumOff val="40000"/>
                            </a:schemeClr>
                          </a:solidFill>
                        </a:rPr>
                      </a:br>
                      <a:r>
                        <a:rPr lang="fr-FR" sz="900" b="1" dirty="0">
                          <a:solidFill>
                            <a:schemeClr val="tx1"/>
                          </a:solidFill>
                        </a:rPr>
                        <a:t>Tél. : +33(0)3 82 53 30 38</a:t>
                      </a:r>
                      <a:br>
                        <a:rPr lang="fr-FR" sz="900" b="1" dirty="0">
                          <a:solidFill>
                            <a:schemeClr val="accent1">
                              <a:lumMod val="60000"/>
                              <a:lumOff val="40000"/>
                            </a:schemeClr>
                          </a:solidFill>
                        </a:rPr>
                      </a:br>
                      <a:r>
                        <a:rPr lang="fr-FR" sz="900" b="1" dirty="0">
                          <a:solidFill>
                            <a:schemeClr val="accent1">
                              <a:lumMod val="60000"/>
                              <a:lumOff val="40000"/>
                            </a:schemeClr>
                          </a:solidFill>
                          <a:hlinkClick r:id="rId4"/>
                        </a:rPr>
                        <a:t>fjt3f@fjt3f.com</a:t>
                      </a:r>
                      <a:endParaRPr lang="fr-FR" sz="900" b="1" dirty="0">
                        <a:solidFill>
                          <a:schemeClr val="accent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900" b="1" dirty="0">
                          <a:solidFill>
                            <a:schemeClr val="tx1"/>
                          </a:solidFill>
                        </a:rPr>
                        <a:t>102 Chambres individuelles de 12m² avec </a:t>
                      </a:r>
                      <a:r>
                        <a:rPr lang="fr-FR" sz="900" b="1" dirty="0" err="1">
                          <a:solidFill>
                            <a:schemeClr val="tx1"/>
                          </a:solidFill>
                        </a:rPr>
                        <a:t>wc</a:t>
                      </a:r>
                      <a:r>
                        <a:rPr lang="fr-FR" sz="900" b="1" dirty="0">
                          <a:solidFill>
                            <a:schemeClr val="tx1"/>
                          </a:solidFill>
                        </a:rPr>
                        <a:t>, douche &amp; lavabo. 6 Studios à 2 lits de 30 m² avec salle de douche + </a:t>
                      </a:r>
                      <a:r>
                        <a:rPr lang="fr-FR" sz="900" b="1" kern="1200" dirty="0">
                          <a:solidFill>
                            <a:srgbClr val="C00680"/>
                          </a:solidFill>
                          <a:latin typeface="+mn-lt"/>
                          <a:ea typeface="+mn-ea"/>
                          <a:cs typeface="+mn-cs"/>
                        </a:rPr>
                        <a:t>kitchenette</a:t>
                      </a:r>
                      <a:r>
                        <a:rPr lang="fr-FR" sz="900" b="1" dirty="0">
                          <a:solidFill>
                            <a:schemeClr val="tx1"/>
                          </a:solidFill>
                        </a:rPr>
                        <a:t>*. 16 à 30 ans.  Restauration libre service petits déjeuners, repas midi (du lundi au vendredi), </a:t>
                      </a:r>
                    </a:p>
                    <a:p>
                      <a:pPr algn="ctr"/>
                      <a:r>
                        <a:rPr lang="fr-FR" sz="900" b="1" dirty="0">
                          <a:solidFill>
                            <a:schemeClr val="tx1"/>
                          </a:solidFill>
                        </a:rPr>
                        <a:t>Loisirs  à  disposition  (salle  télé,  bibliothèque,  espace  Internet, salle  de  musculation,  billard,  </a:t>
                      </a:r>
                    </a:p>
                    <a:p>
                      <a:pPr algn="ctr"/>
                      <a:r>
                        <a:rPr lang="fr-FR" sz="900" b="1" dirty="0">
                          <a:solidFill>
                            <a:schemeClr val="tx1"/>
                          </a:solidFill>
                        </a:rPr>
                        <a:t>wifi  dans certaines parties communes).  </a:t>
                      </a:r>
                    </a:p>
                    <a:p>
                      <a:pPr algn="ctr"/>
                      <a:r>
                        <a:rPr lang="fr-FR" sz="900" b="1" dirty="0">
                          <a:solidFill>
                            <a:schemeClr val="tx1"/>
                          </a:solidFill>
                        </a:rPr>
                        <a:t>Mise à disposition des draps et taie.  Laverie.  </a:t>
                      </a:r>
                    </a:p>
                    <a:p>
                      <a:pPr algn="ctr"/>
                      <a:r>
                        <a:rPr lang="fr-FR" sz="900" b="1" dirty="0">
                          <a:solidFill>
                            <a:schemeClr val="tx1"/>
                          </a:solidFill>
                        </a:rPr>
                        <a:t>Distributeurs boissons et confiseries.  Conventionnés </a:t>
                      </a:r>
                      <a:r>
                        <a:rPr lang="fr-FR" sz="900" b="1" kern="1200" dirty="0">
                          <a:solidFill>
                            <a:srgbClr val="C00680"/>
                          </a:solidFill>
                          <a:latin typeface="+mn-lt"/>
                          <a:ea typeface="+mn-ea"/>
                          <a:cs typeface="+mn-cs"/>
                        </a:rPr>
                        <a:t>APL</a:t>
                      </a:r>
                      <a:r>
                        <a:rPr lang="fr-FR" sz="900" b="1" dirty="0">
                          <a:solidFill>
                            <a:schemeClr val="tx1"/>
                          </a:solidFill>
                        </a:rPr>
                        <a:t>*.</a:t>
                      </a:r>
                    </a:p>
                    <a:p>
                      <a:pPr algn="ctr"/>
                      <a:r>
                        <a:rPr lang="fr-FR" sz="900" b="1" dirty="0">
                          <a:solidFill>
                            <a:schemeClr val="tx1"/>
                          </a:solidFill>
                        </a:rPr>
                        <a:t>Tarif : A partir de 429€**</a:t>
                      </a:r>
                      <a:r>
                        <a:rPr lang="fr-FR" sz="900" b="1" kern="1200" dirty="0">
                          <a:solidFill>
                            <a:srgbClr val="C00680"/>
                          </a:solidFill>
                          <a:latin typeface="+mn-lt"/>
                          <a:ea typeface="+mn-ea"/>
                          <a:cs typeface="+mn-cs"/>
                        </a:rPr>
                        <a:t>CC</a:t>
                      </a:r>
                      <a:r>
                        <a:rPr lang="fr-FR" sz="900" b="1" dirty="0">
                          <a:solidFill>
                            <a:schemeClr val="tx1"/>
                          </a:solidFill>
                        </a:rPr>
                        <a:t>* Chambre + petit déjeuner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900" b="1" dirty="0">
                          <a:solidFill>
                            <a:schemeClr val="tx1"/>
                          </a:solidFill>
                        </a:rPr>
                        <a:t>Campus de Thionville - Yutz</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4646144"/>
                  </a:ext>
                </a:extLst>
              </a:tr>
              <a:tr h="743160">
                <a:tc>
                  <a:txBody>
                    <a:bodyPr/>
                    <a:lstStyle/>
                    <a:p>
                      <a:pPr algn="ctr"/>
                      <a:endParaRPr lang="fr-FR" sz="900" b="1" dirty="0">
                        <a:solidFill>
                          <a:schemeClr val="accent1">
                            <a:lumMod val="60000"/>
                            <a:lumOff val="40000"/>
                          </a:schemeClr>
                        </a:solidFill>
                      </a:endParaRPr>
                    </a:p>
                    <a:p>
                      <a:pPr algn="ctr"/>
                      <a:r>
                        <a:rPr lang="fr-FR" sz="900" b="1" dirty="0">
                          <a:solidFill>
                            <a:schemeClr val="accent1">
                              <a:lumMod val="60000"/>
                              <a:lumOff val="40000"/>
                            </a:schemeClr>
                          </a:solidFill>
                        </a:rPr>
                        <a:t> </a:t>
                      </a:r>
                      <a:r>
                        <a:rPr lang="fr-FR" sz="900" b="1" dirty="0">
                          <a:solidFill>
                            <a:schemeClr val="tx1"/>
                          </a:solidFill>
                        </a:rPr>
                        <a:t>Impasse de Broglie - 57970 YUTZ</a:t>
                      </a:r>
                    </a:p>
                    <a:p>
                      <a:pPr algn="ctr"/>
                      <a:r>
                        <a:rPr lang="fr-FR" sz="900" b="1" dirty="0">
                          <a:solidFill>
                            <a:schemeClr val="tx1"/>
                          </a:solidFill>
                        </a:rPr>
                        <a:t>Tél. : +33(0)3 82 53 30 38</a:t>
                      </a:r>
                      <a:br>
                        <a:rPr lang="fr-FR" sz="900" b="1" dirty="0">
                          <a:solidFill>
                            <a:schemeClr val="accent1">
                              <a:lumMod val="60000"/>
                              <a:lumOff val="40000"/>
                            </a:schemeClr>
                          </a:solidFill>
                        </a:rPr>
                      </a:br>
                      <a:r>
                        <a:rPr lang="fr-FR" sz="900" b="1" dirty="0">
                          <a:solidFill>
                            <a:schemeClr val="accent1">
                              <a:lumMod val="60000"/>
                              <a:lumOff val="40000"/>
                            </a:schemeClr>
                          </a:solidFill>
                          <a:hlinkClick r:id="rId4"/>
                        </a:rPr>
                        <a:t>fjt3f@fjt3f.com</a:t>
                      </a: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900" b="1" dirty="0">
                          <a:solidFill>
                            <a:schemeClr val="tx1"/>
                          </a:solidFill>
                        </a:rPr>
                        <a:t>50 T1bis de 30m² équipés avec salle de douche et </a:t>
                      </a:r>
                      <a:r>
                        <a:rPr lang="fr-FR" sz="900" b="1" kern="1200" dirty="0">
                          <a:solidFill>
                            <a:srgbClr val="C00680"/>
                          </a:solidFill>
                          <a:latin typeface="+mn-lt"/>
                          <a:ea typeface="+mn-ea"/>
                          <a:cs typeface="+mn-cs"/>
                        </a:rPr>
                        <a:t>kitchenette</a:t>
                      </a:r>
                      <a:r>
                        <a:rPr lang="fr-FR" sz="900" b="1" dirty="0">
                          <a:solidFill>
                            <a:schemeClr val="tx1"/>
                          </a:solidFill>
                        </a:rPr>
                        <a:t>*. 10 </a:t>
                      </a:r>
                      <a:r>
                        <a:rPr lang="fr-FR" sz="900" b="1" kern="1200" dirty="0">
                          <a:solidFill>
                            <a:srgbClr val="C00680"/>
                          </a:solidFill>
                          <a:latin typeface="+mn-lt"/>
                          <a:ea typeface="+mn-ea"/>
                          <a:cs typeface="+mn-cs"/>
                        </a:rPr>
                        <a:t>T2</a:t>
                      </a:r>
                      <a:r>
                        <a:rPr lang="fr-FR" sz="900" b="1" dirty="0">
                          <a:solidFill>
                            <a:schemeClr val="tx1"/>
                          </a:solidFill>
                        </a:rPr>
                        <a:t>* de 46m² avec salle de douche et </a:t>
                      </a:r>
                      <a:r>
                        <a:rPr lang="fr-FR" sz="900" b="1" kern="1200" dirty="0">
                          <a:solidFill>
                            <a:srgbClr val="C00680"/>
                          </a:solidFill>
                          <a:latin typeface="+mn-lt"/>
                          <a:ea typeface="+mn-ea"/>
                          <a:cs typeface="+mn-cs"/>
                        </a:rPr>
                        <a:t>kitchenette</a:t>
                      </a:r>
                      <a:r>
                        <a:rPr lang="fr-FR" sz="900" b="1" dirty="0">
                          <a:solidFill>
                            <a:schemeClr val="tx1"/>
                          </a:solidFill>
                        </a:rPr>
                        <a:t>*.  18 à 30 ans.  </a:t>
                      </a:r>
                    </a:p>
                    <a:p>
                      <a:pPr algn="ctr"/>
                      <a:r>
                        <a:rPr lang="fr-FR" sz="900" b="1" dirty="0">
                          <a:solidFill>
                            <a:schemeClr val="tx1"/>
                          </a:solidFill>
                        </a:rPr>
                        <a:t>Accès </a:t>
                      </a:r>
                      <a:r>
                        <a:rPr lang="fr-FR" sz="900" b="1" dirty="0" err="1">
                          <a:solidFill>
                            <a:schemeClr val="tx1"/>
                          </a:solidFill>
                        </a:rPr>
                        <a:t>wi-fi</a:t>
                      </a:r>
                      <a:r>
                        <a:rPr lang="fr-FR" sz="900" b="1" dirty="0">
                          <a:solidFill>
                            <a:schemeClr val="tx1"/>
                          </a:solidFill>
                        </a:rPr>
                        <a:t>, laverie équipée de lave-linge et sèche-linge.  </a:t>
                      </a:r>
                      <a:r>
                        <a:rPr lang="fr-FR" sz="900" b="1" kern="1200" dirty="0">
                          <a:solidFill>
                            <a:srgbClr val="C00680"/>
                          </a:solidFill>
                          <a:latin typeface="+mn-lt"/>
                          <a:ea typeface="+mn-ea"/>
                          <a:cs typeface="+mn-cs"/>
                        </a:rPr>
                        <a:t>APL</a:t>
                      </a:r>
                      <a:r>
                        <a:rPr lang="fr-FR" sz="900" b="1" dirty="0">
                          <a:solidFill>
                            <a:schemeClr val="tx1"/>
                          </a:solidFill>
                        </a:rPr>
                        <a:t>*.</a:t>
                      </a:r>
                    </a:p>
                    <a:p>
                      <a:pPr algn="ctr"/>
                      <a:r>
                        <a:rPr lang="fr-FR" sz="900" b="1" dirty="0">
                          <a:solidFill>
                            <a:schemeClr val="tx1"/>
                          </a:solidFill>
                        </a:rPr>
                        <a:t>Restauration et loisirs au FJT Les Trois Frontières</a:t>
                      </a:r>
                    </a:p>
                    <a:p>
                      <a:pPr algn="ctr"/>
                      <a:r>
                        <a:rPr lang="fr-FR" sz="900" b="1" dirty="0">
                          <a:solidFill>
                            <a:schemeClr val="accent1">
                              <a:lumMod val="60000"/>
                              <a:lumOff val="40000"/>
                            </a:schemeClr>
                          </a:solidFill>
                        </a:rPr>
                        <a:t> </a:t>
                      </a:r>
                      <a:r>
                        <a:rPr lang="fr-FR" sz="900" b="1" dirty="0">
                          <a:solidFill>
                            <a:schemeClr val="tx1"/>
                          </a:solidFill>
                        </a:rPr>
                        <a:t>Tarif  :  A partir de 516€**</a:t>
                      </a:r>
                      <a:r>
                        <a:rPr lang="fr-FR" sz="900" b="1" kern="1200" dirty="0">
                          <a:solidFill>
                            <a:srgbClr val="C00680"/>
                          </a:solidFill>
                          <a:latin typeface="+mn-lt"/>
                          <a:ea typeface="+mn-ea"/>
                          <a:cs typeface="+mn-cs"/>
                        </a:rPr>
                        <a:t>CC</a:t>
                      </a:r>
                      <a:r>
                        <a:rPr lang="fr-FR" sz="900" b="1" dirty="0">
                          <a:solidFill>
                            <a:schemeClr val="tx1"/>
                          </a:solidFill>
                        </a:rPr>
                        <a:t>*+ 3,00 € si le logement est occupé par 2 personnes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900" b="1" dirty="0">
                          <a:solidFill>
                            <a:schemeClr val="tx1"/>
                          </a:solidFill>
                        </a:rPr>
                        <a:t>Campus de Thionville - Yutz</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42283"/>
                  </a:ext>
                </a:extLst>
              </a:tr>
              <a:tr h="874306">
                <a:tc>
                  <a:txBody>
                    <a:bodyPr/>
                    <a:lstStyle/>
                    <a:p>
                      <a:pPr algn="ctr"/>
                      <a:r>
                        <a:rPr lang="fr-FR" sz="900" b="1" dirty="0">
                          <a:solidFill>
                            <a:schemeClr val="tx1"/>
                          </a:solidFill>
                        </a:rPr>
                        <a:t>18 rue des Deux Flacons - 57310 GUENANGE</a:t>
                      </a:r>
                    </a:p>
                    <a:p>
                      <a:pPr algn="ctr"/>
                      <a:r>
                        <a:rPr lang="fr-FR" sz="900" b="1" dirty="0">
                          <a:solidFill>
                            <a:schemeClr val="tx1"/>
                          </a:solidFill>
                        </a:rPr>
                        <a:t>Tél. : +33(0)3 82 53 30 38</a:t>
                      </a:r>
                    </a:p>
                    <a:p>
                      <a:pPr algn="ctr"/>
                      <a:r>
                        <a:rPr lang="fr-FR" sz="900" b="1" dirty="0">
                          <a:solidFill>
                            <a:schemeClr val="accent1">
                              <a:lumMod val="60000"/>
                              <a:lumOff val="40000"/>
                            </a:schemeClr>
                          </a:solidFill>
                          <a:hlinkClick r:id="rId4"/>
                        </a:rPr>
                        <a:t>fjt3f@fjt3f.com</a:t>
                      </a: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900" b="1" dirty="0">
                          <a:solidFill>
                            <a:schemeClr val="accent1">
                              <a:lumMod val="60000"/>
                              <a:lumOff val="40000"/>
                            </a:schemeClr>
                          </a:solidFill>
                        </a:rPr>
                        <a:t> </a:t>
                      </a:r>
                    </a:p>
                    <a:p>
                      <a:pPr algn="ctr"/>
                      <a:r>
                        <a:rPr lang="fr-FR" sz="900" b="1" dirty="0">
                          <a:solidFill>
                            <a:schemeClr val="tx1"/>
                          </a:solidFill>
                        </a:rPr>
                        <a:t>10 T1bis de 30m² équipés d'une salle de douche </a:t>
                      </a:r>
                    </a:p>
                    <a:p>
                      <a:pPr algn="ctr"/>
                      <a:r>
                        <a:rPr lang="fr-FR" sz="900" b="1" dirty="0">
                          <a:solidFill>
                            <a:schemeClr val="tx1"/>
                          </a:solidFill>
                        </a:rPr>
                        <a:t>(</a:t>
                      </a:r>
                      <a:r>
                        <a:rPr lang="fr-FR" sz="900" b="1" dirty="0" err="1">
                          <a:solidFill>
                            <a:schemeClr val="tx1"/>
                          </a:solidFill>
                        </a:rPr>
                        <a:t>wc</a:t>
                      </a:r>
                      <a:r>
                        <a:rPr lang="fr-FR" sz="900" b="1" dirty="0">
                          <a:solidFill>
                            <a:schemeClr val="tx1"/>
                          </a:solidFill>
                        </a:rPr>
                        <a:t>, douche, lavabo) et d'une </a:t>
                      </a:r>
                      <a:r>
                        <a:rPr lang="fr-FR" sz="900" b="1" kern="1200" dirty="0">
                          <a:solidFill>
                            <a:srgbClr val="C00680"/>
                          </a:solidFill>
                          <a:latin typeface="+mn-lt"/>
                          <a:ea typeface="+mn-ea"/>
                          <a:cs typeface="+mn-cs"/>
                        </a:rPr>
                        <a:t>kitchenette</a:t>
                      </a:r>
                      <a:r>
                        <a:rPr lang="fr-FR" sz="900" b="1" dirty="0">
                          <a:solidFill>
                            <a:schemeClr val="tx1"/>
                          </a:solidFill>
                        </a:rPr>
                        <a:t> (plaques électriques, évier, réfrigérateur).   18 à 30 ans.  </a:t>
                      </a:r>
                      <a:r>
                        <a:rPr lang="fr-FR" sz="900" b="1" kern="1200" dirty="0">
                          <a:solidFill>
                            <a:srgbClr val="C00680"/>
                          </a:solidFill>
                          <a:latin typeface="+mn-lt"/>
                          <a:ea typeface="+mn-ea"/>
                          <a:cs typeface="+mn-cs"/>
                        </a:rPr>
                        <a:t>APL</a:t>
                      </a:r>
                      <a:r>
                        <a:rPr lang="fr-FR" sz="900" b="1" dirty="0">
                          <a:solidFill>
                            <a:schemeClr val="tx1"/>
                          </a:solidFill>
                        </a:rPr>
                        <a:t>*. </a:t>
                      </a:r>
                    </a:p>
                    <a:p>
                      <a:pPr algn="ctr"/>
                      <a:r>
                        <a:rPr lang="fr-FR" sz="900" b="1" dirty="0">
                          <a:solidFill>
                            <a:schemeClr val="tx1"/>
                          </a:solidFill>
                        </a:rPr>
                        <a:t>Restauration, loisirs et local laverie au FJT Les Trois Frontières.</a:t>
                      </a:r>
                    </a:p>
                    <a:p>
                      <a:pPr algn="ctr"/>
                      <a:r>
                        <a:rPr lang="fr-FR" sz="900" b="1" dirty="0">
                          <a:solidFill>
                            <a:schemeClr val="tx1"/>
                          </a:solidFill>
                        </a:rPr>
                        <a:t>Tarif : 466€**</a:t>
                      </a:r>
                      <a:r>
                        <a:rPr lang="fr-FR" sz="900" b="1" kern="1200" dirty="0">
                          <a:solidFill>
                            <a:srgbClr val="C00680"/>
                          </a:solidFill>
                          <a:latin typeface="+mn-lt"/>
                          <a:ea typeface="+mn-ea"/>
                          <a:cs typeface="+mn-cs"/>
                        </a:rPr>
                        <a:t>CC</a:t>
                      </a:r>
                      <a:r>
                        <a:rPr lang="fr-FR" sz="900" b="1" dirty="0">
                          <a:solidFill>
                            <a:schemeClr val="tx1"/>
                          </a:solidFill>
                        </a:rPr>
                        <a:t>*(chauffage, eau &amp; électricité)+ 3,00 € si le logement est occupé par 2 personnes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900" b="1" dirty="0">
                          <a:solidFill>
                            <a:schemeClr val="tx1"/>
                          </a:solidFill>
                        </a:rPr>
                        <a:t>Campus de Thionville - Yutz</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538333"/>
                  </a:ext>
                </a:extLst>
              </a:tr>
              <a:tr h="813911">
                <a:tc>
                  <a:txBody>
                    <a:bodyPr/>
                    <a:lstStyle/>
                    <a:p>
                      <a:pPr algn="ct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6859764"/>
                  </a:ext>
                </a:extLst>
              </a:tr>
            </a:tbl>
          </a:graphicData>
        </a:graphic>
      </p:graphicFrame>
      <p:pic>
        <p:nvPicPr>
          <p:cNvPr id="24" name="Graphique 23" descr="Ampoule et engrenage">
            <a:extLst>
              <a:ext uri="{FF2B5EF4-FFF2-40B4-BE49-F238E27FC236}">
                <a16:creationId xmlns:a16="http://schemas.microsoft.com/office/drawing/2014/main" id="{700BD55B-5CB0-43B6-AF27-83C16B5244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06731" y="1712325"/>
            <a:ext cx="914400" cy="914400"/>
          </a:xfrm>
          <a:prstGeom prst="rect">
            <a:avLst/>
          </a:prstGeom>
        </p:spPr>
      </p:pic>
      <p:pic>
        <p:nvPicPr>
          <p:cNvPr id="40" name="Graphique 39" descr="Ville">
            <a:extLst>
              <a:ext uri="{FF2B5EF4-FFF2-40B4-BE49-F238E27FC236}">
                <a16:creationId xmlns:a16="http://schemas.microsoft.com/office/drawing/2014/main" id="{27E9AAC3-9A5A-4B7D-ADD1-F62B8DE938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9152" y="1205876"/>
            <a:ext cx="523221" cy="523221"/>
          </a:xfrm>
          <a:prstGeom prst="rect">
            <a:avLst/>
          </a:prstGeom>
        </p:spPr>
      </p:pic>
      <p:sp>
        <p:nvSpPr>
          <p:cNvPr id="45" name="Zone de texte 67">
            <a:extLst>
              <a:ext uri="{FF2B5EF4-FFF2-40B4-BE49-F238E27FC236}">
                <a16:creationId xmlns:a16="http://schemas.microsoft.com/office/drawing/2014/main" id="{BCE99C51-BF19-4B8C-9B65-8B20F6313E03}"/>
              </a:ext>
            </a:extLst>
          </p:cNvPr>
          <p:cNvSpPr txBox="1"/>
          <p:nvPr/>
        </p:nvSpPr>
        <p:spPr>
          <a:xfrm>
            <a:off x="7978085" y="2425833"/>
            <a:ext cx="1227900" cy="246221"/>
          </a:xfrm>
          <a:prstGeom prst="rect">
            <a:avLst/>
          </a:prstGeom>
          <a:noFill/>
        </p:spPr>
        <p:txBody>
          <a:bodyPr wrap="none" lIns="0" tIns="0" rIns="0" bIns="0" rtlCol="0" anchor="ctr">
            <a:spAutoFit/>
          </a:bodyPr>
          <a:lstStyle/>
          <a:p>
            <a:pPr algn="ctr" rtl="0"/>
            <a:r>
              <a:rPr lang="fr-FR" sz="1600" b="1" noProof="1">
                <a:solidFill>
                  <a:schemeClr val="bg1"/>
                </a:solidFill>
              </a:rPr>
              <a:t>Proche campus</a:t>
            </a:r>
          </a:p>
        </p:txBody>
      </p:sp>
      <p:pic>
        <p:nvPicPr>
          <p:cNvPr id="30" name="Graphique 29" descr="Curseur">
            <a:hlinkClick r:id="rId9" action="ppaction://hlinksldjump"/>
            <a:extLst>
              <a:ext uri="{FF2B5EF4-FFF2-40B4-BE49-F238E27FC236}">
                <a16:creationId xmlns:a16="http://schemas.microsoft.com/office/drawing/2014/main" id="{DAC7298D-B094-41D7-B938-0844B87A56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66620" y="2035720"/>
            <a:ext cx="251851" cy="251851"/>
          </a:xfrm>
          <a:prstGeom prst="rect">
            <a:avLst/>
          </a:prstGeom>
        </p:spPr>
      </p:pic>
      <p:sp>
        <p:nvSpPr>
          <p:cNvPr id="31" name="ZoneTexte 30">
            <a:extLst>
              <a:ext uri="{FF2B5EF4-FFF2-40B4-BE49-F238E27FC236}">
                <a16:creationId xmlns:a16="http://schemas.microsoft.com/office/drawing/2014/main" id="{BC942031-EC40-4883-B861-E663121A1EAD}"/>
              </a:ext>
            </a:extLst>
          </p:cNvPr>
          <p:cNvSpPr txBox="1"/>
          <p:nvPr/>
        </p:nvSpPr>
        <p:spPr>
          <a:xfrm>
            <a:off x="7153940" y="1863959"/>
            <a:ext cx="2138606" cy="553998"/>
          </a:xfrm>
          <a:prstGeom prst="rect">
            <a:avLst/>
          </a:prstGeom>
          <a:noFill/>
        </p:spPr>
        <p:txBody>
          <a:bodyPr wrap="square" rtlCol="0">
            <a:spAutoFit/>
          </a:bodyPr>
          <a:lstStyle/>
          <a:p>
            <a:r>
              <a:rPr lang="fr-FR" sz="1000" b="1" dirty="0"/>
              <a:t>*Lexique et abréviations à retrouver </a:t>
            </a:r>
            <a:r>
              <a:rPr lang="fr-FR" sz="1000" b="1" dirty="0">
                <a:solidFill>
                  <a:srgbClr val="C00680"/>
                </a:solidFill>
                <a:hlinkClick r:id="rId9" action="ppaction://hlinksldjump"/>
              </a:rPr>
              <a:t>ici</a:t>
            </a:r>
            <a:endParaRPr lang="fr-FR" sz="1000" b="1" dirty="0">
              <a:solidFill>
                <a:srgbClr val="C00680"/>
              </a:solidFill>
            </a:endParaRPr>
          </a:p>
          <a:p>
            <a:r>
              <a:rPr lang="fr-FR" sz="1000" b="1" dirty="0">
                <a:solidFill>
                  <a:srgbClr val="C00680"/>
                </a:solidFill>
              </a:rPr>
              <a:t>** à titre indicatif, tarifs 2024-2025</a:t>
            </a:r>
          </a:p>
          <a:p>
            <a:endParaRPr lang="fr-FR" sz="1000" b="1" dirty="0">
              <a:solidFill>
                <a:srgbClr val="C00680"/>
              </a:solidFill>
            </a:endParaRPr>
          </a:p>
        </p:txBody>
      </p:sp>
      <p:pic>
        <p:nvPicPr>
          <p:cNvPr id="34" name="Graphique 33" descr="Maison">
            <a:hlinkClick r:id="" action="ppaction://hlinkshowjump?jump=firstslide"/>
            <a:extLst>
              <a:ext uri="{FF2B5EF4-FFF2-40B4-BE49-F238E27FC236}">
                <a16:creationId xmlns:a16="http://schemas.microsoft.com/office/drawing/2014/main" id="{681BAA2A-53D3-43BE-870D-FA4F0AD808F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04400" y="1502515"/>
            <a:ext cx="383200" cy="383200"/>
          </a:xfrm>
          <a:prstGeom prst="rect">
            <a:avLst/>
          </a:prstGeom>
        </p:spPr>
      </p:pic>
      <p:sp>
        <p:nvSpPr>
          <p:cNvPr id="43" name="Zone de texte 68">
            <a:extLst>
              <a:ext uri="{FF2B5EF4-FFF2-40B4-BE49-F238E27FC236}">
                <a16:creationId xmlns:a16="http://schemas.microsoft.com/office/drawing/2014/main" id="{DD9E8A72-4535-4A8F-BAC1-F2861A571105}"/>
              </a:ext>
            </a:extLst>
          </p:cNvPr>
          <p:cNvSpPr txBox="1"/>
          <p:nvPr/>
        </p:nvSpPr>
        <p:spPr>
          <a:xfrm>
            <a:off x="315310" y="3133481"/>
            <a:ext cx="1575393" cy="369332"/>
          </a:xfrm>
          <a:prstGeom prst="rect">
            <a:avLst/>
          </a:prstGeom>
          <a:noFill/>
        </p:spPr>
        <p:txBody>
          <a:bodyPr wrap="square" lIns="0" tIns="0" rIns="0" bIns="0" rtlCol="0" anchor="ctr">
            <a:spAutoFit/>
          </a:bodyPr>
          <a:lstStyle/>
          <a:p>
            <a:pPr algn="ctr"/>
            <a:r>
              <a:rPr lang="fr-FR" sz="1200" b="1" dirty="0">
                <a:solidFill>
                  <a:schemeClr val="bg1"/>
                </a:solidFill>
                <a:hlinkClick r:id="rId14">
                  <a:extLst>
                    <a:ext uri="{A12FA001-AC4F-418D-AE19-62706E023703}">
                      <ahyp:hlinkClr xmlns:ahyp="http://schemas.microsoft.com/office/drawing/2018/hyperlinkcolor" val="tx"/>
                    </a:ext>
                  </a:extLst>
                </a:hlinkClick>
              </a:rPr>
              <a:t>FJT</a:t>
            </a:r>
          </a:p>
          <a:p>
            <a:pPr algn="ctr"/>
            <a:r>
              <a:rPr lang="fr-FR" sz="1200" b="1" dirty="0">
                <a:solidFill>
                  <a:schemeClr val="bg1"/>
                </a:solidFill>
                <a:hlinkClick r:id="rId14">
                  <a:extLst>
                    <a:ext uri="{A12FA001-AC4F-418D-AE19-62706E023703}">
                      <ahyp:hlinkClr xmlns:ahyp="http://schemas.microsoft.com/office/drawing/2018/hyperlinkcolor" val="tx"/>
                    </a:ext>
                  </a:extLst>
                </a:hlinkClick>
              </a:rPr>
              <a:t>LES TROIS FRONTIERES</a:t>
            </a:r>
            <a:endParaRPr lang="fr-FR" sz="1200" b="1" dirty="0">
              <a:solidFill>
                <a:schemeClr val="bg1"/>
              </a:solidFill>
            </a:endParaRPr>
          </a:p>
        </p:txBody>
      </p:sp>
      <p:pic>
        <p:nvPicPr>
          <p:cNvPr id="42" name="Graphique 41" descr="Ligne fléchée : tout droit">
            <a:hlinkClick r:id="" action="ppaction://hlinkshowjump?jump=nextslide"/>
            <a:extLst>
              <a:ext uri="{FF2B5EF4-FFF2-40B4-BE49-F238E27FC236}">
                <a16:creationId xmlns:a16="http://schemas.microsoft.com/office/drawing/2014/main" id="{F6730556-C40E-4879-9124-6AAF6FDF0A4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0800000">
            <a:off x="6424921" y="1441554"/>
            <a:ext cx="383200" cy="520960"/>
          </a:xfrm>
          <a:prstGeom prst="rect">
            <a:avLst/>
          </a:prstGeom>
        </p:spPr>
      </p:pic>
      <p:pic>
        <p:nvPicPr>
          <p:cNvPr id="44" name="Graphique 43" descr="Ligne fléchée : tout droit">
            <a:hlinkClick r:id="" action="ppaction://hlinkshowjump?jump=previousslide"/>
            <a:extLst>
              <a:ext uri="{FF2B5EF4-FFF2-40B4-BE49-F238E27FC236}">
                <a16:creationId xmlns:a16="http://schemas.microsoft.com/office/drawing/2014/main" id="{8574A267-418E-4EBA-9954-235D55CE033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377346" y="1453308"/>
            <a:ext cx="383201" cy="520960"/>
          </a:xfrm>
          <a:prstGeom prst="rect">
            <a:avLst/>
          </a:prstGeom>
        </p:spPr>
      </p:pic>
      <p:sp>
        <p:nvSpPr>
          <p:cNvPr id="53" name="Zone de texte 13">
            <a:extLst>
              <a:ext uri="{FF2B5EF4-FFF2-40B4-BE49-F238E27FC236}">
                <a16:creationId xmlns:a16="http://schemas.microsoft.com/office/drawing/2014/main" id="{BBB33E5F-6BCD-43C1-A772-A9BAF121D236}"/>
              </a:ext>
            </a:extLst>
          </p:cNvPr>
          <p:cNvSpPr txBox="1"/>
          <p:nvPr/>
        </p:nvSpPr>
        <p:spPr>
          <a:xfrm>
            <a:off x="1463904" y="886143"/>
            <a:ext cx="9264192" cy="307777"/>
          </a:xfrm>
          <a:prstGeom prst="rect">
            <a:avLst/>
          </a:prstGeom>
          <a:noFill/>
        </p:spPr>
        <p:txBody>
          <a:bodyPr wrap="square" lIns="0" tIns="0" rIns="0" bIns="0" rtlCol="0">
            <a:spAutoFit/>
          </a:bodyPr>
          <a:lstStyle/>
          <a:p>
            <a:pPr algn="ctr"/>
            <a:r>
              <a:rPr lang="fr-FR" sz="2000" i="1" noProof="1">
                <a:solidFill>
                  <a:schemeClr val="tx1">
                    <a:lumMod val="75000"/>
                    <a:lumOff val="25000"/>
                  </a:schemeClr>
                </a:solidFill>
              </a:rPr>
              <a:t>Longs </a:t>
            </a:r>
            <a:r>
              <a:rPr lang="fr-FR" sz="2000" noProof="1">
                <a:solidFill>
                  <a:schemeClr val="tx1">
                    <a:lumMod val="75000"/>
                    <a:lumOff val="25000"/>
                  </a:schemeClr>
                </a:solidFill>
              </a:rPr>
              <a:t>séjours – 2025-2026</a:t>
            </a:r>
          </a:p>
        </p:txBody>
      </p:sp>
      <p:sp>
        <p:nvSpPr>
          <p:cNvPr id="32" name="Rectangle à coins arrondis 76">
            <a:extLst>
              <a:ext uri="{FF2B5EF4-FFF2-40B4-BE49-F238E27FC236}">
                <a16:creationId xmlns:a16="http://schemas.microsoft.com/office/drawing/2014/main" id="{C6E82DCC-B940-4EAD-AA7D-7B81CC760CC8}"/>
              </a:ext>
              <a:ext uri="{C183D7F6-B498-43B3-948B-1728B52AA6E4}">
                <adec:decorative xmlns:adec="http://schemas.microsoft.com/office/drawing/2017/decorative" val="1"/>
              </a:ext>
            </a:extLst>
          </p:cNvPr>
          <p:cNvSpPr/>
          <p:nvPr/>
        </p:nvSpPr>
        <p:spPr>
          <a:xfrm>
            <a:off x="278300" y="5439810"/>
            <a:ext cx="1616116" cy="665617"/>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noProof="1">
                <a:solidFill>
                  <a:schemeClr val="bg1"/>
                </a:solidFill>
                <a:hlinkClick r:id="rId14">
                  <a:extLst>
                    <a:ext uri="{A12FA001-AC4F-418D-AE19-62706E023703}">
                      <ahyp:hlinkClr xmlns:ahyp="http://schemas.microsoft.com/office/drawing/2018/hyperlinkcolor" val="tx"/>
                    </a:ext>
                  </a:extLst>
                </a:hlinkClick>
              </a:rPr>
              <a:t>RESIDENCE GANIGAS</a:t>
            </a:r>
            <a:endParaRPr lang="fr-FR" sz="1200" b="1" noProof="1">
              <a:solidFill>
                <a:schemeClr val="bg1"/>
              </a:solidFill>
            </a:endParaRPr>
          </a:p>
        </p:txBody>
      </p:sp>
      <p:sp>
        <p:nvSpPr>
          <p:cNvPr id="33" name="Rectangle à coins arrondis 76">
            <a:extLst>
              <a:ext uri="{FF2B5EF4-FFF2-40B4-BE49-F238E27FC236}">
                <a16:creationId xmlns:a16="http://schemas.microsoft.com/office/drawing/2014/main" id="{C2374D90-6E87-46E1-93C8-F73C7D3DB4AA}"/>
              </a:ext>
              <a:ext uri="{C183D7F6-B498-43B3-948B-1728B52AA6E4}">
                <adec:decorative xmlns:adec="http://schemas.microsoft.com/office/drawing/2017/decorative" val="1"/>
              </a:ext>
            </a:extLst>
          </p:cNvPr>
          <p:cNvSpPr/>
          <p:nvPr/>
        </p:nvSpPr>
        <p:spPr>
          <a:xfrm>
            <a:off x="225528" y="4446607"/>
            <a:ext cx="1659741" cy="665618"/>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u="sng" dirty="0">
              <a:solidFill>
                <a:schemeClr val="bg1"/>
              </a:solidFill>
              <a:hlinkClick r:id="rId3">
                <a:extLst>
                  <a:ext uri="{A12FA001-AC4F-418D-AE19-62706E023703}">
                    <ahyp:hlinkClr xmlns:ahyp="http://schemas.microsoft.com/office/drawing/2018/hyperlinkcolor" val="tx"/>
                  </a:ext>
                </a:extLst>
              </a:hlinkClick>
            </a:endParaRPr>
          </a:p>
          <a:p>
            <a:pPr algn="ctr"/>
            <a:r>
              <a:rPr lang="fr-FR" sz="1200" b="1" u="sng" noProof="1">
                <a:solidFill>
                  <a:schemeClr val="bg1"/>
                </a:solidFill>
                <a:hlinkClick r:id="rId14">
                  <a:extLst>
                    <a:ext uri="{A12FA001-AC4F-418D-AE19-62706E023703}">
                      <ahyp:hlinkClr xmlns:ahyp="http://schemas.microsoft.com/office/drawing/2018/hyperlinkcolor" val="tx"/>
                    </a:ext>
                  </a:extLst>
                </a:hlinkClick>
              </a:rPr>
              <a:t>RESIDENCE CORMONTAIGNE</a:t>
            </a:r>
            <a:endParaRPr lang="fr-FR" sz="1200" b="1" noProof="1">
              <a:solidFill>
                <a:schemeClr val="bg1"/>
              </a:solidFill>
            </a:endParaRPr>
          </a:p>
          <a:p>
            <a:pPr algn="ctr"/>
            <a:endParaRPr lang="fr-FR" noProof="1"/>
          </a:p>
        </p:txBody>
      </p:sp>
      <p:sp>
        <p:nvSpPr>
          <p:cNvPr id="38" name="Rectangle : Coins supérieurs arrondis 46">
            <a:extLst>
              <a:ext uri="{FF2B5EF4-FFF2-40B4-BE49-F238E27FC236}">
                <a16:creationId xmlns:a16="http://schemas.microsoft.com/office/drawing/2014/main" id="{FDA2E8FF-F75A-4978-885E-2D2D41269135}"/>
              </a:ext>
              <a:ext uri="{C183D7F6-B498-43B3-948B-1728B52AA6E4}">
                <adec:decorative xmlns:adec="http://schemas.microsoft.com/office/drawing/2017/decorative" val="1"/>
              </a:ext>
            </a:extLst>
          </p:cNvPr>
          <p:cNvSpPr/>
          <p:nvPr/>
        </p:nvSpPr>
        <p:spPr>
          <a:xfrm rot="5400000" flipH="1">
            <a:off x="1426579" y="-234506"/>
            <a:ext cx="883630" cy="3736789"/>
          </a:xfrm>
          <a:prstGeom prst="round2SameRect">
            <a:avLst>
              <a:gd name="adj1" fmla="val 50000"/>
              <a:gd name="adj2" fmla="val 0"/>
            </a:avLst>
          </a:prstGeom>
          <a:solidFill>
            <a:srgbClr val="FF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RESIDENCES et FOYERS acceptant les ETUDIANTS </a:t>
            </a:r>
          </a:p>
          <a:p>
            <a:pPr algn="ctr" rtl="0"/>
            <a:endParaRPr lang="fr-FR" noProof="1"/>
          </a:p>
        </p:txBody>
      </p:sp>
      <p:pic>
        <p:nvPicPr>
          <p:cNvPr id="46" name="Graphique 45" descr="Ville">
            <a:extLst>
              <a:ext uri="{FF2B5EF4-FFF2-40B4-BE49-F238E27FC236}">
                <a16:creationId xmlns:a16="http://schemas.microsoft.com/office/drawing/2014/main" id="{F5C07500-9AD1-4D34-B2F9-D946B0DCD1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7797" y="1245093"/>
            <a:ext cx="382965" cy="382965"/>
          </a:xfrm>
          <a:prstGeom prst="rect">
            <a:avLst/>
          </a:prstGeom>
        </p:spPr>
      </p:pic>
      <p:sp>
        <p:nvSpPr>
          <p:cNvPr id="47" name="Rectangle à coins arrondis 96">
            <a:extLst>
              <a:ext uri="{FF2B5EF4-FFF2-40B4-BE49-F238E27FC236}">
                <a16:creationId xmlns:a16="http://schemas.microsoft.com/office/drawing/2014/main" id="{CAAECA18-2B89-4C2B-9212-9D8F01258202}"/>
              </a:ext>
              <a:ext uri="{C183D7F6-B498-43B3-948B-1728B52AA6E4}">
                <adec:decorative xmlns:adec="http://schemas.microsoft.com/office/drawing/2017/decorative" val="1"/>
              </a:ext>
            </a:extLst>
          </p:cNvPr>
          <p:cNvSpPr/>
          <p:nvPr/>
        </p:nvSpPr>
        <p:spPr>
          <a:xfrm>
            <a:off x="9982200" y="2607166"/>
            <a:ext cx="1908699" cy="3397054"/>
          </a:xfrm>
          <a:prstGeom prst="roundRect">
            <a:avLst>
              <a:gd name="adj" fmla="val 50000"/>
            </a:avLst>
          </a:prstGeom>
          <a:solidFill>
            <a:srgbClr val="FF9900"/>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Contactez directement les résidences par e-mail pour la </a:t>
            </a:r>
            <a:r>
              <a:rPr lang="fr-FR" b="1" dirty="0">
                <a:solidFill>
                  <a:schemeClr val="bg1"/>
                </a:solidFill>
              </a:rPr>
              <a:t>réservation</a:t>
            </a:r>
          </a:p>
          <a:p>
            <a:pPr algn="ctr"/>
            <a:endParaRPr lang="fr-FR" sz="1000" b="1" dirty="0">
              <a:solidFill>
                <a:srgbClr val="0070C0"/>
              </a:solidFill>
            </a:endParaRPr>
          </a:p>
          <a:p>
            <a:pPr algn="ctr"/>
            <a:r>
              <a:rPr lang="fr-FR" sz="1000" b="1" dirty="0">
                <a:solidFill>
                  <a:srgbClr val="0070C0"/>
                </a:solidFill>
                <a:hlinkClick r:id="rId17"/>
              </a:rPr>
              <a:t>Cliquez sur « Demande d’admission en ligne » sur l’onglet de la résidence choisie</a:t>
            </a:r>
            <a:endParaRPr lang="fr-FR" sz="1000" b="1" dirty="0">
              <a:solidFill>
                <a:srgbClr val="0070C0"/>
              </a:solidFill>
            </a:endParaRPr>
          </a:p>
          <a:p>
            <a:pPr algn="ctr"/>
            <a:endParaRPr lang="fr-FR" b="1" dirty="0"/>
          </a:p>
        </p:txBody>
      </p:sp>
      <p:pic>
        <p:nvPicPr>
          <p:cNvPr id="51" name="Image 50">
            <a:extLst>
              <a:ext uri="{FF2B5EF4-FFF2-40B4-BE49-F238E27FC236}">
                <a16:creationId xmlns:a16="http://schemas.microsoft.com/office/drawing/2014/main" id="{007EA4EC-1514-4C5E-A01B-A0708D26944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54" name="Espace réservé du numéro de diapositive 8">
            <a:extLst>
              <a:ext uri="{FF2B5EF4-FFF2-40B4-BE49-F238E27FC236}">
                <a16:creationId xmlns:a16="http://schemas.microsoft.com/office/drawing/2014/main" id="{B37D7E78-EFA2-42B6-A837-98DCC31A443A}"/>
              </a:ext>
            </a:extLst>
          </p:cNvPr>
          <p:cNvSpPr txBox="1">
            <a:spLocks/>
          </p:cNvSpPr>
          <p:nvPr/>
        </p:nvSpPr>
        <p:spPr>
          <a:xfrm>
            <a:off x="10581016" y="6481752"/>
            <a:ext cx="590773" cy="365125"/>
          </a:xfrm>
          <a:prstGeom prst="rect">
            <a:avLst/>
          </a:prstGeom>
        </p:spPr>
        <p:txBody>
          <a:bodyPr/>
          <a:lstStyle>
            <a:defPPr rtl="0">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noProof="1"/>
          </a:p>
        </p:txBody>
      </p:sp>
      <p:sp>
        <p:nvSpPr>
          <p:cNvPr id="3" name="Espace réservé de la date 2">
            <a:extLst>
              <a:ext uri="{FF2B5EF4-FFF2-40B4-BE49-F238E27FC236}">
                <a16:creationId xmlns:a16="http://schemas.microsoft.com/office/drawing/2014/main" id="{EA9FB70A-D31F-4F2B-BDCE-D1F7983158F8}"/>
              </a:ext>
            </a:extLst>
          </p:cNvPr>
          <p:cNvSpPr>
            <a:spLocks noGrp="1"/>
          </p:cNvSpPr>
          <p:nvPr>
            <p:ph type="dt" sz="half" idx="2"/>
          </p:nvPr>
        </p:nvSpPr>
        <p:spPr>
          <a:xfrm>
            <a:off x="958150" y="6463072"/>
            <a:ext cx="9892499" cy="274345"/>
          </a:xfrm>
        </p:spPr>
        <p:txBody>
          <a:bodyPr/>
          <a:lstStyle/>
          <a:p>
            <a:r>
              <a:rPr lang="fr-FR" sz="1000" b="1" noProof="1">
                <a:latin typeface="Calibri" panose="020F0502020204030204" pitchFamily="34" charset="0"/>
                <a:cs typeface="Calibri" panose="020F0502020204030204" pitchFamily="34" charset="0"/>
              </a:rPr>
              <a:t>Dernière mise à jour : 17/06/2025–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19"/>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E0719DAE-77F1-4CF3-8E59-FF2018A9BADF}"/>
              </a:ext>
            </a:extLst>
          </p:cNvPr>
          <p:cNvSpPr>
            <a:spLocks noGrp="1"/>
          </p:cNvSpPr>
          <p:nvPr>
            <p:ph type="sldNum" sz="quarter" idx="4"/>
          </p:nvPr>
        </p:nvSpPr>
        <p:spPr/>
        <p:txBody>
          <a:bodyPr/>
          <a:lstStyle/>
          <a:p>
            <a:fld id="{5A4A7955-6230-48B4-BD8B-A7C460F75945}" type="slidenum">
              <a:rPr lang="fr-FR" noProof="1" smtClean="0"/>
              <a:pPr/>
              <a:t>20</a:t>
            </a:fld>
            <a:endParaRPr lang="fr-FR" noProof="1"/>
          </a:p>
        </p:txBody>
      </p:sp>
      <p:pic>
        <p:nvPicPr>
          <p:cNvPr id="39" name="Image 38">
            <a:extLst>
              <a:ext uri="{FF2B5EF4-FFF2-40B4-BE49-F238E27FC236}">
                <a16:creationId xmlns:a16="http://schemas.microsoft.com/office/drawing/2014/main" id="{8B1A2F2F-1512-49F8-BEC7-4F7CAD46B1F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64462" y="2333853"/>
            <a:ext cx="698948" cy="676401"/>
          </a:xfrm>
          <a:prstGeom prst="rect">
            <a:avLst/>
          </a:prstGeom>
        </p:spPr>
      </p:pic>
    </p:spTree>
    <p:extLst>
      <p:ext uri="{BB962C8B-B14F-4D97-AF65-F5344CB8AC3E}">
        <p14:creationId xmlns:p14="http://schemas.microsoft.com/office/powerpoint/2010/main" val="3220610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63904" y="292100"/>
            <a:ext cx="9264193" cy="492443"/>
          </a:xfrm>
          <a:prstGeom prst="rect">
            <a:avLst/>
          </a:prstGeom>
          <a:noFill/>
        </p:spPr>
        <p:txBody>
          <a:bodyPr wrap="square" lIns="0" tIns="0" rIns="0" bIns="0" rtlCol="0" anchor="ctr">
            <a:spAutoFit/>
          </a:bodyPr>
          <a:lstStyle/>
          <a:p>
            <a:pPr algn="ctr"/>
            <a:r>
              <a:rPr lang="fr-FR" sz="3200" b="1" noProof="1">
                <a:solidFill>
                  <a:schemeClr val="tx1">
                    <a:lumMod val="75000"/>
                    <a:lumOff val="25000"/>
                  </a:schemeClr>
                </a:solidFill>
                <a:latin typeface="+mj-lt"/>
              </a:rPr>
              <a:t>Liste de logements hors de Metz</a:t>
            </a:r>
          </a:p>
        </p:txBody>
      </p:sp>
      <p:sp>
        <p:nvSpPr>
          <p:cNvPr id="35" name="Rectangle à coins arrondis 75">
            <a:extLst>
              <a:ext uri="{FF2B5EF4-FFF2-40B4-BE49-F238E27FC236}">
                <a16:creationId xmlns:a16="http://schemas.microsoft.com/office/drawing/2014/main" id="{5DD506DE-9F1A-4730-9797-C41BFD88B599}"/>
              </a:ext>
              <a:ext uri="{C183D7F6-B498-43B3-948B-1728B52AA6E4}">
                <adec:decorative xmlns:adec="http://schemas.microsoft.com/office/drawing/2017/decorative" val="1"/>
              </a:ext>
            </a:extLst>
          </p:cNvPr>
          <p:cNvSpPr/>
          <p:nvPr/>
        </p:nvSpPr>
        <p:spPr>
          <a:xfrm>
            <a:off x="1885269" y="2346997"/>
            <a:ext cx="7855666" cy="385646"/>
          </a:xfrm>
          <a:prstGeom prst="roundRect">
            <a:avLst>
              <a:gd name="adj" fmla="val 50000"/>
            </a:avLst>
          </a:prstGeom>
          <a:solidFill>
            <a:schemeClr val="tx2">
              <a:alpha val="5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36" name="Zone de texte 54">
            <a:extLst>
              <a:ext uri="{FF2B5EF4-FFF2-40B4-BE49-F238E27FC236}">
                <a16:creationId xmlns:a16="http://schemas.microsoft.com/office/drawing/2014/main" id="{CAED8DBF-02C2-4195-B70B-FF9291F04DC3}"/>
              </a:ext>
            </a:extLst>
          </p:cNvPr>
          <p:cNvSpPr txBox="1"/>
          <p:nvPr/>
        </p:nvSpPr>
        <p:spPr>
          <a:xfrm>
            <a:off x="2629741" y="2409566"/>
            <a:ext cx="1492588" cy="246221"/>
          </a:xfrm>
          <a:prstGeom prst="rect">
            <a:avLst/>
          </a:prstGeom>
          <a:noFill/>
        </p:spPr>
        <p:txBody>
          <a:bodyPr wrap="none" lIns="0" tIns="0" rIns="0" bIns="0" rtlCol="0" anchor="ctr">
            <a:spAutoFit/>
          </a:bodyPr>
          <a:lstStyle/>
          <a:p>
            <a:pPr algn="ctr" rtl="0"/>
            <a:r>
              <a:rPr lang="fr-FR" sz="1600" b="1" noProof="1">
                <a:solidFill>
                  <a:schemeClr val="bg1"/>
                </a:solidFill>
              </a:rPr>
              <a:t>Adresse et contact</a:t>
            </a:r>
          </a:p>
        </p:txBody>
      </p:sp>
      <p:sp>
        <p:nvSpPr>
          <p:cNvPr id="37" name="Zone de texte 55">
            <a:extLst>
              <a:ext uri="{FF2B5EF4-FFF2-40B4-BE49-F238E27FC236}">
                <a16:creationId xmlns:a16="http://schemas.microsoft.com/office/drawing/2014/main" id="{FDF07A15-F39A-488F-9A46-066417D2FD58}"/>
              </a:ext>
            </a:extLst>
          </p:cNvPr>
          <p:cNvSpPr txBox="1"/>
          <p:nvPr/>
        </p:nvSpPr>
        <p:spPr>
          <a:xfrm>
            <a:off x="5299838" y="2408304"/>
            <a:ext cx="1631793" cy="246221"/>
          </a:xfrm>
          <a:prstGeom prst="rect">
            <a:avLst/>
          </a:prstGeom>
          <a:noFill/>
        </p:spPr>
        <p:txBody>
          <a:bodyPr wrap="none" lIns="0" tIns="0" rIns="0" bIns="0" rtlCol="0" anchor="ctr">
            <a:spAutoFit/>
          </a:bodyPr>
          <a:lstStyle/>
          <a:p>
            <a:pPr algn="ctr" rtl="0"/>
            <a:r>
              <a:rPr lang="fr-FR" sz="1600" b="1" noProof="1">
                <a:solidFill>
                  <a:schemeClr val="bg1"/>
                </a:solidFill>
              </a:rPr>
              <a:t>Types de logements</a:t>
            </a:r>
          </a:p>
        </p:txBody>
      </p:sp>
      <p:sp>
        <p:nvSpPr>
          <p:cNvPr id="67" name="Zone de texte 69">
            <a:extLst>
              <a:ext uri="{FF2B5EF4-FFF2-40B4-BE49-F238E27FC236}">
                <a16:creationId xmlns:a16="http://schemas.microsoft.com/office/drawing/2014/main" id="{F2C03D77-9CB7-4E19-82C9-DC85A57EB940}"/>
              </a:ext>
            </a:extLst>
          </p:cNvPr>
          <p:cNvSpPr txBox="1"/>
          <p:nvPr/>
        </p:nvSpPr>
        <p:spPr>
          <a:xfrm>
            <a:off x="433123" y="4336865"/>
            <a:ext cx="1339790" cy="184666"/>
          </a:xfrm>
          <a:prstGeom prst="rect">
            <a:avLst/>
          </a:prstGeom>
          <a:noFill/>
        </p:spPr>
        <p:txBody>
          <a:bodyPr wrap="square" lIns="0" tIns="0" rIns="0" bIns="0" rtlCol="0" anchor="ctr">
            <a:spAutoFit/>
          </a:bodyPr>
          <a:lstStyle/>
          <a:p>
            <a:pPr algn="ctr"/>
            <a:r>
              <a:rPr lang="fr-FR" sz="1200" b="1" u="sng" dirty="0">
                <a:solidFill>
                  <a:schemeClr val="bg1"/>
                </a:solidFill>
                <a:hlinkClick r:id="rId3">
                  <a:extLst>
                    <a:ext uri="{A12FA001-AC4F-418D-AE19-62706E023703}">
                      <ahyp:hlinkClr xmlns:ahyp="http://schemas.microsoft.com/office/drawing/2018/hyperlinkcolor" val="tx"/>
                    </a:ext>
                  </a:extLst>
                </a:hlinkClick>
              </a:rPr>
              <a:t>Résidence BARTHOU</a:t>
            </a:r>
            <a:endParaRPr lang="fr-FR" sz="1200" b="1" noProof="1">
              <a:solidFill>
                <a:schemeClr val="bg1"/>
              </a:solidFill>
            </a:endParaRPr>
          </a:p>
        </p:txBody>
      </p:sp>
      <p:graphicFrame>
        <p:nvGraphicFramePr>
          <p:cNvPr id="2" name="Tableau 1">
            <a:extLst>
              <a:ext uri="{FF2B5EF4-FFF2-40B4-BE49-F238E27FC236}">
                <a16:creationId xmlns:a16="http://schemas.microsoft.com/office/drawing/2014/main" id="{2DE5234E-9530-4FE8-A46E-39C329416C01}"/>
              </a:ext>
            </a:extLst>
          </p:cNvPr>
          <p:cNvGraphicFramePr>
            <a:graphicFrameLocks noGrp="1"/>
          </p:cNvGraphicFramePr>
          <p:nvPr>
            <p:extLst>
              <p:ext uri="{D42A27DB-BD31-4B8C-83A1-F6EECF244321}">
                <p14:modId xmlns:p14="http://schemas.microsoft.com/office/powerpoint/2010/main" val="2456556360"/>
              </p:ext>
            </p:extLst>
          </p:nvPr>
        </p:nvGraphicFramePr>
        <p:xfrm>
          <a:off x="2038305" y="2801008"/>
          <a:ext cx="7590274" cy="4806842"/>
        </p:xfrm>
        <a:graphic>
          <a:graphicData uri="http://schemas.openxmlformats.org/drawingml/2006/table">
            <a:tbl>
              <a:tblPr firstRow="1" bandRow="1">
                <a:tableStyleId>{5C22544A-7EE6-4342-B048-85BDC9FD1C3A}</a:tableStyleId>
              </a:tblPr>
              <a:tblGrid>
                <a:gridCol w="2638087">
                  <a:extLst>
                    <a:ext uri="{9D8B030D-6E8A-4147-A177-3AD203B41FA5}">
                      <a16:colId xmlns:a16="http://schemas.microsoft.com/office/drawing/2014/main" val="2937953430"/>
                    </a:ext>
                  </a:extLst>
                </a:gridCol>
                <a:gridCol w="2996784">
                  <a:extLst>
                    <a:ext uri="{9D8B030D-6E8A-4147-A177-3AD203B41FA5}">
                      <a16:colId xmlns:a16="http://schemas.microsoft.com/office/drawing/2014/main" val="170860131"/>
                    </a:ext>
                  </a:extLst>
                </a:gridCol>
                <a:gridCol w="1955403">
                  <a:extLst>
                    <a:ext uri="{9D8B030D-6E8A-4147-A177-3AD203B41FA5}">
                      <a16:colId xmlns:a16="http://schemas.microsoft.com/office/drawing/2014/main" val="3842958514"/>
                    </a:ext>
                  </a:extLst>
                </a:gridCol>
              </a:tblGrid>
              <a:tr h="1045985">
                <a:tc>
                  <a:txBody>
                    <a:bodyPr/>
                    <a:lstStyle/>
                    <a:p>
                      <a:pPr algn="ctr"/>
                      <a:endParaRPr lang="fr-FR" sz="1000" b="1" dirty="0">
                        <a:solidFill>
                          <a:schemeClr val="accent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10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10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4646144"/>
                  </a:ext>
                </a:extLst>
              </a:tr>
              <a:tr h="743160">
                <a:tc>
                  <a:txBody>
                    <a:bodyPr/>
                    <a:lstStyle/>
                    <a:p>
                      <a:pPr algn="ctr"/>
                      <a:endParaRPr lang="fr-FR" sz="1000" b="1" dirty="0">
                        <a:solidFill>
                          <a:schemeClr val="accent1">
                            <a:lumMod val="60000"/>
                            <a:lumOff val="40000"/>
                          </a:schemeClr>
                        </a:solidFill>
                      </a:endParaRPr>
                    </a:p>
                    <a:p>
                      <a:pPr algn="ctr"/>
                      <a:r>
                        <a:rPr lang="fr-FR" sz="1000" b="1" dirty="0">
                          <a:solidFill>
                            <a:schemeClr val="tx1"/>
                          </a:solidFill>
                        </a:rPr>
                        <a:t>3 rue LEMIRE - 57500 SAINT-AVOLD</a:t>
                      </a:r>
                    </a:p>
                    <a:p>
                      <a:pPr algn="ctr"/>
                      <a:r>
                        <a:rPr lang="fr-FR" sz="1000" b="1" dirty="0">
                          <a:solidFill>
                            <a:schemeClr val="tx1"/>
                          </a:solidFill>
                        </a:rPr>
                        <a:t>Tél. : +33(0)9.77.42.57.57</a:t>
                      </a:r>
                      <a:br>
                        <a:rPr lang="fr-FR" sz="1000" b="1" dirty="0">
                          <a:solidFill>
                            <a:schemeClr val="accent1">
                              <a:lumMod val="60000"/>
                              <a:lumOff val="40000"/>
                            </a:schemeClr>
                          </a:solidFill>
                        </a:rPr>
                      </a:br>
                      <a:endParaRPr lang="fr-FR" sz="1000" b="1" dirty="0">
                        <a:solidFill>
                          <a:schemeClr val="tx1"/>
                        </a:solidFill>
                      </a:endParaRPr>
                    </a:p>
                    <a:p>
                      <a:pPr algn="ctr"/>
                      <a:r>
                        <a:rPr lang="fr-FR" sz="1000" b="1" dirty="0">
                          <a:solidFill>
                            <a:schemeClr val="tx1"/>
                          </a:solidFill>
                          <a:hlinkClick r:id="rId4"/>
                        </a:rPr>
                        <a:t>VIVEST</a:t>
                      </a:r>
                      <a:r>
                        <a:rPr lang="fr-FR" sz="1000" b="1" dirty="0">
                          <a:solidFill>
                            <a:schemeClr val="tx1"/>
                          </a:solidFill>
                        </a:rPr>
                        <a:t>  (bailleur social)</a:t>
                      </a:r>
                    </a:p>
                    <a:p>
                      <a:pPr algn="ctr"/>
                      <a:r>
                        <a:rPr lang="fr-FR" sz="1000" b="1" dirty="0">
                          <a:solidFill>
                            <a:schemeClr val="tx1"/>
                          </a:solidFill>
                        </a:rPr>
                        <a:t>Agence de Saint-Avold</a:t>
                      </a:r>
                    </a:p>
                    <a:p>
                      <a:pPr algn="ctr"/>
                      <a:r>
                        <a:rPr lang="fr-FR" sz="1000" b="1" dirty="0">
                          <a:solidFill>
                            <a:schemeClr val="tx1"/>
                          </a:solidFill>
                        </a:rPr>
                        <a:t>31, rue de Montréal</a:t>
                      </a:r>
                    </a:p>
                    <a:p>
                      <a:pPr algn="ctr"/>
                      <a:r>
                        <a:rPr lang="fr-FR" sz="1000" b="1" dirty="0">
                          <a:solidFill>
                            <a:schemeClr val="tx1"/>
                          </a:solidFill>
                        </a:rPr>
                        <a:t>57500 SAINT-AVOLD</a:t>
                      </a:r>
                    </a:p>
                    <a:p>
                      <a:pPr algn="ctr"/>
                      <a:endParaRPr lang="fr-FR" sz="1000" b="1" dirty="0">
                        <a:solidFill>
                          <a:schemeClr val="tx1"/>
                        </a:solidFill>
                      </a:endParaRPr>
                    </a:p>
                    <a:p>
                      <a:pPr algn="ctr"/>
                      <a:r>
                        <a:rPr lang="fr-FR" sz="1000" b="1" dirty="0">
                          <a:solidFill>
                            <a:schemeClr val="tx1"/>
                          </a:solidFill>
                        </a:rPr>
                        <a:t>Mme Stéphanie PAUL </a:t>
                      </a:r>
                    </a:p>
                    <a:p>
                      <a:pPr algn="ctr"/>
                      <a:r>
                        <a:rPr lang="fr-FR" sz="1000" b="1" dirty="0">
                          <a:solidFill>
                            <a:schemeClr val="tx1"/>
                          </a:solidFill>
                        </a:rPr>
                        <a:t>Tél. : +33(0)6 98 92 80 99 </a:t>
                      </a:r>
                    </a:p>
                    <a:p>
                      <a:pPr algn="ctr"/>
                      <a:r>
                        <a:rPr lang="fr-FR" sz="1000" b="1" dirty="0">
                          <a:solidFill>
                            <a:schemeClr val="tx1"/>
                          </a:solidFill>
                          <a:hlinkClick r:id="rId5"/>
                        </a:rPr>
                        <a:t>stephanie.paul@vivest.fr</a:t>
                      </a:r>
                      <a:endParaRPr lang="fr-FR" sz="10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1000" b="1" dirty="0">
                        <a:solidFill>
                          <a:schemeClr val="tx1"/>
                        </a:solidFill>
                      </a:endParaRPr>
                    </a:p>
                    <a:p>
                      <a:pPr algn="ctr"/>
                      <a:r>
                        <a:rPr lang="fr-FR" sz="1000" b="1" dirty="0">
                          <a:solidFill>
                            <a:schemeClr val="tx1"/>
                          </a:solidFill>
                        </a:rPr>
                        <a:t>67 studios et T1 de 19m² et </a:t>
                      </a:r>
                      <a:r>
                        <a:rPr lang="fr-FR" sz="1000" b="1" kern="1200" dirty="0">
                          <a:solidFill>
                            <a:srgbClr val="C00680"/>
                          </a:solidFill>
                          <a:latin typeface="+mn-lt"/>
                          <a:ea typeface="+mn-ea"/>
                          <a:cs typeface="+mn-cs"/>
                        </a:rPr>
                        <a:t>T2</a:t>
                      </a:r>
                      <a:r>
                        <a:rPr lang="fr-FR" sz="1000" b="1" dirty="0">
                          <a:solidFill>
                            <a:schemeClr val="tx1"/>
                          </a:solidFill>
                        </a:rPr>
                        <a:t>* 50m² meublés.</a:t>
                      </a:r>
                    </a:p>
                    <a:p>
                      <a:pPr algn="ctr"/>
                      <a:endParaRPr lang="fr-FR" sz="1000" b="1" dirty="0">
                        <a:solidFill>
                          <a:schemeClr val="tx1"/>
                        </a:solidFill>
                      </a:endParaRPr>
                    </a:p>
                    <a:p>
                      <a:pPr algn="ctr"/>
                      <a:r>
                        <a:rPr lang="fr-FR" sz="1000" b="1" dirty="0">
                          <a:solidFill>
                            <a:schemeClr val="tx1"/>
                          </a:solidFill>
                        </a:rPr>
                        <a:t> Résidence sécurisée avec interphone et gardien.</a:t>
                      </a:r>
                    </a:p>
                    <a:p>
                      <a:pPr algn="ctr"/>
                      <a:r>
                        <a:rPr lang="fr-FR" sz="1000" b="1" dirty="0">
                          <a:solidFill>
                            <a:schemeClr val="tx1"/>
                          </a:solidFill>
                        </a:rPr>
                        <a:t>Lit, placard, bureau, </a:t>
                      </a:r>
                      <a:r>
                        <a:rPr lang="fr-FR" sz="1000" b="1" kern="1200" dirty="0">
                          <a:solidFill>
                            <a:srgbClr val="C00680"/>
                          </a:solidFill>
                          <a:latin typeface="+mn-lt"/>
                          <a:ea typeface="+mn-ea"/>
                          <a:cs typeface="+mn-cs"/>
                        </a:rPr>
                        <a:t>kitchenette</a:t>
                      </a:r>
                      <a:r>
                        <a:rPr lang="fr-FR" sz="1000" b="1" dirty="0">
                          <a:solidFill>
                            <a:schemeClr val="tx1"/>
                          </a:solidFill>
                        </a:rPr>
                        <a:t>*. </a:t>
                      </a:r>
                    </a:p>
                    <a:p>
                      <a:pPr algn="ctr"/>
                      <a:r>
                        <a:rPr lang="fr-FR" sz="1000" b="1" dirty="0" err="1">
                          <a:solidFill>
                            <a:schemeClr val="tx1"/>
                          </a:solidFill>
                        </a:rPr>
                        <a:t>Sdb</a:t>
                      </a:r>
                      <a:r>
                        <a:rPr lang="fr-FR" sz="1000" b="1" dirty="0">
                          <a:solidFill>
                            <a:schemeClr val="tx1"/>
                          </a:solidFill>
                        </a:rPr>
                        <a:t> privée dans T1 et T2. Ascenseur, parking gratuit. </a:t>
                      </a:r>
                    </a:p>
                    <a:p>
                      <a:pPr algn="ctr"/>
                      <a:r>
                        <a:rPr lang="fr-FR" sz="1000" b="1" dirty="0">
                          <a:solidFill>
                            <a:schemeClr val="tx1"/>
                          </a:solidFill>
                        </a:rPr>
                        <a:t>2 cafétérias aménagées ainsi qu'un coin détente. </a:t>
                      </a:r>
                    </a:p>
                    <a:p>
                      <a:pPr algn="ctr"/>
                      <a:r>
                        <a:rPr lang="fr-FR" sz="1000" b="1" dirty="0">
                          <a:solidFill>
                            <a:schemeClr val="tx1"/>
                          </a:solidFill>
                        </a:rPr>
                        <a:t>Pas de frais d'agence.  Caution offerte. </a:t>
                      </a:r>
                      <a:r>
                        <a:rPr lang="fr-FR" sz="1000" b="1" kern="1200" dirty="0">
                          <a:solidFill>
                            <a:srgbClr val="C00680"/>
                          </a:solidFill>
                          <a:latin typeface="+mn-lt"/>
                          <a:ea typeface="+mn-ea"/>
                          <a:cs typeface="+mn-cs"/>
                        </a:rPr>
                        <a:t>APL</a:t>
                      </a:r>
                      <a:r>
                        <a:rPr lang="fr-FR" sz="1000" b="1" dirty="0">
                          <a:solidFill>
                            <a:schemeClr val="tx1"/>
                          </a:solidFill>
                        </a:rPr>
                        <a:t>*.</a:t>
                      </a:r>
                    </a:p>
                    <a:p>
                      <a:pPr algn="ctr"/>
                      <a:endParaRPr lang="fr-FR" sz="1000" b="1" dirty="0">
                        <a:solidFill>
                          <a:schemeClr val="tx1"/>
                        </a:solidFill>
                      </a:endParaRPr>
                    </a:p>
                    <a:p>
                      <a:pPr algn="ctr"/>
                      <a:r>
                        <a:rPr lang="fr-FR" sz="1000" b="1" dirty="0">
                          <a:solidFill>
                            <a:schemeClr val="tx1"/>
                          </a:solidFill>
                        </a:rPr>
                        <a:t>. Tarif  :  T1 à partir de 418€** </a:t>
                      </a:r>
                      <a:r>
                        <a:rPr lang="fr-FR" sz="1000" b="1" kern="1200" dirty="0">
                          <a:solidFill>
                            <a:srgbClr val="C00680"/>
                          </a:solidFill>
                          <a:latin typeface="+mn-lt"/>
                          <a:ea typeface="+mn-ea"/>
                          <a:cs typeface="+mn-cs"/>
                        </a:rPr>
                        <a:t>CC</a:t>
                      </a:r>
                      <a:r>
                        <a:rPr lang="fr-FR" sz="1000" b="1" dirty="0">
                          <a:solidFill>
                            <a:schemeClr val="tx1"/>
                          </a:solidFill>
                        </a:rPr>
                        <a:t>*/mois </a:t>
                      </a:r>
                    </a:p>
                    <a:p>
                      <a:pPr algn="ctr"/>
                      <a:r>
                        <a:rPr lang="fr-FR" sz="1000" b="1" dirty="0">
                          <a:solidFill>
                            <a:schemeClr val="tx1"/>
                          </a:solidFill>
                        </a:rPr>
                        <a:t>(chauffage gaz &amp; internet)</a:t>
                      </a:r>
                    </a:p>
                    <a:p>
                      <a:pPr algn="ctr"/>
                      <a:endParaRPr lang="fr-FR" sz="1000" b="1" dirty="0">
                        <a:solidFill>
                          <a:schemeClr val="tx1"/>
                        </a:solidFill>
                      </a:endParaRPr>
                    </a:p>
                    <a:p>
                      <a:pPr algn="ctr"/>
                      <a:r>
                        <a:rPr lang="fr-FR" sz="1000" b="1" dirty="0">
                          <a:solidFill>
                            <a:schemeClr val="tx1"/>
                          </a:solidFill>
                          <a:hlinkClick r:id="rId6"/>
                        </a:rPr>
                        <a:t>Déposer une demande de logement</a:t>
                      </a:r>
                      <a:endParaRPr lang="fr-FR" sz="10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chemeClr val="tx1"/>
                          </a:solidFill>
                        </a:rPr>
                        <a:t>à 3 minutes à pied du</a:t>
                      </a:r>
                    </a:p>
                    <a:p>
                      <a:pPr algn="ctr"/>
                      <a:r>
                        <a:rPr lang="fr-FR" sz="1000" b="1" dirty="0">
                          <a:solidFill>
                            <a:schemeClr val="tx1"/>
                          </a:solidFill>
                        </a:rPr>
                        <a:t>Campus IUT de Chimie</a:t>
                      </a:r>
                    </a:p>
                    <a:p>
                      <a:pPr algn="ctr"/>
                      <a:r>
                        <a:rPr lang="fr-FR" sz="1000" b="1" dirty="0">
                          <a:solidFill>
                            <a:schemeClr val="tx1"/>
                          </a:solidFill>
                        </a:rPr>
                        <a:t>Moselle-Est</a:t>
                      </a:r>
                    </a:p>
                    <a:p>
                      <a:pPr algn="ctr"/>
                      <a:r>
                        <a:rPr lang="fr-FR" sz="1000" b="1" dirty="0">
                          <a:solidFill>
                            <a:schemeClr val="tx1"/>
                          </a:solidFill>
                        </a:rPr>
                        <a:t>Saint-Avold</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42283"/>
                  </a:ext>
                </a:extLst>
              </a:tr>
              <a:tr h="874306">
                <a:tc>
                  <a:txBody>
                    <a:bodyPr/>
                    <a:lstStyle/>
                    <a:p>
                      <a:pPr algn="ct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9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9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538333"/>
                  </a:ext>
                </a:extLst>
              </a:tr>
              <a:tr h="813911">
                <a:tc>
                  <a:txBody>
                    <a:bodyPr/>
                    <a:lstStyle/>
                    <a:p>
                      <a:pPr algn="ct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p>
                      <a:pPr algn="ct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6859764"/>
                  </a:ext>
                </a:extLst>
              </a:tr>
            </a:tbl>
          </a:graphicData>
        </a:graphic>
      </p:graphicFrame>
      <p:pic>
        <p:nvPicPr>
          <p:cNvPr id="24" name="Graphique 23" descr="Ampoule et engrenage">
            <a:extLst>
              <a:ext uri="{FF2B5EF4-FFF2-40B4-BE49-F238E27FC236}">
                <a16:creationId xmlns:a16="http://schemas.microsoft.com/office/drawing/2014/main" id="{700BD55B-5CB0-43B6-AF27-83C16B5244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06731" y="1712325"/>
            <a:ext cx="914400" cy="914400"/>
          </a:xfrm>
          <a:prstGeom prst="rect">
            <a:avLst/>
          </a:prstGeom>
        </p:spPr>
      </p:pic>
      <p:pic>
        <p:nvPicPr>
          <p:cNvPr id="40" name="Graphique 39" descr="Ville">
            <a:extLst>
              <a:ext uri="{FF2B5EF4-FFF2-40B4-BE49-F238E27FC236}">
                <a16:creationId xmlns:a16="http://schemas.microsoft.com/office/drawing/2014/main" id="{27E9AAC3-9A5A-4B7D-ADD1-F62B8DE938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9152" y="1205876"/>
            <a:ext cx="523221" cy="523221"/>
          </a:xfrm>
          <a:prstGeom prst="rect">
            <a:avLst/>
          </a:prstGeom>
        </p:spPr>
      </p:pic>
      <p:sp>
        <p:nvSpPr>
          <p:cNvPr id="45" name="Zone de texte 67">
            <a:extLst>
              <a:ext uri="{FF2B5EF4-FFF2-40B4-BE49-F238E27FC236}">
                <a16:creationId xmlns:a16="http://schemas.microsoft.com/office/drawing/2014/main" id="{BCE99C51-BF19-4B8C-9B65-8B20F6313E03}"/>
              </a:ext>
            </a:extLst>
          </p:cNvPr>
          <p:cNvSpPr txBox="1"/>
          <p:nvPr/>
        </p:nvSpPr>
        <p:spPr>
          <a:xfrm>
            <a:off x="7978085" y="2425833"/>
            <a:ext cx="1227900" cy="246221"/>
          </a:xfrm>
          <a:prstGeom prst="rect">
            <a:avLst/>
          </a:prstGeom>
          <a:noFill/>
        </p:spPr>
        <p:txBody>
          <a:bodyPr wrap="none" lIns="0" tIns="0" rIns="0" bIns="0" rtlCol="0" anchor="ctr">
            <a:spAutoFit/>
          </a:bodyPr>
          <a:lstStyle/>
          <a:p>
            <a:pPr algn="ctr" rtl="0"/>
            <a:r>
              <a:rPr lang="fr-FR" sz="1600" b="1" noProof="1">
                <a:solidFill>
                  <a:schemeClr val="bg1"/>
                </a:solidFill>
              </a:rPr>
              <a:t>Proche campus</a:t>
            </a:r>
          </a:p>
        </p:txBody>
      </p:sp>
      <p:pic>
        <p:nvPicPr>
          <p:cNvPr id="30" name="Graphique 29" descr="Curseur">
            <a:hlinkClick r:id="rId11" action="ppaction://hlinksldjump"/>
            <a:extLst>
              <a:ext uri="{FF2B5EF4-FFF2-40B4-BE49-F238E27FC236}">
                <a16:creationId xmlns:a16="http://schemas.microsoft.com/office/drawing/2014/main" id="{DAC7298D-B094-41D7-B938-0844B87A56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66620" y="2035720"/>
            <a:ext cx="251851" cy="251851"/>
          </a:xfrm>
          <a:prstGeom prst="rect">
            <a:avLst/>
          </a:prstGeom>
        </p:spPr>
      </p:pic>
      <p:sp>
        <p:nvSpPr>
          <p:cNvPr id="31" name="ZoneTexte 30">
            <a:extLst>
              <a:ext uri="{FF2B5EF4-FFF2-40B4-BE49-F238E27FC236}">
                <a16:creationId xmlns:a16="http://schemas.microsoft.com/office/drawing/2014/main" id="{BC942031-EC40-4883-B861-E663121A1EAD}"/>
              </a:ext>
            </a:extLst>
          </p:cNvPr>
          <p:cNvSpPr txBox="1"/>
          <p:nvPr/>
        </p:nvSpPr>
        <p:spPr>
          <a:xfrm>
            <a:off x="7153940" y="1863959"/>
            <a:ext cx="2138606" cy="553998"/>
          </a:xfrm>
          <a:prstGeom prst="rect">
            <a:avLst/>
          </a:prstGeom>
          <a:noFill/>
        </p:spPr>
        <p:txBody>
          <a:bodyPr wrap="square" rtlCol="0">
            <a:spAutoFit/>
          </a:bodyPr>
          <a:lstStyle/>
          <a:p>
            <a:r>
              <a:rPr lang="fr-FR" sz="1000" b="1" dirty="0"/>
              <a:t>*Lexique et abréviations à retrouver </a:t>
            </a:r>
            <a:r>
              <a:rPr lang="fr-FR" sz="1000" b="1" dirty="0">
                <a:solidFill>
                  <a:srgbClr val="C00680"/>
                </a:solidFill>
                <a:hlinkClick r:id="rId11" action="ppaction://hlinksldjump"/>
              </a:rPr>
              <a:t>ici</a:t>
            </a:r>
            <a:endParaRPr lang="fr-FR" sz="1000" b="1" dirty="0">
              <a:solidFill>
                <a:srgbClr val="C00680"/>
              </a:solidFill>
            </a:endParaRPr>
          </a:p>
          <a:p>
            <a:r>
              <a:rPr lang="fr-FR" sz="1000" b="1" dirty="0">
                <a:solidFill>
                  <a:srgbClr val="C00680"/>
                </a:solidFill>
              </a:rPr>
              <a:t>** à titre indicatif, tarifs 2024-2025</a:t>
            </a:r>
          </a:p>
          <a:p>
            <a:endParaRPr lang="fr-FR" sz="1000" b="1" dirty="0">
              <a:solidFill>
                <a:srgbClr val="C00680"/>
              </a:solidFill>
            </a:endParaRPr>
          </a:p>
        </p:txBody>
      </p:sp>
      <p:pic>
        <p:nvPicPr>
          <p:cNvPr id="34" name="Graphique 33" descr="Maison">
            <a:hlinkClick r:id="" action="ppaction://hlinkshowjump?jump=firstslide"/>
            <a:extLst>
              <a:ext uri="{FF2B5EF4-FFF2-40B4-BE49-F238E27FC236}">
                <a16:creationId xmlns:a16="http://schemas.microsoft.com/office/drawing/2014/main" id="{681BAA2A-53D3-43BE-870D-FA4F0AD808F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04400" y="1502515"/>
            <a:ext cx="383200" cy="383200"/>
          </a:xfrm>
          <a:prstGeom prst="rect">
            <a:avLst/>
          </a:prstGeom>
        </p:spPr>
      </p:pic>
      <p:sp>
        <p:nvSpPr>
          <p:cNvPr id="43" name="Zone de texte 68">
            <a:extLst>
              <a:ext uri="{FF2B5EF4-FFF2-40B4-BE49-F238E27FC236}">
                <a16:creationId xmlns:a16="http://schemas.microsoft.com/office/drawing/2014/main" id="{DD9E8A72-4535-4A8F-BAC1-F2861A571105}"/>
              </a:ext>
            </a:extLst>
          </p:cNvPr>
          <p:cNvSpPr txBox="1"/>
          <p:nvPr/>
        </p:nvSpPr>
        <p:spPr>
          <a:xfrm>
            <a:off x="315310" y="3133481"/>
            <a:ext cx="1575393" cy="369332"/>
          </a:xfrm>
          <a:prstGeom prst="rect">
            <a:avLst/>
          </a:prstGeom>
          <a:noFill/>
        </p:spPr>
        <p:txBody>
          <a:bodyPr wrap="square" lIns="0" tIns="0" rIns="0" bIns="0" rtlCol="0" anchor="ctr">
            <a:spAutoFit/>
          </a:bodyPr>
          <a:lstStyle/>
          <a:p>
            <a:pPr algn="ctr"/>
            <a:r>
              <a:rPr lang="fr-FR" sz="1200" b="1" dirty="0">
                <a:solidFill>
                  <a:schemeClr val="bg1"/>
                </a:solidFill>
                <a:hlinkClick r:id="rId16">
                  <a:extLst>
                    <a:ext uri="{A12FA001-AC4F-418D-AE19-62706E023703}">
                      <ahyp:hlinkClr xmlns:ahyp="http://schemas.microsoft.com/office/drawing/2018/hyperlinkcolor" val="tx"/>
                    </a:ext>
                  </a:extLst>
                </a:hlinkClick>
              </a:rPr>
              <a:t>FJT</a:t>
            </a:r>
          </a:p>
          <a:p>
            <a:pPr algn="ctr"/>
            <a:r>
              <a:rPr lang="fr-FR" sz="1200" b="1" dirty="0">
                <a:solidFill>
                  <a:schemeClr val="bg1"/>
                </a:solidFill>
                <a:hlinkClick r:id="rId16">
                  <a:extLst>
                    <a:ext uri="{A12FA001-AC4F-418D-AE19-62706E023703}">
                      <ahyp:hlinkClr xmlns:ahyp="http://schemas.microsoft.com/office/drawing/2018/hyperlinkcolor" val="tx"/>
                    </a:ext>
                  </a:extLst>
                </a:hlinkClick>
              </a:rPr>
              <a:t>LES TROIS FRONTIERES</a:t>
            </a:r>
            <a:endParaRPr lang="fr-FR" sz="1200" b="1" dirty="0">
              <a:solidFill>
                <a:schemeClr val="bg1"/>
              </a:solidFill>
            </a:endParaRPr>
          </a:p>
        </p:txBody>
      </p:sp>
      <p:pic>
        <p:nvPicPr>
          <p:cNvPr id="42" name="Graphique 41" descr="Ligne fléchée : tout droit">
            <a:hlinkClick r:id="" action="ppaction://hlinkshowjump?jump=nextslide"/>
            <a:extLst>
              <a:ext uri="{FF2B5EF4-FFF2-40B4-BE49-F238E27FC236}">
                <a16:creationId xmlns:a16="http://schemas.microsoft.com/office/drawing/2014/main" id="{F6730556-C40E-4879-9124-6AAF6FDF0A4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0800000">
            <a:off x="6424921" y="1441554"/>
            <a:ext cx="383200" cy="520960"/>
          </a:xfrm>
          <a:prstGeom prst="rect">
            <a:avLst/>
          </a:prstGeom>
        </p:spPr>
      </p:pic>
      <p:pic>
        <p:nvPicPr>
          <p:cNvPr id="44" name="Graphique 43" descr="Ligne fléchée : tout droit">
            <a:hlinkClick r:id="" action="ppaction://hlinkshowjump?jump=previousslide"/>
            <a:extLst>
              <a:ext uri="{FF2B5EF4-FFF2-40B4-BE49-F238E27FC236}">
                <a16:creationId xmlns:a16="http://schemas.microsoft.com/office/drawing/2014/main" id="{8574A267-418E-4EBA-9954-235D55CE033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377346" y="1453308"/>
            <a:ext cx="383201" cy="520960"/>
          </a:xfrm>
          <a:prstGeom prst="rect">
            <a:avLst/>
          </a:prstGeom>
        </p:spPr>
      </p:pic>
      <p:sp>
        <p:nvSpPr>
          <p:cNvPr id="53" name="Zone de texte 13">
            <a:extLst>
              <a:ext uri="{FF2B5EF4-FFF2-40B4-BE49-F238E27FC236}">
                <a16:creationId xmlns:a16="http://schemas.microsoft.com/office/drawing/2014/main" id="{BBB33E5F-6BCD-43C1-A772-A9BAF121D236}"/>
              </a:ext>
            </a:extLst>
          </p:cNvPr>
          <p:cNvSpPr txBox="1"/>
          <p:nvPr/>
        </p:nvSpPr>
        <p:spPr>
          <a:xfrm>
            <a:off x="1463905" y="791235"/>
            <a:ext cx="9264192" cy="307777"/>
          </a:xfrm>
          <a:prstGeom prst="rect">
            <a:avLst/>
          </a:prstGeom>
          <a:noFill/>
        </p:spPr>
        <p:txBody>
          <a:bodyPr wrap="square" lIns="0" tIns="0" rIns="0" bIns="0" rtlCol="0">
            <a:spAutoFit/>
          </a:bodyPr>
          <a:lstStyle/>
          <a:p>
            <a:pPr algn="ctr"/>
            <a:r>
              <a:rPr lang="fr-FR" sz="2000" i="1" noProof="1">
                <a:solidFill>
                  <a:schemeClr val="tx1">
                    <a:lumMod val="75000"/>
                    <a:lumOff val="25000"/>
                  </a:schemeClr>
                </a:solidFill>
              </a:rPr>
              <a:t>Longs </a:t>
            </a:r>
            <a:r>
              <a:rPr lang="fr-FR" sz="2000" noProof="1">
                <a:solidFill>
                  <a:schemeClr val="tx1">
                    <a:lumMod val="75000"/>
                    <a:lumOff val="25000"/>
                  </a:schemeClr>
                </a:solidFill>
              </a:rPr>
              <a:t>séjours – 2025-2026 - </a:t>
            </a:r>
            <a:r>
              <a:rPr lang="fr-FR" sz="2000" b="1" noProof="1">
                <a:solidFill>
                  <a:prstClr val="black">
                    <a:lumMod val="75000"/>
                    <a:lumOff val="25000"/>
                  </a:prstClr>
                </a:solidFill>
              </a:rPr>
              <a:t>Pour campus Moselle-Est à </a:t>
            </a:r>
            <a:r>
              <a:rPr lang="fr-FR" sz="2000" b="1" dirty="0">
                <a:solidFill>
                  <a:prstClr val="black">
                    <a:lumMod val="75000"/>
                    <a:lumOff val="25000"/>
                  </a:prstClr>
                </a:solidFill>
              </a:rPr>
              <a:t>Saint-Avold</a:t>
            </a:r>
            <a:endParaRPr lang="fr-FR" sz="2000" noProof="1">
              <a:solidFill>
                <a:schemeClr val="tx1">
                  <a:lumMod val="75000"/>
                  <a:lumOff val="25000"/>
                </a:schemeClr>
              </a:solidFill>
            </a:endParaRPr>
          </a:p>
        </p:txBody>
      </p:sp>
      <p:sp>
        <p:nvSpPr>
          <p:cNvPr id="33" name="Rectangle à coins arrondis 76">
            <a:extLst>
              <a:ext uri="{FF2B5EF4-FFF2-40B4-BE49-F238E27FC236}">
                <a16:creationId xmlns:a16="http://schemas.microsoft.com/office/drawing/2014/main" id="{C2374D90-6E87-46E1-93C8-F73C7D3DB4AA}"/>
              </a:ext>
              <a:ext uri="{C183D7F6-B498-43B3-948B-1728B52AA6E4}">
                <adec:decorative xmlns:adec="http://schemas.microsoft.com/office/drawing/2017/decorative" val="1"/>
              </a:ext>
            </a:extLst>
          </p:cNvPr>
          <p:cNvSpPr/>
          <p:nvPr/>
        </p:nvSpPr>
        <p:spPr>
          <a:xfrm>
            <a:off x="245868" y="4236952"/>
            <a:ext cx="1659741" cy="665618"/>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u="sng" dirty="0">
              <a:solidFill>
                <a:schemeClr val="bg1"/>
              </a:solidFill>
              <a:hlinkClick r:id="rId3">
                <a:extLst>
                  <a:ext uri="{A12FA001-AC4F-418D-AE19-62706E023703}">
                    <ahyp:hlinkClr xmlns:ahyp="http://schemas.microsoft.com/office/drawing/2018/hyperlinkcolor" val="tx"/>
                  </a:ext>
                </a:extLst>
              </a:hlinkClick>
            </a:endParaRPr>
          </a:p>
          <a:p>
            <a:pPr lvl="0" algn="ctr"/>
            <a:r>
              <a:rPr lang="fr-FR" sz="1200" dirty="0">
                <a:solidFill>
                  <a:schemeClr val="bg1"/>
                </a:solidFill>
                <a:hlinkClick r:id="rId19">
                  <a:extLst>
                    <a:ext uri="{A12FA001-AC4F-418D-AE19-62706E023703}">
                      <ahyp:hlinkClr xmlns:ahyp="http://schemas.microsoft.com/office/drawing/2018/hyperlinkcolor" val="tx"/>
                    </a:ext>
                  </a:extLst>
                </a:hlinkClick>
              </a:rPr>
              <a:t>Résidence Robert SCHUMAN</a:t>
            </a:r>
            <a:endParaRPr lang="fr-FR" sz="1200" dirty="0">
              <a:solidFill>
                <a:schemeClr val="bg1"/>
              </a:solidFill>
            </a:endParaRPr>
          </a:p>
          <a:p>
            <a:pPr algn="ctr"/>
            <a:endParaRPr lang="fr-FR" noProof="1"/>
          </a:p>
        </p:txBody>
      </p:sp>
      <p:sp>
        <p:nvSpPr>
          <p:cNvPr id="38" name="Rectangle : Coins supérieurs arrondis 46">
            <a:extLst>
              <a:ext uri="{FF2B5EF4-FFF2-40B4-BE49-F238E27FC236}">
                <a16:creationId xmlns:a16="http://schemas.microsoft.com/office/drawing/2014/main" id="{FDA2E8FF-F75A-4978-885E-2D2D41269135}"/>
              </a:ext>
              <a:ext uri="{C183D7F6-B498-43B3-948B-1728B52AA6E4}">
                <adec:decorative xmlns:adec="http://schemas.microsoft.com/office/drawing/2017/decorative" val="1"/>
              </a:ext>
            </a:extLst>
          </p:cNvPr>
          <p:cNvSpPr/>
          <p:nvPr/>
        </p:nvSpPr>
        <p:spPr>
          <a:xfrm rot="5400000" flipH="1">
            <a:off x="1426579" y="-234506"/>
            <a:ext cx="883630" cy="3736789"/>
          </a:xfrm>
          <a:prstGeom prst="round2SameRect">
            <a:avLst>
              <a:gd name="adj1" fmla="val 50000"/>
              <a:gd name="adj2" fmla="val 0"/>
            </a:avLst>
          </a:prstGeom>
          <a:solidFill>
            <a:srgbClr val="FF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lvl="0" algn="r">
              <a:defRPr/>
            </a:pPr>
            <a:r>
              <a:rPr lang="fr-FR" sz="24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RESIDENCE ETUDIANTE</a:t>
            </a:r>
          </a:p>
          <a:p>
            <a:pPr lvl="0" algn="r">
              <a:defRPr/>
            </a:pPr>
            <a:r>
              <a:rPr lang="fr-FR" sz="24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(bailleur social)</a:t>
            </a:r>
          </a:p>
          <a:p>
            <a:pPr algn="ctr" rtl="0"/>
            <a:endParaRPr lang="fr-FR" noProof="1"/>
          </a:p>
        </p:txBody>
      </p:sp>
      <p:pic>
        <p:nvPicPr>
          <p:cNvPr id="46" name="Graphique 45" descr="Ville">
            <a:extLst>
              <a:ext uri="{FF2B5EF4-FFF2-40B4-BE49-F238E27FC236}">
                <a16:creationId xmlns:a16="http://schemas.microsoft.com/office/drawing/2014/main" id="{F5C07500-9AD1-4D34-B2F9-D946B0DCD1A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7797" y="1245093"/>
            <a:ext cx="382965" cy="382965"/>
          </a:xfrm>
          <a:prstGeom prst="rect">
            <a:avLst/>
          </a:prstGeom>
        </p:spPr>
      </p:pic>
      <p:sp>
        <p:nvSpPr>
          <p:cNvPr id="47" name="Rectangle à coins arrondis 96">
            <a:extLst>
              <a:ext uri="{FF2B5EF4-FFF2-40B4-BE49-F238E27FC236}">
                <a16:creationId xmlns:a16="http://schemas.microsoft.com/office/drawing/2014/main" id="{CAAECA18-2B89-4C2B-9212-9D8F01258202}"/>
              </a:ext>
              <a:ext uri="{C183D7F6-B498-43B3-948B-1728B52AA6E4}">
                <adec:decorative xmlns:adec="http://schemas.microsoft.com/office/drawing/2017/decorative" val="1"/>
              </a:ext>
            </a:extLst>
          </p:cNvPr>
          <p:cNvSpPr/>
          <p:nvPr/>
        </p:nvSpPr>
        <p:spPr>
          <a:xfrm>
            <a:off x="9982200" y="2607166"/>
            <a:ext cx="1908699" cy="3397054"/>
          </a:xfrm>
          <a:prstGeom prst="roundRect">
            <a:avLst>
              <a:gd name="adj" fmla="val 50000"/>
            </a:avLst>
          </a:prstGeom>
          <a:solidFill>
            <a:srgbClr val="FF9900"/>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Contactez directement les résidences par e-mail pour la </a:t>
            </a:r>
            <a:r>
              <a:rPr lang="fr-FR" b="1" dirty="0">
                <a:solidFill>
                  <a:schemeClr val="bg1"/>
                </a:solidFill>
              </a:rPr>
              <a:t>réservation</a:t>
            </a:r>
          </a:p>
          <a:p>
            <a:pPr algn="ctr"/>
            <a:endParaRPr lang="fr-FR" sz="1000" b="1" dirty="0">
              <a:solidFill>
                <a:srgbClr val="0070C0"/>
              </a:solidFill>
            </a:endParaRPr>
          </a:p>
          <a:p>
            <a:pPr algn="ctr"/>
            <a:endParaRPr lang="fr-FR" b="1" dirty="0"/>
          </a:p>
        </p:txBody>
      </p:sp>
      <p:pic>
        <p:nvPicPr>
          <p:cNvPr id="51" name="Image 50">
            <a:extLst>
              <a:ext uri="{FF2B5EF4-FFF2-40B4-BE49-F238E27FC236}">
                <a16:creationId xmlns:a16="http://schemas.microsoft.com/office/drawing/2014/main" id="{007EA4EC-1514-4C5E-A01B-A0708D26944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54" name="Espace réservé du numéro de diapositive 8">
            <a:extLst>
              <a:ext uri="{FF2B5EF4-FFF2-40B4-BE49-F238E27FC236}">
                <a16:creationId xmlns:a16="http://schemas.microsoft.com/office/drawing/2014/main" id="{B37D7E78-EFA2-42B6-A837-98DCC31A443A}"/>
              </a:ext>
            </a:extLst>
          </p:cNvPr>
          <p:cNvSpPr txBox="1">
            <a:spLocks/>
          </p:cNvSpPr>
          <p:nvPr/>
        </p:nvSpPr>
        <p:spPr>
          <a:xfrm>
            <a:off x="10581016" y="6481752"/>
            <a:ext cx="590773" cy="365125"/>
          </a:xfrm>
          <a:prstGeom prst="rect">
            <a:avLst/>
          </a:prstGeom>
        </p:spPr>
        <p:txBody>
          <a:bodyPr/>
          <a:lstStyle>
            <a:defPPr rtl="0">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noProof="1"/>
          </a:p>
        </p:txBody>
      </p:sp>
      <p:sp>
        <p:nvSpPr>
          <p:cNvPr id="3" name="Espace réservé de la date 2">
            <a:extLst>
              <a:ext uri="{FF2B5EF4-FFF2-40B4-BE49-F238E27FC236}">
                <a16:creationId xmlns:a16="http://schemas.microsoft.com/office/drawing/2014/main" id="{EA9FB70A-D31F-4F2B-BDCE-D1F7983158F8}"/>
              </a:ext>
            </a:extLst>
          </p:cNvPr>
          <p:cNvSpPr>
            <a:spLocks noGrp="1"/>
          </p:cNvSpPr>
          <p:nvPr>
            <p:ph type="dt" sz="half" idx="2"/>
          </p:nvPr>
        </p:nvSpPr>
        <p:spPr>
          <a:xfrm>
            <a:off x="958150" y="6463072"/>
            <a:ext cx="9892499" cy="274345"/>
          </a:xfrm>
        </p:spPr>
        <p:txBody>
          <a:bodyPr/>
          <a:lstStyle/>
          <a:p>
            <a:r>
              <a:rPr lang="fr-FR" sz="1000" b="1" noProof="1">
                <a:latin typeface="Calibri" panose="020F0502020204030204" pitchFamily="34" charset="0"/>
                <a:cs typeface="Calibri" panose="020F0502020204030204" pitchFamily="34" charset="0"/>
              </a:rPr>
              <a:t>Dernière mise à jour : 17/06/2025–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21"/>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E0719DAE-77F1-4CF3-8E59-FF2018A9BADF}"/>
              </a:ext>
            </a:extLst>
          </p:cNvPr>
          <p:cNvSpPr>
            <a:spLocks noGrp="1"/>
          </p:cNvSpPr>
          <p:nvPr>
            <p:ph type="sldNum" sz="quarter" idx="4"/>
          </p:nvPr>
        </p:nvSpPr>
        <p:spPr/>
        <p:txBody>
          <a:bodyPr/>
          <a:lstStyle/>
          <a:p>
            <a:fld id="{5A4A7955-6230-48B4-BD8B-A7C460F75945}" type="slidenum">
              <a:rPr lang="fr-FR" noProof="1" smtClean="0"/>
              <a:pPr/>
              <a:t>21</a:t>
            </a:fld>
            <a:endParaRPr lang="fr-FR" noProof="1"/>
          </a:p>
        </p:txBody>
      </p:sp>
      <p:pic>
        <p:nvPicPr>
          <p:cNvPr id="50" name="Image 49">
            <a:extLst>
              <a:ext uri="{FF2B5EF4-FFF2-40B4-BE49-F238E27FC236}">
                <a16:creationId xmlns:a16="http://schemas.microsoft.com/office/drawing/2014/main" id="{7E3717E4-02CD-4118-8E3C-14A2C3A26D8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293701" y="2957781"/>
            <a:ext cx="1604597" cy="713294"/>
          </a:xfrm>
          <a:prstGeom prst="rect">
            <a:avLst/>
          </a:prstGeom>
        </p:spPr>
      </p:pic>
    </p:spTree>
    <p:extLst>
      <p:ext uri="{BB962C8B-B14F-4D97-AF65-F5344CB8AC3E}">
        <p14:creationId xmlns:p14="http://schemas.microsoft.com/office/powerpoint/2010/main" val="4067336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63903" y="350402"/>
            <a:ext cx="9264193" cy="1261884"/>
          </a:xfrm>
          <a:prstGeom prst="rect">
            <a:avLst/>
          </a:prstGeom>
          <a:noFill/>
        </p:spPr>
        <p:txBody>
          <a:bodyPr wrap="square" lIns="0" tIns="0" rIns="0" bIns="0" rtlCol="0" anchor="ctr">
            <a:spAutoFit/>
          </a:bodyPr>
          <a:lstStyle/>
          <a:p>
            <a:pPr algn="ctr"/>
            <a:r>
              <a:rPr lang="fr-FR" sz="3200" b="1" noProof="1">
                <a:solidFill>
                  <a:schemeClr val="tx1">
                    <a:lumMod val="75000"/>
                    <a:lumOff val="25000"/>
                  </a:schemeClr>
                </a:solidFill>
                <a:latin typeface="+mj-lt"/>
              </a:rPr>
              <a:t>Liste de logements à Metz</a:t>
            </a:r>
            <a:r>
              <a:rPr lang="fr-FR" sz="1400" b="1" noProof="1">
                <a:solidFill>
                  <a:schemeClr val="tx1">
                    <a:lumMod val="75000"/>
                    <a:lumOff val="25000"/>
                  </a:schemeClr>
                </a:solidFill>
                <a:latin typeface="+mj-lt"/>
              </a:rPr>
              <a:t> </a:t>
            </a:r>
          </a:p>
          <a:p>
            <a:pPr algn="ctr"/>
            <a:r>
              <a:rPr lang="fr-FR" sz="1400" b="1" noProof="1">
                <a:solidFill>
                  <a:schemeClr val="tx1">
                    <a:lumMod val="75000"/>
                    <a:lumOff val="25000"/>
                  </a:schemeClr>
                </a:solidFill>
              </a:rPr>
              <a:t>et d’autres villes en Moselle </a:t>
            </a:r>
          </a:p>
          <a:p>
            <a:pPr algn="ctr" rtl="0"/>
            <a:endParaRPr lang="fr-FR" sz="3600" noProof="1">
              <a:solidFill>
                <a:schemeClr val="tx1">
                  <a:lumMod val="75000"/>
                  <a:lumOff val="25000"/>
                </a:schemeClr>
              </a:solidFill>
              <a:latin typeface="+mj-lt"/>
            </a:endParaRPr>
          </a:p>
        </p:txBody>
      </p:sp>
      <p:sp>
        <p:nvSpPr>
          <p:cNvPr id="47" name="Rectangle : Coins supérieurs arrondis 46">
            <a:extLst>
              <a:ext uri="{FF2B5EF4-FFF2-40B4-BE49-F238E27FC236}">
                <a16:creationId xmlns:a16="http://schemas.microsoft.com/office/drawing/2014/main" id="{7757CDEF-630C-40F7-970E-216E60E6352C}"/>
              </a:ext>
              <a:ext uri="{C183D7F6-B498-43B3-948B-1728B52AA6E4}">
                <adec:decorative xmlns:adec="http://schemas.microsoft.com/office/drawing/2017/decorative" val="1"/>
              </a:ext>
            </a:extLst>
          </p:cNvPr>
          <p:cNvSpPr/>
          <p:nvPr/>
        </p:nvSpPr>
        <p:spPr>
          <a:xfrm rot="5400000" flipH="1">
            <a:off x="1401237" y="-109248"/>
            <a:ext cx="1110713" cy="3913189"/>
          </a:xfrm>
          <a:prstGeom prst="round2SameRect">
            <a:avLst>
              <a:gd name="adj1" fmla="val 50000"/>
              <a:gd name="adj2" fmla="val 0"/>
            </a:avLst>
          </a:prstGeom>
          <a:solidFill>
            <a:schemeClr val="accent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59" name="ZoneTexte 58">
            <a:extLst>
              <a:ext uri="{FF2B5EF4-FFF2-40B4-BE49-F238E27FC236}">
                <a16:creationId xmlns:a16="http://schemas.microsoft.com/office/drawing/2014/main" id="{BFEEB9FD-FBA7-4933-907B-2142698A94E9}"/>
              </a:ext>
            </a:extLst>
          </p:cNvPr>
          <p:cNvSpPr txBox="1"/>
          <p:nvPr/>
        </p:nvSpPr>
        <p:spPr>
          <a:xfrm>
            <a:off x="1042194" y="1375380"/>
            <a:ext cx="2497960" cy="954107"/>
          </a:xfrm>
          <a:prstGeom prst="rect">
            <a:avLst/>
          </a:prstGeom>
          <a:noFill/>
        </p:spPr>
        <p:txBody>
          <a:bodyPr wrap="square" rtlCol="0">
            <a:spAutoFit/>
          </a:bodyPr>
          <a:lstStyle/>
          <a:p>
            <a:r>
              <a:rPr lang="fr-FR"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LEXIQUE ET ABREVIATIONS</a:t>
            </a:r>
          </a:p>
        </p:txBody>
      </p:sp>
      <p:pic>
        <p:nvPicPr>
          <p:cNvPr id="12" name="Graphique 11" descr="Signet">
            <a:extLst>
              <a:ext uri="{FF2B5EF4-FFF2-40B4-BE49-F238E27FC236}">
                <a16:creationId xmlns:a16="http://schemas.microsoft.com/office/drawing/2014/main" id="{55BCF83F-A3D4-451C-A14B-E2C7B4A4BF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4539" y="1509507"/>
            <a:ext cx="653069" cy="653069"/>
          </a:xfrm>
          <a:prstGeom prst="rect">
            <a:avLst/>
          </a:prstGeom>
        </p:spPr>
      </p:pic>
      <p:sp>
        <p:nvSpPr>
          <p:cNvPr id="31" name="ZoneTexte 30">
            <a:extLst>
              <a:ext uri="{FF2B5EF4-FFF2-40B4-BE49-F238E27FC236}">
                <a16:creationId xmlns:a16="http://schemas.microsoft.com/office/drawing/2014/main" id="{17A7C0EC-66D0-43E5-911F-8EB6B254DDF0}"/>
              </a:ext>
            </a:extLst>
          </p:cNvPr>
          <p:cNvSpPr txBox="1"/>
          <p:nvPr/>
        </p:nvSpPr>
        <p:spPr>
          <a:xfrm>
            <a:off x="526211" y="2816066"/>
            <a:ext cx="5072439" cy="2145268"/>
          </a:xfrm>
          <a:prstGeom prst="roundRect">
            <a:avLst/>
          </a:prstGeom>
          <a:solidFill>
            <a:schemeClr val="bg1">
              <a:alpha val="52000"/>
            </a:schemeClr>
          </a:solidFill>
          <a:ln w="38100">
            <a:solidFill>
              <a:srgbClr val="164896"/>
            </a:solidFill>
          </a:ln>
        </p:spPr>
        <p:txBody>
          <a:bodyPr wrap="square" rtlCol="0">
            <a:spAutoFit/>
          </a:bodyPr>
          <a:lstStyle/>
          <a:p>
            <a:r>
              <a:rPr lang="fr-FR" sz="1200" b="1" dirty="0">
                <a:solidFill>
                  <a:schemeClr val="accent6"/>
                </a:solidFill>
              </a:rPr>
              <a:t>LEXIQUE ET ABREVIATIONS</a:t>
            </a:r>
          </a:p>
          <a:p>
            <a:r>
              <a:rPr lang="fr-FR" sz="1200" b="1" dirty="0"/>
              <a:t>CC = loyer charges comprises (vérifier quelles charges sont incluses)</a:t>
            </a:r>
          </a:p>
          <a:p>
            <a:r>
              <a:rPr lang="fr-FR" sz="1200" b="1" dirty="0"/>
              <a:t>HC = loyer hors charges (charges individuelles et collectives à ajouter)</a:t>
            </a:r>
          </a:p>
          <a:p>
            <a:r>
              <a:rPr lang="fr-FR" sz="1200" b="1" dirty="0"/>
              <a:t>Kitchenette = coin cuisine équipée</a:t>
            </a:r>
          </a:p>
          <a:p>
            <a:r>
              <a:rPr lang="fr-FR" sz="1200" b="1" dirty="0"/>
              <a:t>PMR = Personnes à mobilité réduite</a:t>
            </a:r>
          </a:p>
          <a:p>
            <a:r>
              <a:rPr lang="fr-FR" sz="1200" b="1" dirty="0"/>
              <a:t>Sdb = salle-de-bains</a:t>
            </a:r>
          </a:p>
          <a:p>
            <a:r>
              <a:rPr lang="fr-FR" sz="1200" b="1" dirty="0"/>
              <a:t>T2 = logement avec 2 pièces (1 chambre + séjour/salon, sdb, cuisine)</a:t>
            </a:r>
          </a:p>
          <a:p>
            <a:r>
              <a:rPr lang="fr-FR" sz="1200" b="1" dirty="0"/>
              <a:t>T3 = logement avec 3 pièces (2 chambres + séjour/salon, sdb, cuisine)</a:t>
            </a:r>
            <a:endParaRPr lang="fr-FR" sz="1200" dirty="0"/>
          </a:p>
          <a:p>
            <a:r>
              <a:rPr lang="fr-FR" sz="1200" b="1" dirty="0"/>
              <a:t>APL = Aide personnalisée au logement</a:t>
            </a:r>
          </a:p>
          <a:p>
            <a:r>
              <a:rPr lang="fr-FR" sz="1200" b="1" dirty="0"/>
              <a:t>ALS = Allocation de logement sociale</a:t>
            </a:r>
          </a:p>
        </p:txBody>
      </p:sp>
      <p:pic>
        <p:nvPicPr>
          <p:cNvPr id="17" name="Graphique 16" descr="Maison">
            <a:hlinkClick r:id="" action="ppaction://hlinkshowjump?jump=firstslide"/>
            <a:extLst>
              <a:ext uri="{FF2B5EF4-FFF2-40B4-BE49-F238E27FC236}">
                <a16:creationId xmlns:a16="http://schemas.microsoft.com/office/drawing/2014/main" id="{23BE49C8-B866-442D-A0B7-0833ACB31F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04400" y="1502515"/>
            <a:ext cx="383200" cy="383200"/>
          </a:xfrm>
          <a:prstGeom prst="rect">
            <a:avLst/>
          </a:prstGeom>
        </p:spPr>
      </p:pic>
      <p:sp>
        <p:nvSpPr>
          <p:cNvPr id="2" name="ZoneTexte 1">
            <a:extLst>
              <a:ext uri="{FF2B5EF4-FFF2-40B4-BE49-F238E27FC236}">
                <a16:creationId xmlns:a16="http://schemas.microsoft.com/office/drawing/2014/main" id="{2EED8E5C-A47A-4BF1-90E2-7539368D9546}"/>
              </a:ext>
            </a:extLst>
          </p:cNvPr>
          <p:cNvSpPr txBox="1"/>
          <p:nvPr/>
        </p:nvSpPr>
        <p:spPr>
          <a:xfrm>
            <a:off x="1056824" y="5598911"/>
            <a:ext cx="3810659" cy="577081"/>
          </a:xfrm>
          <a:prstGeom prst="rect">
            <a:avLst/>
          </a:prstGeom>
          <a:noFill/>
        </p:spPr>
        <p:txBody>
          <a:bodyPr wrap="none" rtlCol="0">
            <a:spAutoFit/>
          </a:bodyPr>
          <a:lstStyle/>
          <a:p>
            <a:r>
              <a:rPr lang="fr-FR" sz="1050" b="1" dirty="0">
                <a:solidFill>
                  <a:schemeClr val="bg2">
                    <a:lumMod val="25000"/>
                  </a:schemeClr>
                </a:solidFill>
              </a:rPr>
              <a:t>Vous rencontrez des difficultés dans votre recherche de logement ? </a:t>
            </a:r>
          </a:p>
          <a:p>
            <a:pPr algn="ctr"/>
            <a:r>
              <a:rPr lang="fr-FR" sz="1050" b="1" dirty="0">
                <a:solidFill>
                  <a:srgbClr val="094593"/>
                </a:solidFill>
              </a:rPr>
              <a:t>Contactez : </a:t>
            </a:r>
            <a:r>
              <a:rPr lang="fr-FR" sz="1050" b="1" noProof="1">
                <a:latin typeface="Calibri" panose="020F0502020204030204" pitchFamily="34" charset="0"/>
                <a:cs typeface="Calibri" panose="020F0502020204030204" pitchFamily="34" charset="0"/>
                <a:hlinkClick r:id="rId7"/>
              </a:rPr>
              <a:t>drie-accueil-metz-contact@univ-lorraine.fr</a:t>
            </a:r>
            <a:endParaRPr lang="fr-FR" sz="1050" b="1" dirty="0">
              <a:solidFill>
                <a:schemeClr val="accent1">
                  <a:lumMod val="60000"/>
                  <a:lumOff val="40000"/>
                </a:schemeClr>
              </a:solidFill>
            </a:endParaRPr>
          </a:p>
          <a:p>
            <a:pPr algn="ctr"/>
            <a:endParaRPr lang="fr-FR" sz="1050" b="1" dirty="0">
              <a:solidFill>
                <a:srgbClr val="094593"/>
              </a:solidFill>
            </a:endParaRPr>
          </a:p>
        </p:txBody>
      </p:sp>
      <p:pic>
        <p:nvPicPr>
          <p:cNvPr id="4" name="Graphique 3" descr="Internet">
            <a:hlinkClick r:id="rId8"/>
            <a:extLst>
              <a:ext uri="{FF2B5EF4-FFF2-40B4-BE49-F238E27FC236}">
                <a16:creationId xmlns:a16="http://schemas.microsoft.com/office/drawing/2014/main" id="{F5B8401E-1A7E-4016-9BD7-D818999C191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04953" y="4871548"/>
            <a:ext cx="914400" cy="914400"/>
          </a:xfrm>
          <a:prstGeom prst="rect">
            <a:avLst/>
          </a:prstGeom>
        </p:spPr>
      </p:pic>
      <p:pic>
        <p:nvPicPr>
          <p:cNvPr id="6" name="Image 5">
            <a:extLst>
              <a:ext uri="{FF2B5EF4-FFF2-40B4-BE49-F238E27FC236}">
                <a16:creationId xmlns:a16="http://schemas.microsoft.com/office/drawing/2014/main" id="{672A5A72-ED20-4C54-B7ED-F75E18C2D6D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18324" y="2174192"/>
            <a:ext cx="1316859" cy="3451254"/>
          </a:xfrm>
          <a:prstGeom prst="rect">
            <a:avLst/>
          </a:prstGeom>
        </p:spPr>
      </p:pic>
      <p:pic>
        <p:nvPicPr>
          <p:cNvPr id="11" name="Image 10">
            <a:extLst>
              <a:ext uri="{FF2B5EF4-FFF2-40B4-BE49-F238E27FC236}">
                <a16:creationId xmlns:a16="http://schemas.microsoft.com/office/drawing/2014/main" id="{ACB67AF3-0141-4169-8496-939B9A8B9F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62719" y="2311315"/>
            <a:ext cx="1095031" cy="2931426"/>
          </a:xfrm>
          <a:prstGeom prst="rect">
            <a:avLst/>
          </a:prstGeom>
        </p:spPr>
      </p:pic>
      <p:sp>
        <p:nvSpPr>
          <p:cNvPr id="18" name="ZoneTexte 17">
            <a:extLst>
              <a:ext uri="{FF2B5EF4-FFF2-40B4-BE49-F238E27FC236}">
                <a16:creationId xmlns:a16="http://schemas.microsoft.com/office/drawing/2014/main" id="{D046D236-CEF9-4A33-98D2-E06436291B84}"/>
              </a:ext>
            </a:extLst>
          </p:cNvPr>
          <p:cNvSpPr txBox="1"/>
          <p:nvPr/>
        </p:nvSpPr>
        <p:spPr>
          <a:xfrm>
            <a:off x="7478398" y="2800934"/>
            <a:ext cx="1096069" cy="338554"/>
          </a:xfrm>
          <a:prstGeom prst="rect">
            <a:avLst/>
          </a:prstGeom>
          <a:noFill/>
        </p:spPr>
        <p:txBody>
          <a:bodyPr wrap="none" rtlCol="0">
            <a:spAutoFit/>
          </a:bodyPr>
          <a:lstStyle/>
          <a:p>
            <a:r>
              <a:rPr lang="fr-FR" sz="1600" b="1" dirty="0">
                <a:solidFill>
                  <a:schemeClr val="bg1"/>
                </a:solidFill>
                <a:effectLst>
                  <a:outerShdw blurRad="38100" dist="38100" dir="2700000" algn="tl">
                    <a:srgbClr val="000000">
                      <a:alpha val="43137"/>
                    </a:srgbClr>
                  </a:outerShdw>
                </a:effectLst>
              </a:rPr>
              <a:t>Bienvenue!</a:t>
            </a:r>
          </a:p>
        </p:txBody>
      </p:sp>
      <p:sp>
        <p:nvSpPr>
          <p:cNvPr id="25" name="ZoneTexte 24">
            <a:extLst>
              <a:ext uri="{FF2B5EF4-FFF2-40B4-BE49-F238E27FC236}">
                <a16:creationId xmlns:a16="http://schemas.microsoft.com/office/drawing/2014/main" id="{606BF616-25F7-4207-8D81-DFB44624E788}"/>
              </a:ext>
            </a:extLst>
          </p:cNvPr>
          <p:cNvSpPr txBox="1"/>
          <p:nvPr/>
        </p:nvSpPr>
        <p:spPr>
          <a:xfrm>
            <a:off x="6351292" y="3076881"/>
            <a:ext cx="805926" cy="276999"/>
          </a:xfrm>
          <a:prstGeom prst="rect">
            <a:avLst/>
          </a:prstGeom>
          <a:noFill/>
        </p:spPr>
        <p:txBody>
          <a:bodyPr wrap="none" rtlCol="0">
            <a:spAutoFit/>
          </a:bodyPr>
          <a:lstStyle/>
          <a:p>
            <a:r>
              <a:rPr lang="fr-FR" sz="1200" b="1" dirty="0">
                <a:solidFill>
                  <a:srgbClr val="002060"/>
                </a:solidFill>
                <a:effectLst>
                  <a:outerShdw blurRad="38100" dist="38100" dir="2700000" algn="tl">
                    <a:srgbClr val="000000">
                      <a:alpha val="43137"/>
                    </a:srgbClr>
                  </a:outerShdw>
                </a:effectLst>
              </a:rPr>
              <a:t>Welcome!</a:t>
            </a:r>
          </a:p>
        </p:txBody>
      </p:sp>
      <p:sp>
        <p:nvSpPr>
          <p:cNvPr id="27" name="Rectangle à coins arrondis 96">
            <a:extLst>
              <a:ext uri="{FF2B5EF4-FFF2-40B4-BE49-F238E27FC236}">
                <a16:creationId xmlns:a16="http://schemas.microsoft.com/office/drawing/2014/main" id="{290304AA-E418-4796-BA4C-D6BB18082089}"/>
              </a:ext>
              <a:ext uri="{C183D7F6-B498-43B3-948B-1728B52AA6E4}">
                <adec:decorative xmlns:adec="http://schemas.microsoft.com/office/drawing/2017/decorative" val="1"/>
              </a:ext>
            </a:extLst>
          </p:cNvPr>
          <p:cNvSpPr/>
          <p:nvPr/>
        </p:nvSpPr>
        <p:spPr>
          <a:xfrm>
            <a:off x="9399252" y="2746262"/>
            <a:ext cx="2487948" cy="3397054"/>
          </a:xfrm>
          <a:prstGeom prst="roundRect">
            <a:avLst>
              <a:gd name="adj" fmla="val 50000"/>
            </a:avLst>
          </a:prstGeom>
          <a:solidFill>
            <a:srgbClr val="FF9900"/>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Pour vous aider </a:t>
            </a:r>
            <a:r>
              <a:rPr lang="fr-FR" b="1" dirty="0">
                <a:solidFill>
                  <a:schemeClr val="bg1"/>
                </a:solidFill>
              </a:rPr>
              <a:t>dans vos recherches, consultez le </a:t>
            </a:r>
            <a:r>
              <a:rPr lang="fr-FR" b="1" dirty="0">
                <a:solidFill>
                  <a:schemeClr val="tx1"/>
                </a:solidFill>
                <a:hlinkClick r:id="rId13" tooltip="https://www.univ-lorraine.fr/welcome/wp-content/uploads/sites/41/2023/08/voc.-et-abrevitions-du-logement.pdf">
                  <a:extLst>
                    <a:ext uri="{A12FA001-AC4F-418D-AE19-62706E023703}">
                      <ahyp:hlinkClr xmlns:ahyp="http://schemas.microsoft.com/office/drawing/2018/hyperlinkcolor" val="tx"/>
                    </a:ext>
                  </a:extLst>
                </a:hlinkClick>
              </a:rPr>
              <a:t>lexique des abréviations du logement</a:t>
            </a:r>
            <a:r>
              <a:rPr lang="fr-FR" b="1" dirty="0">
                <a:solidFill>
                  <a:schemeClr val="bg1"/>
                </a:solidFill>
              </a:rPr>
              <a:t>.</a:t>
            </a:r>
          </a:p>
          <a:p>
            <a:pPr algn="ctr"/>
            <a:endParaRPr lang="fr-FR" b="1" dirty="0">
              <a:solidFill>
                <a:schemeClr val="bg1"/>
              </a:solidFill>
            </a:endParaRPr>
          </a:p>
          <a:p>
            <a:pPr algn="ctr"/>
            <a:endParaRPr lang="fr-FR" sz="1600" b="1" dirty="0">
              <a:solidFill>
                <a:schemeClr val="bg1"/>
              </a:solidFill>
            </a:endParaRPr>
          </a:p>
        </p:txBody>
      </p:sp>
      <p:pic>
        <p:nvPicPr>
          <p:cNvPr id="28" name="Graphique 27" descr="Livre ouvert">
            <a:extLst>
              <a:ext uri="{FF2B5EF4-FFF2-40B4-BE49-F238E27FC236}">
                <a16:creationId xmlns:a16="http://schemas.microsoft.com/office/drawing/2014/main" id="{8C4DFE24-F401-42D9-8395-139163D408D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358737" y="5169339"/>
            <a:ext cx="577022" cy="630900"/>
          </a:xfrm>
          <a:prstGeom prst="rect">
            <a:avLst/>
          </a:prstGeom>
        </p:spPr>
      </p:pic>
      <p:pic>
        <p:nvPicPr>
          <p:cNvPr id="30" name="Graphique 29" descr="Curseur">
            <a:extLst>
              <a:ext uri="{FF2B5EF4-FFF2-40B4-BE49-F238E27FC236}">
                <a16:creationId xmlns:a16="http://schemas.microsoft.com/office/drawing/2014/main" id="{78126A94-33A3-4572-8437-BABC3574792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007150" y="4819740"/>
            <a:ext cx="269553" cy="349599"/>
          </a:xfrm>
          <a:prstGeom prst="rect">
            <a:avLst/>
          </a:prstGeom>
        </p:spPr>
      </p:pic>
      <p:pic>
        <p:nvPicPr>
          <p:cNvPr id="32" name="Graphique 31" descr="Ligne fléchée : tout droit">
            <a:hlinkClick r:id="" action="ppaction://hlinkshowjump?jump=previousslide"/>
            <a:extLst>
              <a:ext uri="{FF2B5EF4-FFF2-40B4-BE49-F238E27FC236}">
                <a16:creationId xmlns:a16="http://schemas.microsoft.com/office/drawing/2014/main" id="{A14E71D5-46C6-4C7C-A4BD-1F54D0E2FDC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377346" y="1453308"/>
            <a:ext cx="383201" cy="520960"/>
          </a:xfrm>
          <a:prstGeom prst="rect">
            <a:avLst/>
          </a:prstGeom>
        </p:spPr>
      </p:pic>
      <p:sp>
        <p:nvSpPr>
          <p:cNvPr id="34" name="Zone de texte 13">
            <a:extLst>
              <a:ext uri="{FF2B5EF4-FFF2-40B4-BE49-F238E27FC236}">
                <a16:creationId xmlns:a16="http://schemas.microsoft.com/office/drawing/2014/main" id="{18F57FBA-1D67-44BA-B1C0-7E1BBDABE412}"/>
              </a:ext>
            </a:extLst>
          </p:cNvPr>
          <p:cNvSpPr txBox="1"/>
          <p:nvPr/>
        </p:nvSpPr>
        <p:spPr>
          <a:xfrm>
            <a:off x="1463904" y="1110231"/>
            <a:ext cx="9264192" cy="307777"/>
          </a:xfrm>
          <a:prstGeom prst="rect">
            <a:avLst/>
          </a:prstGeom>
          <a:noFill/>
        </p:spPr>
        <p:txBody>
          <a:bodyPr wrap="square" lIns="0" tIns="0" rIns="0" bIns="0" rtlCol="0">
            <a:spAutoFit/>
          </a:bodyPr>
          <a:lstStyle/>
          <a:p>
            <a:pPr algn="ctr"/>
            <a:r>
              <a:rPr lang="fr-FR" sz="2000" noProof="1">
                <a:solidFill>
                  <a:schemeClr val="tx1">
                    <a:lumMod val="75000"/>
                    <a:lumOff val="25000"/>
                  </a:schemeClr>
                </a:solidFill>
              </a:rPr>
              <a:t> 2025-2026</a:t>
            </a:r>
          </a:p>
        </p:txBody>
      </p:sp>
      <p:pic>
        <p:nvPicPr>
          <p:cNvPr id="29" name="Image 28">
            <a:extLst>
              <a:ext uri="{FF2B5EF4-FFF2-40B4-BE49-F238E27FC236}">
                <a16:creationId xmlns:a16="http://schemas.microsoft.com/office/drawing/2014/main" id="{1627C4C4-4F59-45D1-A432-E49335D8359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36" name="Espace réservé du numéro de diapositive 8">
            <a:extLst>
              <a:ext uri="{FF2B5EF4-FFF2-40B4-BE49-F238E27FC236}">
                <a16:creationId xmlns:a16="http://schemas.microsoft.com/office/drawing/2014/main" id="{D439E7FE-179A-4CD3-B230-F56C347C0B42}"/>
              </a:ext>
            </a:extLst>
          </p:cNvPr>
          <p:cNvSpPr txBox="1">
            <a:spLocks/>
          </p:cNvSpPr>
          <p:nvPr/>
        </p:nvSpPr>
        <p:spPr>
          <a:xfrm>
            <a:off x="10581016" y="6481752"/>
            <a:ext cx="590773" cy="365125"/>
          </a:xfrm>
          <a:prstGeom prst="rect">
            <a:avLst/>
          </a:prstGeom>
        </p:spPr>
        <p:txBody>
          <a:bodyPr/>
          <a:lstStyle>
            <a:defPPr rtl="0">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noProof="1"/>
          </a:p>
        </p:txBody>
      </p:sp>
      <p:sp>
        <p:nvSpPr>
          <p:cNvPr id="3" name="Espace réservé de la date 2">
            <a:extLst>
              <a:ext uri="{FF2B5EF4-FFF2-40B4-BE49-F238E27FC236}">
                <a16:creationId xmlns:a16="http://schemas.microsoft.com/office/drawing/2014/main" id="{4A6772F7-4A83-4A92-A6C7-4EEADA1A0AE4}"/>
              </a:ext>
            </a:extLst>
          </p:cNvPr>
          <p:cNvSpPr>
            <a:spLocks noGrp="1"/>
          </p:cNvSpPr>
          <p:nvPr>
            <p:ph type="dt" sz="half" idx="2"/>
          </p:nvPr>
        </p:nvSpPr>
        <p:spPr>
          <a:xfrm>
            <a:off x="844314" y="6450060"/>
            <a:ext cx="9988545" cy="255615"/>
          </a:xfrm>
        </p:spPr>
        <p:txBody>
          <a:bodyPr/>
          <a:lstStyle/>
          <a:p>
            <a:r>
              <a:rPr lang="fr-FR" sz="1000" b="1" noProof="1">
                <a:latin typeface="Calibri" panose="020F0502020204030204" pitchFamily="34" charset="0"/>
                <a:cs typeface="Calibri" panose="020F0502020204030204" pitchFamily="34" charset="0"/>
              </a:rPr>
              <a:t>Dernière mise à jour : 17/06/2025–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7"/>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A5D2F92D-943A-4710-80A6-8B9D84BAF437}"/>
              </a:ext>
            </a:extLst>
          </p:cNvPr>
          <p:cNvSpPr>
            <a:spLocks noGrp="1"/>
          </p:cNvSpPr>
          <p:nvPr>
            <p:ph type="sldNum" sz="quarter" idx="4"/>
          </p:nvPr>
        </p:nvSpPr>
        <p:spPr/>
        <p:txBody>
          <a:bodyPr/>
          <a:lstStyle/>
          <a:p>
            <a:fld id="{5A4A7955-6230-48B4-BD8B-A7C460F75945}" type="slidenum">
              <a:rPr lang="fr-FR" noProof="1" smtClean="0"/>
              <a:pPr/>
              <a:t>22</a:t>
            </a:fld>
            <a:endParaRPr lang="fr-FR" noProof="1"/>
          </a:p>
        </p:txBody>
      </p:sp>
    </p:spTree>
    <p:extLst>
      <p:ext uri="{BB962C8B-B14F-4D97-AF65-F5344CB8AC3E}">
        <p14:creationId xmlns:p14="http://schemas.microsoft.com/office/powerpoint/2010/main" val="4184602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63904" y="374093"/>
            <a:ext cx="9264193" cy="707886"/>
          </a:xfrm>
          <a:prstGeom prst="rect">
            <a:avLst/>
          </a:prstGeom>
          <a:noFill/>
        </p:spPr>
        <p:txBody>
          <a:bodyPr wrap="square" lIns="0" tIns="0" rIns="0" bIns="0" rtlCol="0" anchor="ctr">
            <a:spAutoFit/>
          </a:bodyPr>
          <a:lstStyle/>
          <a:p>
            <a:pPr algn="ctr" rtl="0"/>
            <a:r>
              <a:rPr lang="fr-FR" sz="3200" b="1" noProof="1">
                <a:solidFill>
                  <a:schemeClr val="tx1">
                    <a:lumMod val="75000"/>
                    <a:lumOff val="25000"/>
                  </a:schemeClr>
                </a:solidFill>
                <a:latin typeface="+mj-lt"/>
              </a:rPr>
              <a:t>Liste de logements pour Metz</a:t>
            </a:r>
            <a:r>
              <a:rPr lang="fr-FR" sz="1400" b="1" noProof="1">
                <a:solidFill>
                  <a:schemeClr val="tx1">
                    <a:lumMod val="75000"/>
                    <a:lumOff val="25000"/>
                  </a:schemeClr>
                </a:solidFill>
                <a:latin typeface="+mj-lt"/>
              </a:rPr>
              <a:t> </a:t>
            </a:r>
          </a:p>
          <a:p>
            <a:pPr algn="ctr" rtl="0"/>
            <a:r>
              <a:rPr lang="fr-FR" sz="1400" b="1" noProof="1">
                <a:solidFill>
                  <a:schemeClr val="tx1">
                    <a:lumMod val="75000"/>
                    <a:lumOff val="25000"/>
                  </a:schemeClr>
                </a:solidFill>
              </a:rPr>
              <a:t>et d’autres villes en Moselle</a:t>
            </a:r>
          </a:p>
        </p:txBody>
      </p:sp>
      <p:sp>
        <p:nvSpPr>
          <p:cNvPr id="49" name="Rectangle à coins arrondis 84">
            <a:extLst>
              <a:ext uri="{FF2B5EF4-FFF2-40B4-BE49-F238E27FC236}">
                <a16:creationId xmlns:a16="http://schemas.microsoft.com/office/drawing/2014/main" id="{24AFFAA9-6832-4307-B26A-E5DBC0DFAD66}"/>
              </a:ext>
              <a:ext uri="{C183D7F6-B498-43B3-948B-1728B52AA6E4}">
                <adec:decorative xmlns:adec="http://schemas.microsoft.com/office/drawing/2017/decorative" val="1"/>
              </a:ext>
            </a:extLst>
          </p:cNvPr>
          <p:cNvSpPr/>
          <p:nvPr/>
        </p:nvSpPr>
        <p:spPr>
          <a:xfrm>
            <a:off x="2697626" y="3058768"/>
            <a:ext cx="6796746" cy="2977232"/>
          </a:xfrm>
          <a:prstGeom prst="roundRect">
            <a:avLst>
              <a:gd name="adj" fmla="val 50000"/>
            </a:avLst>
          </a:prstGeom>
          <a:solidFill>
            <a:schemeClr val="accent1"/>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En France, les résidences universitaires sont gérées </a:t>
            </a:r>
          </a:p>
          <a:p>
            <a:pPr algn="ct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par le CROUS (pas par les universités).</a:t>
            </a:r>
          </a:p>
          <a:p>
            <a:pPr algn="ct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Le CROUS Lorraine accompagne les étudiants </a:t>
            </a:r>
          </a:p>
          <a:p>
            <a:pPr algn="ct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et les étudiantes dans leur vie quotidienne </a:t>
            </a:r>
          </a:p>
          <a:p>
            <a:pPr algn="ct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pendant leurs études supérieures. </a:t>
            </a:r>
          </a:p>
          <a:p>
            <a:pPr algn="ctr"/>
            <a:r>
              <a:rPr lang="fr-FR" sz="1600" dirty="0">
                <a:solidFill>
                  <a:schemeClr val="bg1"/>
                </a:solidFill>
              </a:rPr>
              <a:t>Sa mission est d’améliorer les conditions de vie et d’études : bourse, logement, restauration, aides sociales, vie de campus, jobs étudiants.</a:t>
            </a:r>
          </a:p>
          <a:p>
            <a:pPr algn="ctr"/>
            <a:r>
              <a:rPr lang="fr-FR" sz="1600" b="1" u="sng" dirty="0">
                <a:solidFill>
                  <a:srgbClr val="FFFF66"/>
                </a:solidFill>
              </a:rPr>
              <a:t>4 Résidences traditionnelles (chambres ou studios) </a:t>
            </a:r>
          </a:p>
          <a:p>
            <a:pPr algn="ctr"/>
            <a:r>
              <a:rPr lang="fr-FR" sz="1600" b="1" u="sng" dirty="0">
                <a:solidFill>
                  <a:srgbClr val="FFFF66"/>
                </a:solidFill>
              </a:rPr>
              <a:t>en résidence universitaire en Moselle  (</a:t>
            </a:r>
            <a:r>
              <a:rPr lang="fr-FR" sz="1600" b="1" u="sng" dirty="0">
                <a:solidFill>
                  <a:srgbClr val="FFFF66"/>
                </a:solidFill>
                <a:hlinkClick r:id="rId3"/>
              </a:rPr>
              <a:t>3 à Metz </a:t>
            </a:r>
            <a:r>
              <a:rPr lang="fr-FR" sz="1600" b="1" u="sng" dirty="0">
                <a:solidFill>
                  <a:srgbClr val="FFFF66"/>
                </a:solidFill>
              </a:rPr>
              <a:t>&amp; </a:t>
            </a:r>
            <a:r>
              <a:rPr lang="fr-FR" sz="1600" b="1" u="sng" dirty="0">
                <a:solidFill>
                  <a:srgbClr val="FFFF66"/>
                </a:solidFill>
                <a:hlinkClick r:id="rId3"/>
              </a:rPr>
              <a:t>1 à Sarreguemines</a:t>
            </a:r>
            <a:r>
              <a:rPr lang="fr-FR" sz="1600" b="1" u="sng" dirty="0">
                <a:solidFill>
                  <a:srgbClr val="FFFF66"/>
                </a:solidFill>
              </a:rPr>
              <a:t>)</a:t>
            </a:r>
          </a:p>
          <a:p>
            <a:pPr algn="ctr"/>
            <a:r>
              <a:rPr lang="fr-FR" sz="1600" dirty="0">
                <a:solidFill>
                  <a:srgbClr val="FFFF66"/>
                </a:solidFill>
                <a:hlinkClick r:id="rId4">
                  <a:extLst>
                    <a:ext uri="{A12FA001-AC4F-418D-AE19-62706E023703}">
                      <ahyp:hlinkClr xmlns:ahyp="http://schemas.microsoft.com/office/drawing/2018/hyperlinkcolor" val="tx"/>
                    </a:ext>
                  </a:extLst>
                </a:hlinkClick>
              </a:rPr>
              <a:t>https://trouverunlogement.lescrous.fr/</a:t>
            </a:r>
            <a:endParaRPr lang="fr-FR" sz="1600" b="1" dirty="0">
              <a:solidFill>
                <a:srgbClr val="FFFF66"/>
              </a:solidFill>
            </a:endParaRPr>
          </a:p>
        </p:txBody>
      </p:sp>
      <p:pic>
        <p:nvPicPr>
          <p:cNvPr id="51" name="Graphique 50" descr="Ligne fléchée : tout droit">
            <a:hlinkClick r:id="" action="ppaction://hlinkshowjump?jump=nextslide"/>
            <a:extLst>
              <a:ext uri="{FF2B5EF4-FFF2-40B4-BE49-F238E27FC236}">
                <a16:creationId xmlns:a16="http://schemas.microsoft.com/office/drawing/2014/main" id="{175900A0-B1E1-4974-8DD4-29FA8A745F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424921" y="1441554"/>
            <a:ext cx="383200" cy="520960"/>
          </a:xfrm>
          <a:prstGeom prst="rect">
            <a:avLst/>
          </a:prstGeom>
        </p:spPr>
      </p:pic>
      <p:pic>
        <p:nvPicPr>
          <p:cNvPr id="52" name="Graphique 51" descr="Maison">
            <a:hlinkClick r:id="" action="ppaction://hlinkshowjump?jump=firstslide"/>
            <a:extLst>
              <a:ext uri="{FF2B5EF4-FFF2-40B4-BE49-F238E27FC236}">
                <a16:creationId xmlns:a16="http://schemas.microsoft.com/office/drawing/2014/main" id="{808F4D03-42FE-49AA-85B0-004D244320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04400" y="1502515"/>
            <a:ext cx="383200" cy="383200"/>
          </a:xfrm>
          <a:prstGeom prst="rect">
            <a:avLst/>
          </a:prstGeom>
        </p:spPr>
      </p:pic>
      <p:pic>
        <p:nvPicPr>
          <p:cNvPr id="56" name="Image 55">
            <a:extLst>
              <a:ext uri="{FF2B5EF4-FFF2-40B4-BE49-F238E27FC236}">
                <a16:creationId xmlns:a16="http://schemas.microsoft.com/office/drawing/2014/main" id="{A66AA079-E6A0-48F1-9152-7F610ACB7FA5}"/>
              </a:ext>
            </a:extLst>
          </p:cNvPr>
          <p:cNvPicPr>
            <a:picLocks noChangeAspect="1"/>
          </p:cNvPicPr>
          <p:nvPr/>
        </p:nvPicPr>
        <p:blipFill rotWithShape="1">
          <a:blip r:embed="rId9">
            <a:extLst>
              <a:ext uri="{28A0092B-C50C-407E-A947-70E740481C1C}">
                <a14:useLocalDpi xmlns:a14="http://schemas.microsoft.com/office/drawing/2010/main" val="0"/>
              </a:ext>
            </a:extLst>
          </a:blip>
          <a:srcRect r="64606"/>
          <a:stretch/>
        </p:blipFill>
        <p:spPr>
          <a:xfrm>
            <a:off x="529778" y="2738936"/>
            <a:ext cx="522524" cy="512817"/>
          </a:xfrm>
          <a:prstGeom prst="rect">
            <a:avLst/>
          </a:prstGeom>
        </p:spPr>
      </p:pic>
      <p:pic>
        <p:nvPicPr>
          <p:cNvPr id="16" name="Image 15">
            <a:extLst>
              <a:ext uri="{FF2B5EF4-FFF2-40B4-BE49-F238E27FC236}">
                <a16:creationId xmlns:a16="http://schemas.microsoft.com/office/drawing/2014/main" id="{4025138B-D995-4D30-85A1-BCCDA9284BD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0058" y="2867843"/>
            <a:ext cx="1050768" cy="3026398"/>
          </a:xfrm>
          <a:prstGeom prst="rect">
            <a:avLst/>
          </a:prstGeom>
        </p:spPr>
      </p:pic>
      <p:pic>
        <p:nvPicPr>
          <p:cNvPr id="18" name="Image 17">
            <a:extLst>
              <a:ext uri="{FF2B5EF4-FFF2-40B4-BE49-F238E27FC236}">
                <a16:creationId xmlns:a16="http://schemas.microsoft.com/office/drawing/2014/main" id="{0CCF607F-5997-44A6-9B73-3CEC8FBE75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73372" y="3356941"/>
            <a:ext cx="914399" cy="2862589"/>
          </a:xfrm>
          <a:prstGeom prst="rect">
            <a:avLst/>
          </a:prstGeom>
        </p:spPr>
      </p:pic>
      <p:sp>
        <p:nvSpPr>
          <p:cNvPr id="23" name="Zone de texte 13">
            <a:extLst>
              <a:ext uri="{FF2B5EF4-FFF2-40B4-BE49-F238E27FC236}">
                <a16:creationId xmlns:a16="http://schemas.microsoft.com/office/drawing/2014/main" id="{DEE583C0-D8D8-4F83-823D-3BA7A670F8DF}"/>
              </a:ext>
            </a:extLst>
          </p:cNvPr>
          <p:cNvSpPr txBox="1"/>
          <p:nvPr/>
        </p:nvSpPr>
        <p:spPr>
          <a:xfrm>
            <a:off x="1463905" y="1154014"/>
            <a:ext cx="9264192" cy="307777"/>
          </a:xfrm>
          <a:prstGeom prst="rect">
            <a:avLst/>
          </a:prstGeom>
          <a:noFill/>
        </p:spPr>
        <p:txBody>
          <a:bodyPr wrap="square" lIns="0" tIns="0" rIns="0" bIns="0" rtlCol="0">
            <a:spAutoFit/>
          </a:bodyPr>
          <a:lstStyle/>
          <a:p>
            <a:pPr algn="ctr"/>
            <a:r>
              <a:rPr lang="fr-FR" sz="2000" noProof="1">
                <a:solidFill>
                  <a:schemeClr val="tx1">
                    <a:lumMod val="75000"/>
                    <a:lumOff val="25000"/>
                  </a:schemeClr>
                </a:solidFill>
              </a:rPr>
              <a:t>2025-2026</a:t>
            </a:r>
          </a:p>
        </p:txBody>
      </p:sp>
      <p:pic>
        <p:nvPicPr>
          <p:cNvPr id="4" name="Image 3">
            <a:extLst>
              <a:ext uri="{FF2B5EF4-FFF2-40B4-BE49-F238E27FC236}">
                <a16:creationId xmlns:a16="http://schemas.microsoft.com/office/drawing/2014/main" id="{B8DCF04A-402B-4DDF-8603-68748FEEF14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92729" y="2227417"/>
            <a:ext cx="1847739" cy="795677"/>
          </a:xfrm>
          <a:prstGeom prst="rect">
            <a:avLst/>
          </a:prstGeom>
        </p:spPr>
      </p:pic>
      <p:sp>
        <p:nvSpPr>
          <p:cNvPr id="21" name="Rectangle : Coins supérieurs arrondis 46">
            <a:extLst>
              <a:ext uri="{FF2B5EF4-FFF2-40B4-BE49-F238E27FC236}">
                <a16:creationId xmlns:a16="http://schemas.microsoft.com/office/drawing/2014/main" id="{FC298473-44D0-43F2-85D9-8FF445D75AF2}"/>
              </a:ext>
              <a:ext uri="{C183D7F6-B498-43B3-948B-1728B52AA6E4}">
                <adec:decorative xmlns:adec="http://schemas.microsoft.com/office/drawing/2017/decorative" val="1"/>
              </a:ext>
            </a:extLst>
          </p:cNvPr>
          <p:cNvSpPr/>
          <p:nvPr/>
        </p:nvSpPr>
        <p:spPr>
          <a:xfrm rot="5400000" flipH="1">
            <a:off x="1247725" y="3809"/>
            <a:ext cx="940208" cy="3435658"/>
          </a:xfrm>
          <a:prstGeom prst="round2SameRect">
            <a:avLst>
              <a:gd name="adj1" fmla="val 48468"/>
              <a:gd name="adj2" fmla="val 0"/>
            </a:avLst>
          </a:prstGeom>
          <a:solidFill>
            <a:srgbClr val="FF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sz="2800" noProof="1"/>
          </a:p>
        </p:txBody>
      </p:sp>
      <p:pic>
        <p:nvPicPr>
          <p:cNvPr id="24" name="Graphique 23" descr="Ville">
            <a:extLst>
              <a:ext uri="{FF2B5EF4-FFF2-40B4-BE49-F238E27FC236}">
                <a16:creationId xmlns:a16="http://schemas.microsoft.com/office/drawing/2014/main" id="{A6066EC4-F5F7-42A3-A593-041B3FE4A05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57" y="1230988"/>
            <a:ext cx="523221" cy="523221"/>
          </a:xfrm>
          <a:prstGeom prst="rect">
            <a:avLst/>
          </a:prstGeom>
        </p:spPr>
      </p:pic>
      <p:sp>
        <p:nvSpPr>
          <p:cNvPr id="6" name="ZoneTexte 5">
            <a:extLst>
              <a:ext uri="{FF2B5EF4-FFF2-40B4-BE49-F238E27FC236}">
                <a16:creationId xmlns:a16="http://schemas.microsoft.com/office/drawing/2014/main" id="{19979ABE-5DFC-4825-A87D-EB6BEBF12A54}"/>
              </a:ext>
            </a:extLst>
          </p:cNvPr>
          <p:cNvSpPr txBox="1"/>
          <p:nvPr/>
        </p:nvSpPr>
        <p:spPr>
          <a:xfrm>
            <a:off x="437155" y="1029140"/>
            <a:ext cx="2675061" cy="1384995"/>
          </a:xfrm>
          <a:prstGeom prst="rect">
            <a:avLst/>
          </a:prstGeom>
          <a:noFill/>
        </p:spPr>
        <p:txBody>
          <a:bodyPr wrap="square" rtlCol="0">
            <a:spAutoFit/>
          </a:bodyPr>
          <a:lstStyle/>
          <a:p>
            <a:endParaRPr lang="fr-F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RESIDENCES </a:t>
            </a:r>
          </a:p>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UNIVERSITAIRES</a:t>
            </a:r>
            <a:endParaRPr lang="fr-FR" sz="2400" noProof="1"/>
          </a:p>
          <a:p>
            <a:endParaRPr lang="fr-FR" dirty="0"/>
          </a:p>
        </p:txBody>
      </p:sp>
      <p:pic>
        <p:nvPicPr>
          <p:cNvPr id="27" name="Image 26">
            <a:extLst>
              <a:ext uri="{FF2B5EF4-FFF2-40B4-BE49-F238E27FC236}">
                <a16:creationId xmlns:a16="http://schemas.microsoft.com/office/drawing/2014/main" id="{5AD32EAD-8EA0-4201-A8CD-B670DB8C1B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20" name="Espace réservé du numéro de diapositive 8">
            <a:extLst>
              <a:ext uri="{FF2B5EF4-FFF2-40B4-BE49-F238E27FC236}">
                <a16:creationId xmlns:a16="http://schemas.microsoft.com/office/drawing/2014/main" id="{70DA74C2-891F-4F50-BAFC-CC5384AE4394}"/>
              </a:ext>
            </a:extLst>
          </p:cNvPr>
          <p:cNvSpPr>
            <a:spLocks noGrp="1"/>
          </p:cNvSpPr>
          <p:nvPr>
            <p:ph type="sldNum" sz="quarter" idx="4"/>
          </p:nvPr>
        </p:nvSpPr>
        <p:spPr>
          <a:xfrm>
            <a:off x="11042426" y="6413399"/>
            <a:ext cx="590773" cy="365125"/>
          </a:xfrm>
        </p:spPr>
        <p:txBody>
          <a:bodyPr/>
          <a:lstStyle/>
          <a:p>
            <a:pPr rtl="0"/>
            <a:fld id="{5A4A7955-6230-48B4-BD8B-A7C460F75945}" type="slidenum">
              <a:rPr lang="fr-FR" sz="1200" noProof="1" dirty="0" smtClean="0"/>
              <a:t>3</a:t>
            </a:fld>
            <a:endParaRPr lang="fr-FR" sz="1200" noProof="1"/>
          </a:p>
        </p:txBody>
      </p:sp>
      <p:sp>
        <p:nvSpPr>
          <p:cNvPr id="28" name="Espace réservé de la date 7">
            <a:extLst>
              <a:ext uri="{FF2B5EF4-FFF2-40B4-BE49-F238E27FC236}">
                <a16:creationId xmlns:a16="http://schemas.microsoft.com/office/drawing/2014/main" id="{EF445ABF-53A9-406B-B321-ABC3D3152C0C}"/>
              </a:ext>
            </a:extLst>
          </p:cNvPr>
          <p:cNvSpPr>
            <a:spLocks noGrp="1"/>
          </p:cNvSpPr>
          <p:nvPr>
            <p:ph type="dt" sz="half" idx="2"/>
          </p:nvPr>
        </p:nvSpPr>
        <p:spPr>
          <a:xfrm>
            <a:off x="928059" y="6413399"/>
            <a:ext cx="9901050" cy="365125"/>
          </a:xfrm>
          <a:prstGeom prst="rect">
            <a:avLst/>
          </a:prstGeom>
        </p:spPr>
        <p:txBody>
          <a:bodyPr/>
          <a:lstStyle/>
          <a:p>
            <a:r>
              <a:rPr lang="fr-FR" sz="1000" b="1" noProof="1">
                <a:latin typeface="Calibri" panose="020F0502020204030204" pitchFamily="34" charset="0"/>
                <a:cs typeface="Calibri" panose="020F0502020204030204" pitchFamily="34" charset="0"/>
              </a:rPr>
              <a:t>Dernière mise à jour : 17/06/2025–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15"/>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7856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63904" y="292100"/>
            <a:ext cx="9264193" cy="492443"/>
          </a:xfrm>
          <a:prstGeom prst="rect">
            <a:avLst/>
          </a:prstGeom>
          <a:noFill/>
        </p:spPr>
        <p:txBody>
          <a:bodyPr wrap="square" lIns="0" tIns="0" rIns="0" bIns="0" rtlCol="0" anchor="ctr">
            <a:spAutoFit/>
          </a:bodyPr>
          <a:lstStyle/>
          <a:p>
            <a:pPr algn="ctr" rtl="0"/>
            <a:r>
              <a:rPr lang="fr-FR" sz="3200" b="1" noProof="1">
                <a:solidFill>
                  <a:schemeClr val="tx1">
                    <a:lumMod val="75000"/>
                    <a:lumOff val="25000"/>
                  </a:schemeClr>
                </a:solidFill>
                <a:latin typeface="+mj-lt"/>
              </a:rPr>
              <a:t>Liste de logements à Metz</a:t>
            </a:r>
            <a:endParaRPr lang="fr-FR" sz="3600" noProof="1">
              <a:solidFill>
                <a:schemeClr val="tx1">
                  <a:lumMod val="75000"/>
                  <a:lumOff val="25000"/>
                </a:schemeClr>
              </a:solidFill>
              <a:latin typeface="+mj-lt"/>
            </a:endParaRPr>
          </a:p>
        </p:txBody>
      </p:sp>
      <p:sp>
        <p:nvSpPr>
          <p:cNvPr id="49" name="Rectangle à coins arrondis 84">
            <a:extLst>
              <a:ext uri="{FF2B5EF4-FFF2-40B4-BE49-F238E27FC236}">
                <a16:creationId xmlns:a16="http://schemas.microsoft.com/office/drawing/2014/main" id="{24AFFAA9-6832-4307-B26A-E5DBC0DFAD66}"/>
              </a:ext>
              <a:ext uri="{C183D7F6-B498-43B3-948B-1728B52AA6E4}">
                <adec:decorative xmlns:adec="http://schemas.microsoft.com/office/drawing/2017/decorative" val="1"/>
              </a:ext>
            </a:extLst>
          </p:cNvPr>
          <p:cNvSpPr/>
          <p:nvPr/>
        </p:nvSpPr>
        <p:spPr>
          <a:xfrm>
            <a:off x="2697627" y="2701614"/>
            <a:ext cx="6796746" cy="3318564"/>
          </a:xfrm>
          <a:prstGeom prst="roundRect">
            <a:avLst>
              <a:gd name="adj" fmla="val 50000"/>
            </a:avLst>
          </a:prstGeom>
          <a:solidFill>
            <a:schemeClr val="bg1">
              <a:lumMod val="65000"/>
            </a:schemeClr>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fr-FR"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MGEL Logement : </a:t>
            </a:r>
          </a:p>
          <a:p>
            <a:pPr algn="ct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25 résidences en France </a:t>
            </a:r>
          </a:p>
          <a:p>
            <a:pPr algn="ct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avec droit aux aides au logement APL/ALS, </a:t>
            </a:r>
          </a:p>
          <a:p>
            <a:pPr algn="ct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et plus de 2500 appartements étudiants avec </a:t>
            </a:r>
          </a:p>
          <a:p>
            <a:pPr algn="ct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3 espaces distincts : une cuisine équipée, un espace de vie avec coin nuit, et des sanitaires privatifs.</a:t>
            </a:r>
          </a:p>
          <a:p>
            <a:pPr algn="ct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Chaque résidence est située dans un quartier agréable à vivre, à proximité des établissements de l’enseignement supérieur et de toutes les commodités. </a:t>
            </a:r>
          </a:p>
          <a:p>
            <a:pPr algn="ctr"/>
            <a:r>
              <a:rPr lang="fr-FR" sz="1600" dirty="0">
                <a:solidFill>
                  <a:srgbClr val="FFFF66"/>
                </a:solidFill>
                <a:latin typeface="Calibri" panose="020F0502020204030204" pitchFamily="34" charset="0"/>
                <a:ea typeface="Calibri" panose="020F0502020204030204" pitchFamily="34" charset="0"/>
                <a:cs typeface="Calibri" panose="020F0502020204030204" pitchFamily="34" charset="0"/>
              </a:rPr>
              <a:t> 4*</a:t>
            </a:r>
            <a:r>
              <a:rPr lang="fr-FR" sz="1600" dirty="0">
                <a:solidFill>
                  <a:srgbClr val="FFFF66"/>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résidences étudiantes à Metz</a:t>
            </a:r>
            <a:r>
              <a:rPr lang="fr-FR" sz="1600" dirty="0">
                <a:solidFill>
                  <a:srgbClr val="FFFF66"/>
                </a:solidFill>
                <a:latin typeface="Calibri" panose="020F0502020204030204" pitchFamily="34" charset="0"/>
                <a:ea typeface="Calibri" panose="020F0502020204030204" pitchFamily="34" charset="0"/>
                <a:cs typeface="Calibri" panose="020F0502020204030204" pitchFamily="34" charset="0"/>
              </a:rPr>
              <a:t> voir p 5</a:t>
            </a:r>
          </a:p>
          <a:p>
            <a:pPr algn="ctr"/>
            <a:r>
              <a:rPr lang="fr-FR" sz="1600" dirty="0">
                <a:solidFill>
                  <a:srgbClr val="FFFF66"/>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Contact par formulaire</a:t>
            </a:r>
            <a:r>
              <a:rPr lang="fr-FR" sz="1600" dirty="0">
                <a:solidFill>
                  <a:srgbClr val="FFFF66"/>
                </a:solidFill>
                <a:latin typeface="Calibri" panose="020F0502020204030204" pitchFamily="34" charset="0"/>
                <a:ea typeface="Calibri" panose="020F0502020204030204" pitchFamily="34" charset="0"/>
                <a:cs typeface="Calibri" panose="020F0502020204030204" pitchFamily="34" charset="0"/>
              </a:rPr>
              <a:t> ou </a:t>
            </a:r>
            <a:r>
              <a:rPr lang="fr-FR" sz="1600" dirty="0">
                <a:solidFill>
                  <a:srgbClr val="FFFF66"/>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location.metz@mgellogement.fr</a:t>
            </a:r>
            <a:endParaRPr lang="fr-FR" sz="1600" dirty="0">
              <a:solidFill>
                <a:srgbClr val="FFFF66"/>
              </a:solidFill>
              <a:latin typeface="Calibri" panose="020F0502020204030204" pitchFamily="34" charset="0"/>
              <a:ea typeface="Calibri" panose="020F0502020204030204" pitchFamily="34" charset="0"/>
              <a:cs typeface="Calibri" panose="020F0502020204030204" pitchFamily="34" charset="0"/>
            </a:endParaRPr>
          </a:p>
          <a:p>
            <a:pPr algn="ctr"/>
            <a:r>
              <a:rPr lang="fr-FR" sz="1600" dirty="0">
                <a:solidFill>
                  <a:schemeClr val="tx1"/>
                </a:solidFill>
                <a:latin typeface="Calibri" panose="020F0502020204030204" pitchFamily="34" charset="0"/>
                <a:ea typeface="Calibri" panose="020F0502020204030204" pitchFamily="34" charset="0"/>
                <a:cs typeface="Calibri" panose="020F0502020204030204" pitchFamily="34" charset="0"/>
              </a:rPr>
              <a:t>Ou +33(</a:t>
            </a:r>
            <a:r>
              <a:rPr lang="fr-FR" sz="16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0</a:t>
            </a:r>
            <a:r>
              <a:rPr lang="fr-FR" sz="160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sz="16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3 83 300 300</a:t>
            </a:r>
            <a:endParaRPr lang="fr-FR"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fr-FR" sz="1600" b="1" dirty="0">
              <a:solidFill>
                <a:schemeClr val="tx1"/>
              </a:solidFill>
            </a:endParaRPr>
          </a:p>
          <a:p>
            <a:pPr algn="ctr"/>
            <a:r>
              <a:rPr lang="fr-FR" sz="1600" b="1" dirty="0">
                <a:solidFill>
                  <a:srgbClr val="FF9900"/>
                </a:solidFill>
              </a:rPr>
              <a:t>Et l’assurance Responsabilité civile offerte aux nouveaux locataires !</a:t>
            </a:r>
            <a:endParaRPr lang="fr-FR" sz="1600" dirty="0">
              <a:solidFill>
                <a:srgbClr val="FF9900"/>
              </a:solidFill>
              <a:latin typeface="Calibri" panose="020F0502020204030204" pitchFamily="34" charset="0"/>
              <a:ea typeface="Calibri" panose="020F0502020204030204" pitchFamily="34" charset="0"/>
              <a:cs typeface="Calibri" panose="020F0502020204030204" pitchFamily="34" charset="0"/>
            </a:endParaRPr>
          </a:p>
        </p:txBody>
      </p:sp>
      <p:pic>
        <p:nvPicPr>
          <p:cNvPr id="51" name="Graphique 50" descr="Ligne fléchée : tout droit">
            <a:hlinkClick r:id="" action="ppaction://hlinkshowjump?jump=nextslide"/>
            <a:extLst>
              <a:ext uri="{FF2B5EF4-FFF2-40B4-BE49-F238E27FC236}">
                <a16:creationId xmlns:a16="http://schemas.microsoft.com/office/drawing/2014/main" id="{175900A0-B1E1-4974-8DD4-29FA8A745F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6424921" y="1441554"/>
            <a:ext cx="383200" cy="520960"/>
          </a:xfrm>
          <a:prstGeom prst="rect">
            <a:avLst/>
          </a:prstGeom>
        </p:spPr>
      </p:pic>
      <p:pic>
        <p:nvPicPr>
          <p:cNvPr id="52" name="Graphique 51" descr="Maison">
            <a:hlinkClick r:id="" action="ppaction://hlinkshowjump?jump=firstslide"/>
            <a:extLst>
              <a:ext uri="{FF2B5EF4-FFF2-40B4-BE49-F238E27FC236}">
                <a16:creationId xmlns:a16="http://schemas.microsoft.com/office/drawing/2014/main" id="{808F4D03-42FE-49AA-85B0-004D244320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04400" y="1502515"/>
            <a:ext cx="383200" cy="383200"/>
          </a:xfrm>
          <a:prstGeom prst="rect">
            <a:avLst/>
          </a:prstGeom>
        </p:spPr>
      </p:pic>
      <p:pic>
        <p:nvPicPr>
          <p:cNvPr id="56" name="Image 55">
            <a:extLst>
              <a:ext uri="{FF2B5EF4-FFF2-40B4-BE49-F238E27FC236}">
                <a16:creationId xmlns:a16="http://schemas.microsoft.com/office/drawing/2014/main" id="{A66AA079-E6A0-48F1-9152-7F610ACB7FA5}"/>
              </a:ext>
            </a:extLst>
          </p:cNvPr>
          <p:cNvPicPr>
            <a:picLocks noChangeAspect="1"/>
          </p:cNvPicPr>
          <p:nvPr/>
        </p:nvPicPr>
        <p:blipFill rotWithShape="1">
          <a:blip r:embed="rId12">
            <a:extLst>
              <a:ext uri="{28A0092B-C50C-407E-A947-70E740481C1C}">
                <a14:useLocalDpi xmlns:a14="http://schemas.microsoft.com/office/drawing/2010/main" val="0"/>
              </a:ext>
            </a:extLst>
          </a:blip>
          <a:srcRect r="64606"/>
          <a:stretch/>
        </p:blipFill>
        <p:spPr>
          <a:xfrm>
            <a:off x="529778" y="2738936"/>
            <a:ext cx="522524" cy="512817"/>
          </a:xfrm>
          <a:prstGeom prst="rect">
            <a:avLst/>
          </a:prstGeom>
        </p:spPr>
      </p:pic>
      <p:pic>
        <p:nvPicPr>
          <p:cNvPr id="16" name="Image 15">
            <a:extLst>
              <a:ext uri="{FF2B5EF4-FFF2-40B4-BE49-F238E27FC236}">
                <a16:creationId xmlns:a16="http://schemas.microsoft.com/office/drawing/2014/main" id="{4025138B-D995-4D30-85A1-BCCDA9284BD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0058" y="2867843"/>
            <a:ext cx="1050768" cy="3026398"/>
          </a:xfrm>
          <a:prstGeom prst="rect">
            <a:avLst/>
          </a:prstGeom>
        </p:spPr>
      </p:pic>
      <p:pic>
        <p:nvPicPr>
          <p:cNvPr id="18" name="Image 17">
            <a:extLst>
              <a:ext uri="{FF2B5EF4-FFF2-40B4-BE49-F238E27FC236}">
                <a16:creationId xmlns:a16="http://schemas.microsoft.com/office/drawing/2014/main" id="{0CCF607F-5997-44A6-9B73-3CEC8FBE757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773372" y="3356941"/>
            <a:ext cx="914399" cy="2862589"/>
          </a:xfrm>
          <a:prstGeom prst="rect">
            <a:avLst/>
          </a:prstGeom>
        </p:spPr>
      </p:pic>
      <p:sp>
        <p:nvSpPr>
          <p:cNvPr id="23" name="Zone de texte 13">
            <a:extLst>
              <a:ext uri="{FF2B5EF4-FFF2-40B4-BE49-F238E27FC236}">
                <a16:creationId xmlns:a16="http://schemas.microsoft.com/office/drawing/2014/main" id="{DEE583C0-D8D8-4F83-823D-3BA7A670F8DF}"/>
              </a:ext>
            </a:extLst>
          </p:cNvPr>
          <p:cNvSpPr txBox="1"/>
          <p:nvPr/>
        </p:nvSpPr>
        <p:spPr>
          <a:xfrm>
            <a:off x="1463904" y="886143"/>
            <a:ext cx="9264192" cy="307777"/>
          </a:xfrm>
          <a:prstGeom prst="rect">
            <a:avLst/>
          </a:prstGeom>
          <a:noFill/>
        </p:spPr>
        <p:txBody>
          <a:bodyPr wrap="square" lIns="0" tIns="0" rIns="0" bIns="0" rtlCol="0">
            <a:spAutoFit/>
          </a:bodyPr>
          <a:lstStyle/>
          <a:p>
            <a:pPr algn="ctr"/>
            <a:r>
              <a:rPr lang="fr-FR" sz="2000" noProof="1">
                <a:solidFill>
                  <a:schemeClr val="tx1">
                    <a:lumMod val="75000"/>
                    <a:lumOff val="25000"/>
                  </a:schemeClr>
                </a:solidFill>
              </a:rPr>
              <a:t>2025-2026</a:t>
            </a:r>
          </a:p>
        </p:txBody>
      </p:sp>
      <p:pic>
        <p:nvPicPr>
          <p:cNvPr id="24" name="Graphique 23" descr="Ville">
            <a:extLst>
              <a:ext uri="{FF2B5EF4-FFF2-40B4-BE49-F238E27FC236}">
                <a16:creationId xmlns:a16="http://schemas.microsoft.com/office/drawing/2014/main" id="{A6066EC4-F5F7-42A3-A593-041B3FE4A05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9153" y="1424969"/>
            <a:ext cx="523221" cy="523221"/>
          </a:xfrm>
          <a:prstGeom prst="rect">
            <a:avLst/>
          </a:prstGeom>
        </p:spPr>
      </p:pic>
      <p:sp>
        <p:nvSpPr>
          <p:cNvPr id="27" name="Rectangle : Coins supérieurs arrondis 46">
            <a:extLst>
              <a:ext uri="{FF2B5EF4-FFF2-40B4-BE49-F238E27FC236}">
                <a16:creationId xmlns:a16="http://schemas.microsoft.com/office/drawing/2014/main" id="{00AA4599-5237-422D-890F-2A076FE0FC70}"/>
              </a:ext>
              <a:ext uri="{C183D7F6-B498-43B3-948B-1728B52AA6E4}">
                <adec:decorative xmlns:adec="http://schemas.microsoft.com/office/drawing/2017/decorative" val="1"/>
              </a:ext>
            </a:extLst>
          </p:cNvPr>
          <p:cNvSpPr/>
          <p:nvPr/>
        </p:nvSpPr>
        <p:spPr>
          <a:xfrm rot="5400000" flipH="1">
            <a:off x="1282713" y="165878"/>
            <a:ext cx="836432" cy="3401858"/>
          </a:xfrm>
          <a:prstGeom prst="round2SameRect">
            <a:avLst>
              <a:gd name="adj1" fmla="val 48115"/>
              <a:gd name="adj2" fmla="val 0"/>
            </a:avLst>
          </a:prstGeom>
          <a:solidFill>
            <a:srgbClr val="FF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RESIDENCES PRIVEES</a:t>
            </a:r>
          </a:p>
          <a:p>
            <a:pPr algn="ctr" rtl="0"/>
            <a:endParaRPr lang="fr-FR" noProof="1"/>
          </a:p>
        </p:txBody>
      </p:sp>
      <p:pic>
        <p:nvPicPr>
          <p:cNvPr id="12" name="Image 11">
            <a:extLst>
              <a:ext uri="{FF2B5EF4-FFF2-40B4-BE49-F238E27FC236}">
                <a16:creationId xmlns:a16="http://schemas.microsoft.com/office/drawing/2014/main" id="{BEE74B6E-E7FA-4C25-8698-690DDDE6BC7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12312" y="2029841"/>
            <a:ext cx="1995809" cy="604445"/>
          </a:xfrm>
          <a:prstGeom prst="rect">
            <a:avLst/>
          </a:prstGeom>
        </p:spPr>
      </p:pic>
      <p:pic>
        <p:nvPicPr>
          <p:cNvPr id="19" name="Graphique 18" descr="Ville">
            <a:extLst>
              <a:ext uri="{FF2B5EF4-FFF2-40B4-BE49-F238E27FC236}">
                <a16:creationId xmlns:a16="http://schemas.microsoft.com/office/drawing/2014/main" id="{FD61261D-8E09-4938-ABB1-7D7CFC105C2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0" y="1502515"/>
            <a:ext cx="527326" cy="527326"/>
          </a:xfrm>
          <a:prstGeom prst="rect">
            <a:avLst/>
          </a:prstGeom>
        </p:spPr>
      </p:pic>
      <p:pic>
        <p:nvPicPr>
          <p:cNvPr id="26" name="Image 25">
            <a:extLst>
              <a:ext uri="{FF2B5EF4-FFF2-40B4-BE49-F238E27FC236}">
                <a16:creationId xmlns:a16="http://schemas.microsoft.com/office/drawing/2014/main" id="{97D5F9C8-D7DA-4382-B566-BBA03E1B10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28" name="Espace réservé de la date 7">
            <a:extLst>
              <a:ext uri="{FF2B5EF4-FFF2-40B4-BE49-F238E27FC236}">
                <a16:creationId xmlns:a16="http://schemas.microsoft.com/office/drawing/2014/main" id="{06A64301-072C-4003-A951-68A0EE105C97}"/>
              </a:ext>
            </a:extLst>
          </p:cNvPr>
          <p:cNvSpPr>
            <a:spLocks noGrp="1"/>
          </p:cNvSpPr>
          <p:nvPr>
            <p:ph type="dt" sz="half" idx="2"/>
          </p:nvPr>
        </p:nvSpPr>
        <p:spPr>
          <a:xfrm>
            <a:off x="928059" y="6413399"/>
            <a:ext cx="9927175" cy="365125"/>
          </a:xfrm>
          <a:prstGeom prst="rect">
            <a:avLst/>
          </a:prstGeom>
        </p:spPr>
        <p:txBody>
          <a:bodyPr/>
          <a:lstStyle/>
          <a:p>
            <a:r>
              <a:rPr lang="fr-FR" sz="1000" b="1" noProof="1">
                <a:latin typeface="Calibri" panose="020F0502020204030204" pitchFamily="34" charset="0"/>
                <a:cs typeface="Calibri" panose="020F0502020204030204" pitchFamily="34" charset="0"/>
              </a:rPr>
              <a:t>Dernière mise à jour : 30/09/2025–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18"/>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
        <p:nvSpPr>
          <p:cNvPr id="29" name="Espace réservé du numéro de diapositive 8">
            <a:extLst>
              <a:ext uri="{FF2B5EF4-FFF2-40B4-BE49-F238E27FC236}">
                <a16:creationId xmlns:a16="http://schemas.microsoft.com/office/drawing/2014/main" id="{C382E905-6A28-4624-9F76-41FED9B69432}"/>
              </a:ext>
            </a:extLst>
          </p:cNvPr>
          <p:cNvSpPr>
            <a:spLocks noGrp="1"/>
          </p:cNvSpPr>
          <p:nvPr>
            <p:ph type="sldNum" sz="quarter" idx="4"/>
          </p:nvPr>
        </p:nvSpPr>
        <p:spPr>
          <a:xfrm>
            <a:off x="11042426" y="6413399"/>
            <a:ext cx="590773" cy="365125"/>
          </a:xfrm>
        </p:spPr>
        <p:txBody>
          <a:bodyPr/>
          <a:lstStyle/>
          <a:p>
            <a:pPr rtl="0"/>
            <a:fld id="{5A4A7955-6230-48B4-BD8B-A7C460F75945}" type="slidenum">
              <a:rPr lang="fr-FR" sz="1200" noProof="1" dirty="0" smtClean="0"/>
              <a:t>4</a:t>
            </a:fld>
            <a:endParaRPr lang="fr-FR" sz="1200" noProof="1"/>
          </a:p>
        </p:txBody>
      </p:sp>
      <p:sp>
        <p:nvSpPr>
          <p:cNvPr id="2" name="ZoneTexte 1">
            <a:extLst>
              <a:ext uri="{FF2B5EF4-FFF2-40B4-BE49-F238E27FC236}">
                <a16:creationId xmlns:a16="http://schemas.microsoft.com/office/drawing/2014/main" id="{B0D8DE8C-8AFF-4798-8235-8B7D44236D9C}"/>
              </a:ext>
            </a:extLst>
          </p:cNvPr>
          <p:cNvSpPr txBox="1"/>
          <p:nvPr/>
        </p:nvSpPr>
        <p:spPr>
          <a:xfrm>
            <a:off x="9247518" y="1424969"/>
            <a:ext cx="2303251" cy="1477328"/>
          </a:xfrm>
          <a:prstGeom prst="rect">
            <a:avLst/>
          </a:prstGeom>
          <a:noFill/>
        </p:spPr>
        <p:txBody>
          <a:bodyPr wrap="square" rtlCol="0">
            <a:spAutoFit/>
          </a:bodyPr>
          <a:lstStyle/>
          <a:p>
            <a:r>
              <a:rPr lang="fr-FR" dirty="0"/>
              <a:t>*</a:t>
            </a:r>
            <a:r>
              <a:rPr lang="fr-FR" dirty="0">
                <a:solidFill>
                  <a:srgbClr val="00B050"/>
                </a:solidFill>
              </a:rPr>
              <a:t>Nouvelle résidence sur Metz </a:t>
            </a:r>
            <a:r>
              <a:rPr lang="fr-FR" dirty="0"/>
              <a:t>: </a:t>
            </a:r>
            <a:r>
              <a:rPr lang="fr-FR" dirty="0">
                <a:hlinkClick r:id="rId19"/>
              </a:rPr>
              <a:t>Résidence étudiante Pasteur </a:t>
            </a:r>
            <a:endParaRPr lang="fr-FR" dirty="0"/>
          </a:p>
          <a:p>
            <a:r>
              <a:rPr lang="fr-FR" dirty="0"/>
              <a:t>à partir de 380€ /mois au 4 Rue Pasteur</a:t>
            </a:r>
          </a:p>
        </p:txBody>
      </p:sp>
    </p:spTree>
    <p:extLst>
      <p:ext uri="{BB962C8B-B14F-4D97-AF65-F5344CB8AC3E}">
        <p14:creationId xmlns:p14="http://schemas.microsoft.com/office/powerpoint/2010/main" val="324487711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63904" y="292100"/>
            <a:ext cx="9264193" cy="492443"/>
          </a:xfrm>
          <a:prstGeom prst="rect">
            <a:avLst/>
          </a:prstGeom>
          <a:noFill/>
        </p:spPr>
        <p:txBody>
          <a:bodyPr wrap="square" lIns="0" tIns="0" rIns="0" bIns="0" rtlCol="0" anchor="ctr">
            <a:spAutoFit/>
          </a:bodyPr>
          <a:lstStyle/>
          <a:p>
            <a:pPr algn="ctr" rtl="0"/>
            <a:r>
              <a:rPr lang="fr-FR" sz="3200" b="1" noProof="1">
                <a:solidFill>
                  <a:schemeClr val="tx1">
                    <a:lumMod val="75000"/>
                    <a:lumOff val="25000"/>
                  </a:schemeClr>
                </a:solidFill>
                <a:latin typeface="+mj-lt"/>
              </a:rPr>
              <a:t>Liste de logements à Metz</a:t>
            </a:r>
            <a:endParaRPr lang="fr-FR" sz="3600" noProof="1">
              <a:solidFill>
                <a:schemeClr val="tx1">
                  <a:lumMod val="75000"/>
                  <a:lumOff val="25000"/>
                </a:schemeClr>
              </a:solidFill>
              <a:latin typeface="+mj-lt"/>
            </a:endParaRPr>
          </a:p>
        </p:txBody>
      </p:sp>
      <p:sp>
        <p:nvSpPr>
          <p:cNvPr id="47" name="Rectangle : Coins supérieurs arrondis 46">
            <a:extLst>
              <a:ext uri="{FF2B5EF4-FFF2-40B4-BE49-F238E27FC236}">
                <a16:creationId xmlns:a16="http://schemas.microsoft.com/office/drawing/2014/main" id="{7757CDEF-630C-40F7-970E-216E60E6352C}"/>
              </a:ext>
              <a:ext uri="{C183D7F6-B498-43B3-948B-1728B52AA6E4}">
                <adec:decorative xmlns:adec="http://schemas.microsoft.com/office/drawing/2017/decorative" val="1"/>
              </a:ext>
            </a:extLst>
          </p:cNvPr>
          <p:cNvSpPr/>
          <p:nvPr/>
        </p:nvSpPr>
        <p:spPr>
          <a:xfrm rot="5400000" flipH="1">
            <a:off x="1538378" y="-251844"/>
            <a:ext cx="836433" cy="3913189"/>
          </a:xfrm>
          <a:prstGeom prst="round2SameRect">
            <a:avLst>
              <a:gd name="adj1" fmla="val 50000"/>
              <a:gd name="adj2" fmla="val 0"/>
            </a:avLst>
          </a:prstGeom>
          <a:solidFill>
            <a:srgbClr val="FF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59" name="ZoneTexte 58">
            <a:extLst>
              <a:ext uri="{FF2B5EF4-FFF2-40B4-BE49-F238E27FC236}">
                <a16:creationId xmlns:a16="http://schemas.microsoft.com/office/drawing/2014/main" id="{BFEEB9FD-FBA7-4933-907B-2142698A94E9}"/>
              </a:ext>
            </a:extLst>
          </p:cNvPr>
          <p:cNvSpPr txBox="1"/>
          <p:nvPr/>
        </p:nvSpPr>
        <p:spPr>
          <a:xfrm>
            <a:off x="99349" y="1314692"/>
            <a:ext cx="3374097" cy="1200329"/>
          </a:xfrm>
          <a:prstGeom prst="rect">
            <a:avLst/>
          </a:prstGeom>
          <a:noFill/>
        </p:spPr>
        <p:txBody>
          <a:bodyPr wrap="square" rtlCol="0">
            <a:spAutoFit/>
          </a:bodyPr>
          <a:lstStyle/>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RESIDENCES PRIVEES </a:t>
            </a:r>
            <a:r>
              <a:rPr lang="fr-FR" sz="2400" b="1" dirty="0">
                <a:solidFill>
                  <a:schemeClr val="bg1"/>
                </a:solidFill>
              </a:rPr>
              <a:t>MGEL Logement </a:t>
            </a:r>
          </a:p>
          <a:p>
            <a:pPr algn="r"/>
            <a:endPar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5" name="Rectangle à coins arrondis 75">
            <a:extLst>
              <a:ext uri="{FF2B5EF4-FFF2-40B4-BE49-F238E27FC236}">
                <a16:creationId xmlns:a16="http://schemas.microsoft.com/office/drawing/2014/main" id="{5DD506DE-9F1A-4730-9797-C41BFD88B599}"/>
              </a:ext>
              <a:ext uri="{C183D7F6-B498-43B3-948B-1728B52AA6E4}">
                <adec:decorative xmlns:adec="http://schemas.microsoft.com/office/drawing/2017/decorative" val="1"/>
              </a:ext>
            </a:extLst>
          </p:cNvPr>
          <p:cNvSpPr/>
          <p:nvPr/>
        </p:nvSpPr>
        <p:spPr>
          <a:xfrm>
            <a:off x="2360914" y="2383437"/>
            <a:ext cx="7342961" cy="365125"/>
          </a:xfrm>
          <a:prstGeom prst="roundRect">
            <a:avLst>
              <a:gd name="adj" fmla="val 50000"/>
            </a:avLst>
          </a:prstGeom>
          <a:solidFill>
            <a:schemeClr val="tx2">
              <a:alpha val="5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38" name="Rectangle à coins arrondis 76">
            <a:extLst>
              <a:ext uri="{FF2B5EF4-FFF2-40B4-BE49-F238E27FC236}">
                <a16:creationId xmlns:a16="http://schemas.microsoft.com/office/drawing/2014/main" id="{CBC16A5E-A8FA-4CB2-AEF3-C8E746A65D08}"/>
              </a:ext>
              <a:ext uri="{C183D7F6-B498-43B3-948B-1728B52AA6E4}">
                <adec:decorative xmlns:adec="http://schemas.microsoft.com/office/drawing/2017/decorative" val="1"/>
              </a:ext>
            </a:extLst>
          </p:cNvPr>
          <p:cNvSpPr/>
          <p:nvPr/>
        </p:nvSpPr>
        <p:spPr>
          <a:xfrm>
            <a:off x="487505" y="4855457"/>
            <a:ext cx="1771214" cy="523721"/>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41" name="Rectangle à coins arrondis 78">
            <a:extLst>
              <a:ext uri="{FF2B5EF4-FFF2-40B4-BE49-F238E27FC236}">
                <a16:creationId xmlns:a16="http://schemas.microsoft.com/office/drawing/2014/main" id="{B6559565-25FA-4F94-8FB7-1A8D91D161F4}"/>
              </a:ext>
              <a:ext uri="{C183D7F6-B498-43B3-948B-1728B52AA6E4}">
                <adec:decorative xmlns:adec="http://schemas.microsoft.com/office/drawing/2017/decorative" val="1"/>
              </a:ext>
            </a:extLst>
          </p:cNvPr>
          <p:cNvSpPr/>
          <p:nvPr/>
        </p:nvSpPr>
        <p:spPr>
          <a:xfrm>
            <a:off x="456616" y="3974910"/>
            <a:ext cx="1771217" cy="545224"/>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67" name="Zone de texte 69">
            <a:extLst>
              <a:ext uri="{FF2B5EF4-FFF2-40B4-BE49-F238E27FC236}">
                <a16:creationId xmlns:a16="http://schemas.microsoft.com/office/drawing/2014/main" id="{F2C03D77-9CB7-4E19-82C9-DC85A57EB940}"/>
              </a:ext>
            </a:extLst>
          </p:cNvPr>
          <p:cNvSpPr txBox="1"/>
          <p:nvPr/>
        </p:nvSpPr>
        <p:spPr>
          <a:xfrm>
            <a:off x="679772" y="4953290"/>
            <a:ext cx="1386680" cy="369332"/>
          </a:xfrm>
          <a:prstGeom prst="rect">
            <a:avLst/>
          </a:prstGeom>
          <a:noFill/>
        </p:spPr>
        <p:txBody>
          <a:bodyPr wrap="square" lIns="0" tIns="0" rIns="0" bIns="0" rtlCol="0" anchor="ctr">
            <a:spAutoFit/>
          </a:bodyPr>
          <a:lstStyle/>
          <a:p>
            <a:pPr algn="ctr"/>
            <a:r>
              <a:rPr lang="fr-FR" sz="1200" b="1" u="sng" dirty="0">
                <a:solidFill>
                  <a:schemeClr val="bg1"/>
                </a:solidFill>
                <a:hlinkClick r:id="rId3">
                  <a:extLst>
                    <a:ext uri="{A12FA001-AC4F-418D-AE19-62706E023703}">
                      <ahyp:hlinkClr xmlns:ahyp="http://schemas.microsoft.com/office/drawing/2018/hyperlinkcolor" val="tx"/>
                    </a:ext>
                  </a:extLst>
                </a:hlinkClick>
              </a:rPr>
              <a:t>RESIDENCE étudiante Europa</a:t>
            </a:r>
            <a:endParaRPr lang="fr-FR" sz="1400" b="1" noProof="1">
              <a:solidFill>
                <a:schemeClr val="bg1"/>
              </a:solidFill>
            </a:endParaRPr>
          </a:p>
        </p:txBody>
      </p:sp>
      <p:graphicFrame>
        <p:nvGraphicFramePr>
          <p:cNvPr id="2" name="Tableau 1">
            <a:extLst>
              <a:ext uri="{FF2B5EF4-FFF2-40B4-BE49-F238E27FC236}">
                <a16:creationId xmlns:a16="http://schemas.microsoft.com/office/drawing/2014/main" id="{2DE5234E-9530-4FE8-A46E-39C329416C01}"/>
              </a:ext>
            </a:extLst>
          </p:cNvPr>
          <p:cNvGraphicFramePr>
            <a:graphicFrameLocks noGrp="1"/>
          </p:cNvGraphicFramePr>
          <p:nvPr>
            <p:extLst>
              <p:ext uri="{D42A27DB-BD31-4B8C-83A1-F6EECF244321}">
                <p14:modId xmlns:p14="http://schemas.microsoft.com/office/powerpoint/2010/main" val="3783589359"/>
              </p:ext>
            </p:extLst>
          </p:nvPr>
        </p:nvGraphicFramePr>
        <p:xfrm>
          <a:off x="2289605" y="2715688"/>
          <a:ext cx="7503207" cy="4892040"/>
        </p:xfrm>
        <a:graphic>
          <a:graphicData uri="http://schemas.openxmlformats.org/drawingml/2006/table">
            <a:tbl>
              <a:tblPr firstRow="1" bandRow="1">
                <a:tableStyleId>{5C22544A-7EE6-4342-B048-85BDC9FD1C3A}</a:tableStyleId>
              </a:tblPr>
              <a:tblGrid>
                <a:gridCol w="2503959">
                  <a:extLst>
                    <a:ext uri="{9D8B030D-6E8A-4147-A177-3AD203B41FA5}">
                      <a16:colId xmlns:a16="http://schemas.microsoft.com/office/drawing/2014/main" val="2937953430"/>
                    </a:ext>
                  </a:extLst>
                </a:gridCol>
                <a:gridCol w="3066276">
                  <a:extLst>
                    <a:ext uri="{9D8B030D-6E8A-4147-A177-3AD203B41FA5}">
                      <a16:colId xmlns:a16="http://schemas.microsoft.com/office/drawing/2014/main" val="170860131"/>
                    </a:ext>
                  </a:extLst>
                </a:gridCol>
                <a:gridCol w="1932972">
                  <a:extLst>
                    <a:ext uri="{9D8B030D-6E8A-4147-A177-3AD203B41FA5}">
                      <a16:colId xmlns:a16="http://schemas.microsoft.com/office/drawing/2014/main" val="3842958514"/>
                    </a:ext>
                  </a:extLst>
                </a:gridCol>
              </a:tblGrid>
              <a:tr h="3021416">
                <a:tc>
                  <a:txBody>
                    <a:bodyPr/>
                    <a:lstStyle/>
                    <a:p>
                      <a:pPr algn="ctr"/>
                      <a:endParaRPr lang="fr-FR" sz="1000" b="1" dirty="0">
                        <a:solidFill>
                          <a:schemeClr val="tx1"/>
                        </a:solidFill>
                      </a:endParaRPr>
                    </a:p>
                    <a:p>
                      <a:pPr algn="ctr"/>
                      <a:endParaRPr lang="fr-FR" sz="1000" b="1" dirty="0">
                        <a:solidFill>
                          <a:schemeClr val="tx1"/>
                        </a:solidFill>
                      </a:endParaRPr>
                    </a:p>
                    <a:p>
                      <a:pPr algn="ctr"/>
                      <a:endParaRPr lang="fr-FR" sz="1000" b="1" dirty="0">
                        <a:solidFill>
                          <a:schemeClr val="tx1"/>
                        </a:solidFill>
                      </a:endParaRPr>
                    </a:p>
                    <a:p>
                      <a:pPr algn="ctr"/>
                      <a:r>
                        <a:rPr lang="fr-FR" sz="1000" b="1" dirty="0">
                          <a:solidFill>
                            <a:schemeClr val="tx1"/>
                          </a:solidFill>
                        </a:rPr>
                        <a:t>4 rue Pasteur – 57000 METZ</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rPr>
                        <a:t>Tél. : +33 (0)3</a:t>
                      </a:r>
                      <a:r>
                        <a:rPr lang="fr-FR" sz="1000" dirty="0">
                          <a:solidFill>
                            <a:schemeClr val="tx1"/>
                          </a:solidFill>
                        </a:rPr>
                        <a:t> 83 300 300</a:t>
                      </a:r>
                      <a:br>
                        <a:rPr lang="fr-FR" sz="1000" b="1" dirty="0">
                          <a:solidFill>
                            <a:schemeClr val="tx1"/>
                          </a:solidFill>
                        </a:rPr>
                      </a:br>
                      <a:r>
                        <a:rPr lang="fr-FR" sz="1000" b="1" dirty="0">
                          <a:solidFill>
                            <a:srgbClr val="0070C0"/>
                          </a:solidFill>
                          <a:hlinkClick r:id="rId4">
                            <a:extLst>
                              <a:ext uri="{A12FA001-AC4F-418D-AE19-62706E023703}">
                                <ahyp:hlinkClr xmlns:ahyp="http://schemas.microsoft.com/office/drawing/2018/hyperlinkcolor" val="tx"/>
                              </a:ext>
                            </a:extLst>
                          </a:hlinkClick>
                        </a:rPr>
                        <a:t>location.metz@mgellogement.fr</a:t>
                      </a:r>
                      <a:endParaRPr lang="fr-FR" sz="1000" b="1" dirty="0">
                        <a:solidFill>
                          <a:srgbClr val="0070C0"/>
                        </a:solidFill>
                      </a:endParaRPr>
                    </a:p>
                    <a:p>
                      <a:pPr algn="ctr"/>
                      <a:endParaRPr lang="fr-FR" sz="1000" b="1" dirty="0">
                        <a:solidFill>
                          <a:schemeClr val="tx1"/>
                        </a:solidFill>
                      </a:endParaRPr>
                    </a:p>
                    <a:p>
                      <a:pPr algn="ctr"/>
                      <a:endParaRPr lang="fr-FR" sz="1000" b="1" dirty="0">
                        <a:solidFill>
                          <a:schemeClr val="tx1"/>
                        </a:solidFill>
                      </a:endParaRPr>
                    </a:p>
                    <a:p>
                      <a:pPr algn="ctr"/>
                      <a:r>
                        <a:rPr lang="fr-FR" sz="1000" b="1" dirty="0">
                          <a:solidFill>
                            <a:schemeClr val="tx1"/>
                          </a:solidFill>
                        </a:rPr>
                        <a:t>76 rue aux Arènes - 57000 METZ</a:t>
                      </a:r>
                    </a:p>
                    <a:p>
                      <a:pPr algn="ctr"/>
                      <a:r>
                        <a:rPr lang="fr-FR" sz="1000" b="1" dirty="0">
                          <a:solidFill>
                            <a:schemeClr val="tx1"/>
                          </a:solidFill>
                        </a:rPr>
                        <a:t>Tél. : +33 (0)3</a:t>
                      </a:r>
                      <a:r>
                        <a:rPr lang="fr-FR" sz="1000" dirty="0">
                          <a:solidFill>
                            <a:schemeClr val="tx1"/>
                          </a:solidFill>
                        </a:rPr>
                        <a:t> 83 300 300</a:t>
                      </a:r>
                      <a:br>
                        <a:rPr lang="fr-FR" sz="1000" b="1" dirty="0">
                          <a:solidFill>
                            <a:schemeClr val="tx1"/>
                          </a:solidFill>
                        </a:rPr>
                      </a:br>
                      <a:r>
                        <a:rPr lang="fr-FR" sz="1000" b="1" dirty="0">
                          <a:solidFill>
                            <a:schemeClr val="tx1"/>
                          </a:solidFill>
                          <a:hlinkClick r:id="rId4"/>
                        </a:rPr>
                        <a:t>location.metz@mgellogement.fr</a:t>
                      </a:r>
                      <a:endParaRPr lang="fr-FR" sz="1000" b="1" dirty="0">
                        <a:solidFill>
                          <a:schemeClr val="tx1"/>
                        </a:solidFill>
                      </a:endParaRPr>
                    </a:p>
                    <a:p>
                      <a:pPr algn="ctr"/>
                      <a:endParaRPr lang="fr-FR" sz="1000" b="1" dirty="0">
                        <a:solidFill>
                          <a:schemeClr val="tx1"/>
                        </a:solidFill>
                      </a:endParaRPr>
                    </a:p>
                    <a:p>
                      <a:pPr algn="ctr"/>
                      <a:endParaRPr lang="fr-FR" sz="1000" b="1" dirty="0">
                        <a:solidFill>
                          <a:schemeClr val="tx1"/>
                        </a:solidFill>
                      </a:endParaRPr>
                    </a:p>
                    <a:p>
                      <a:pPr algn="ctr"/>
                      <a:r>
                        <a:rPr lang="fr-FR" sz="1000" b="1" dirty="0">
                          <a:solidFill>
                            <a:schemeClr val="tx1"/>
                          </a:solidFill>
                        </a:rPr>
                        <a:t>10 rue Clotilde Aubertin - 57000 METZ</a:t>
                      </a:r>
                    </a:p>
                    <a:p>
                      <a:pPr algn="ctr"/>
                      <a:r>
                        <a:rPr lang="fr-FR" sz="1000" b="1" dirty="0">
                          <a:solidFill>
                            <a:schemeClr val="tx1"/>
                          </a:solidFill>
                        </a:rPr>
                        <a:t>Tél. : +33 (0)3</a:t>
                      </a:r>
                      <a:r>
                        <a:rPr lang="fr-FR" sz="1000" dirty="0">
                          <a:solidFill>
                            <a:schemeClr val="tx1"/>
                          </a:solidFill>
                        </a:rPr>
                        <a:t> </a:t>
                      </a:r>
                      <a:r>
                        <a:rPr lang="fr-FR" sz="1000" b="1" kern="1200" dirty="0">
                          <a:solidFill>
                            <a:schemeClr val="tx1"/>
                          </a:solidFill>
                          <a:latin typeface="+mn-lt"/>
                          <a:ea typeface="+mn-ea"/>
                          <a:cs typeface="+mn-cs"/>
                        </a:rPr>
                        <a:t>83 300 300 </a:t>
                      </a:r>
                      <a:r>
                        <a:rPr lang="fr-FR" sz="1000" b="1" dirty="0">
                          <a:solidFill>
                            <a:schemeClr val="tx1"/>
                          </a:solidFill>
                          <a:hlinkClick r:id="rId4"/>
                        </a:rPr>
                        <a:t>location.metz@mgellogement.fr</a:t>
                      </a:r>
                      <a:endParaRPr lang="fr-FR" sz="1000" b="1" dirty="0">
                        <a:solidFill>
                          <a:schemeClr val="tx1"/>
                        </a:solidFill>
                      </a:endParaRPr>
                    </a:p>
                    <a:p>
                      <a:pPr algn="ctr"/>
                      <a:endParaRPr lang="fr-FR" sz="1000" b="1" dirty="0">
                        <a:solidFill>
                          <a:schemeClr val="tx1"/>
                        </a:solidFill>
                      </a:endParaRPr>
                    </a:p>
                    <a:p>
                      <a:pPr algn="ctr"/>
                      <a:endParaRPr lang="fr-FR" sz="10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rPr>
                        <a:t>4b rue Belle-Isle - 57000 METZ</a:t>
                      </a:r>
                      <a:br>
                        <a:rPr lang="fr-FR" sz="1000" b="1" dirty="0">
                          <a:solidFill>
                            <a:schemeClr val="tx1"/>
                          </a:solidFill>
                        </a:rPr>
                      </a:br>
                      <a:r>
                        <a:rPr lang="fr-FR" sz="1000" b="1" dirty="0">
                          <a:solidFill>
                            <a:schemeClr val="tx1"/>
                          </a:solidFill>
                        </a:rPr>
                        <a:t>Tél. : +33 (0)3</a:t>
                      </a:r>
                      <a:r>
                        <a:rPr lang="fr-FR" sz="1000" dirty="0">
                          <a:solidFill>
                            <a:schemeClr val="tx1"/>
                          </a:solidFill>
                        </a:rPr>
                        <a:t> </a:t>
                      </a:r>
                      <a:r>
                        <a:rPr lang="fr-FR" sz="1000" b="1" kern="1200" dirty="0">
                          <a:solidFill>
                            <a:schemeClr val="tx1"/>
                          </a:solidFill>
                          <a:latin typeface="+mn-lt"/>
                          <a:ea typeface="+mn-ea"/>
                          <a:cs typeface="+mn-cs"/>
                        </a:rPr>
                        <a:t>83 300 300</a:t>
                      </a:r>
                      <a:br>
                        <a:rPr lang="fr-FR" sz="1000" b="1" dirty="0">
                          <a:solidFill>
                            <a:schemeClr val="tx1"/>
                          </a:solidFill>
                        </a:rPr>
                      </a:br>
                      <a:r>
                        <a:rPr lang="fr-FR" sz="1000" b="1" dirty="0">
                          <a:solidFill>
                            <a:srgbClr val="0070C0"/>
                          </a:solidFill>
                          <a:hlinkClick r:id="rId4">
                            <a:extLst>
                              <a:ext uri="{A12FA001-AC4F-418D-AE19-62706E023703}">
                                <ahyp:hlinkClr xmlns:ahyp="http://schemas.microsoft.com/office/drawing/2018/hyperlinkcolor" val="tx"/>
                              </a:ext>
                            </a:extLst>
                          </a:hlinkClick>
                        </a:rPr>
                        <a:t>location.metz@mgellogement.fr</a:t>
                      </a:r>
                      <a:endParaRPr lang="fr-FR" sz="1000" b="1" dirty="0">
                        <a:solidFill>
                          <a:srgbClr val="0070C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b="1" dirty="0">
                        <a:solidFill>
                          <a:schemeClr val="tx1"/>
                        </a:solidFill>
                      </a:endParaRPr>
                    </a:p>
                    <a:p>
                      <a:pPr algn="ctr"/>
                      <a:endParaRPr lang="fr-FR" sz="10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800" dirty="0">
                        <a:solidFill>
                          <a:schemeClr val="tx1"/>
                        </a:solidFill>
                      </a:endParaRPr>
                    </a:p>
                    <a:p>
                      <a:pPr algn="ctr"/>
                      <a:endParaRPr lang="fr-FR" sz="800" dirty="0">
                        <a:solidFill>
                          <a:schemeClr val="tx1"/>
                        </a:solidFill>
                      </a:endParaRPr>
                    </a:p>
                    <a:p>
                      <a:pPr algn="ctr"/>
                      <a:r>
                        <a:rPr lang="fr-FR" sz="800" dirty="0">
                          <a:solidFill>
                            <a:schemeClr val="tx1"/>
                          </a:solidFill>
                        </a:rPr>
                        <a:t>78  logements: de 12m² pour 1 personne à 75m</a:t>
                      </a:r>
                      <a:r>
                        <a:rPr lang="fr-FR" sz="800" b="1" dirty="0">
                          <a:solidFill>
                            <a:schemeClr val="tx1"/>
                          </a:solidFill>
                        </a:rPr>
                        <a:t>² pour colocation de 3</a:t>
                      </a:r>
                      <a:endParaRPr lang="fr-FR" sz="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1" kern="1200" dirty="0">
                          <a:solidFill>
                            <a:schemeClr val="tx1"/>
                          </a:solidFill>
                          <a:latin typeface="+mn-lt"/>
                          <a:ea typeface="+mn-ea"/>
                          <a:cs typeface="+mn-cs"/>
                        </a:rPr>
                        <a:t>Abri à vélo, accès </a:t>
                      </a:r>
                      <a:r>
                        <a:rPr lang="fr-FR" sz="900" b="1" kern="1200" dirty="0">
                          <a:solidFill>
                            <a:srgbClr val="C00680"/>
                          </a:solidFill>
                          <a:latin typeface="+mn-lt"/>
                          <a:ea typeface="+mn-ea"/>
                          <a:cs typeface="+mn-cs"/>
                        </a:rPr>
                        <a:t>PMR</a:t>
                      </a:r>
                      <a:r>
                        <a:rPr lang="fr-FR" sz="900" b="1" kern="1200" dirty="0">
                          <a:solidFill>
                            <a:schemeClr val="tx1"/>
                          </a:solidFill>
                          <a:latin typeface="+mn-lt"/>
                          <a:ea typeface="+mn-ea"/>
                          <a:cs typeface="+mn-cs"/>
                        </a:rPr>
                        <a:t>*</a:t>
                      </a:r>
                      <a:r>
                        <a:rPr lang="fr-FR" sz="800" b="1" kern="1200" dirty="0">
                          <a:solidFill>
                            <a:schemeClr val="tx1"/>
                          </a:solidFill>
                          <a:latin typeface="+mn-lt"/>
                          <a:ea typeface="+mn-ea"/>
                          <a:cs typeface="+mn-cs"/>
                        </a:rPr>
                        <a:t>, ascenseur et vidéo surveillance.  Internet, buanderie, prêt de matériel, salle de détente et salle de sport </a:t>
                      </a:r>
                      <a:r>
                        <a:rPr lang="fr-FR" sz="800" b="1" dirty="0">
                          <a:solidFill>
                            <a:schemeClr val="tx1"/>
                          </a:solidFill>
                        </a:rPr>
                        <a:t>en option. LES CHARGES comprennent : Eau, Chauffage, Electricité, Entretien et électricité des communs et Taxes d'enlèvement des ordures ménagères. Tarif :  à partir de 380€** / mois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800" dirty="0">
                        <a:solidFill>
                          <a:schemeClr val="tx1"/>
                        </a:solidFill>
                      </a:endParaRPr>
                    </a:p>
                    <a:p>
                      <a:pPr algn="ctr"/>
                      <a:r>
                        <a:rPr lang="fr-FR" sz="800" dirty="0">
                          <a:solidFill>
                            <a:schemeClr val="tx1"/>
                          </a:solidFill>
                        </a:rPr>
                        <a:t>100 logements de 18 à 32m² </a:t>
                      </a:r>
                    </a:p>
                    <a:p>
                      <a:pPr algn="ctr"/>
                      <a:r>
                        <a:rPr lang="fr-FR" sz="800" dirty="0">
                          <a:solidFill>
                            <a:schemeClr val="tx1"/>
                          </a:solidFill>
                        </a:rPr>
                        <a:t> </a:t>
                      </a:r>
                      <a:r>
                        <a:rPr lang="fr-FR" sz="800" b="1" kern="1200" dirty="0">
                          <a:solidFill>
                            <a:schemeClr val="tx1"/>
                          </a:solidFill>
                          <a:latin typeface="+mn-lt"/>
                          <a:ea typeface="+mn-ea"/>
                          <a:cs typeface="+mn-cs"/>
                        </a:rPr>
                        <a:t>Abri à vélo, accès </a:t>
                      </a:r>
                      <a:r>
                        <a:rPr lang="fr-FR" sz="900" b="1" kern="1200" dirty="0">
                          <a:solidFill>
                            <a:srgbClr val="C00680"/>
                          </a:solidFill>
                          <a:latin typeface="+mn-lt"/>
                          <a:ea typeface="+mn-ea"/>
                          <a:cs typeface="+mn-cs"/>
                        </a:rPr>
                        <a:t>PMR</a:t>
                      </a:r>
                      <a:r>
                        <a:rPr lang="fr-FR" sz="900" b="1" kern="1200" dirty="0">
                          <a:solidFill>
                            <a:schemeClr val="tx1"/>
                          </a:solidFill>
                          <a:latin typeface="+mn-lt"/>
                          <a:ea typeface="+mn-ea"/>
                          <a:cs typeface="+mn-cs"/>
                        </a:rPr>
                        <a:t>*</a:t>
                      </a:r>
                      <a:r>
                        <a:rPr lang="fr-FR" sz="800" b="1" kern="1200" dirty="0">
                          <a:solidFill>
                            <a:schemeClr val="tx1"/>
                          </a:solidFill>
                          <a:latin typeface="+mn-lt"/>
                          <a:ea typeface="+mn-ea"/>
                          <a:cs typeface="+mn-cs"/>
                        </a:rPr>
                        <a:t>, ascenseur et parking (payant).  </a:t>
                      </a:r>
                      <a:r>
                        <a:rPr lang="fr-FR" sz="800" b="1" dirty="0">
                          <a:solidFill>
                            <a:schemeClr val="tx1"/>
                          </a:solidFill>
                        </a:rPr>
                        <a:t>Internet, buanderie, salles de télévision, coworking, détente et de sport en option. LES CHARGES comprennent : Eau froide, Ascenseur, Entretien des communs et Taxes d'enlèvement des ordures ménagères.  </a:t>
                      </a:r>
                    </a:p>
                    <a:p>
                      <a:pPr algn="ctr"/>
                      <a:r>
                        <a:rPr lang="fr-FR" sz="800" b="1" dirty="0">
                          <a:solidFill>
                            <a:schemeClr val="tx1"/>
                          </a:solidFill>
                        </a:rPr>
                        <a:t>Tarif : à partir de 454€ **/ mois selon le studio.</a:t>
                      </a:r>
                    </a:p>
                    <a:p>
                      <a:pPr algn="ctr"/>
                      <a:endParaRPr lang="fr-FR" sz="800" b="1" dirty="0">
                        <a:solidFill>
                          <a:schemeClr val="tx1"/>
                        </a:solidFill>
                      </a:endParaRPr>
                    </a:p>
                    <a:p>
                      <a:pPr algn="ctr"/>
                      <a:r>
                        <a:rPr lang="fr-FR" sz="800" b="1" dirty="0">
                          <a:solidFill>
                            <a:schemeClr val="tx1"/>
                          </a:solidFill>
                        </a:rPr>
                        <a:t>163 logements de 18 à 30m²</a:t>
                      </a:r>
                    </a:p>
                    <a:p>
                      <a:pPr algn="ctr"/>
                      <a:r>
                        <a:rPr lang="fr-FR" sz="800" b="1" kern="1200" dirty="0">
                          <a:solidFill>
                            <a:schemeClr val="tx1"/>
                          </a:solidFill>
                          <a:latin typeface="+mn-lt"/>
                          <a:ea typeface="+mn-ea"/>
                          <a:cs typeface="+mn-cs"/>
                        </a:rPr>
                        <a:t> </a:t>
                      </a:r>
                      <a:r>
                        <a:rPr lang="fr-FR" sz="800" b="1" dirty="0">
                          <a:solidFill>
                            <a:schemeClr val="accent1">
                              <a:lumMod val="60000"/>
                              <a:lumOff val="40000"/>
                            </a:schemeClr>
                          </a:solidFill>
                        </a:rPr>
                        <a:t> </a:t>
                      </a:r>
                      <a:r>
                        <a:rPr lang="fr-FR" sz="800" b="1" kern="1200" dirty="0">
                          <a:solidFill>
                            <a:schemeClr val="tx1"/>
                          </a:solidFill>
                          <a:latin typeface="+mn-lt"/>
                          <a:ea typeface="+mn-ea"/>
                          <a:cs typeface="+mn-cs"/>
                        </a:rPr>
                        <a:t>Abri à vélo, accès </a:t>
                      </a:r>
                      <a:r>
                        <a:rPr lang="fr-FR" sz="900" b="1" kern="1200" dirty="0">
                          <a:solidFill>
                            <a:srgbClr val="C00680"/>
                          </a:solidFill>
                          <a:latin typeface="+mn-lt"/>
                          <a:ea typeface="+mn-ea"/>
                          <a:cs typeface="+mn-cs"/>
                        </a:rPr>
                        <a:t>PMR</a:t>
                      </a:r>
                      <a:r>
                        <a:rPr lang="fr-FR" sz="900" b="1" kern="1200" dirty="0">
                          <a:solidFill>
                            <a:schemeClr val="tx1"/>
                          </a:solidFill>
                          <a:latin typeface="+mn-lt"/>
                          <a:ea typeface="+mn-ea"/>
                          <a:cs typeface="+mn-cs"/>
                        </a:rPr>
                        <a:t>*</a:t>
                      </a:r>
                      <a:r>
                        <a:rPr lang="fr-FR" sz="800" b="1" kern="1200" dirty="0">
                          <a:solidFill>
                            <a:schemeClr val="tx1"/>
                          </a:solidFill>
                          <a:latin typeface="+mn-lt"/>
                          <a:ea typeface="+mn-ea"/>
                          <a:cs typeface="+mn-cs"/>
                        </a:rPr>
                        <a:t>, ascenseur, parking (payant), prêt de matériel et vidéo surveillance.  Internet, buanderie, salle de télévision et salle de sport </a:t>
                      </a:r>
                      <a:r>
                        <a:rPr lang="fr-FR" sz="800" b="1" dirty="0">
                          <a:solidFill>
                            <a:schemeClr val="tx1"/>
                          </a:solidFill>
                        </a:rPr>
                        <a:t>en option. LES CHARGES comprennent : Eau froide, Entretien des communs et Taxes d'enlèvement des ordures ménagères. Tarif :  à partir de 404€** / mois selon le studio.</a:t>
                      </a:r>
                      <a:endParaRPr lang="fr-FR" sz="800" b="1" dirty="0">
                        <a:solidFill>
                          <a:schemeClr val="tx1"/>
                        </a:solidFill>
                        <a:highlight>
                          <a:srgbClr val="FFFF00"/>
                        </a:highlight>
                      </a:endParaRPr>
                    </a:p>
                    <a:p>
                      <a:pPr algn="ctr"/>
                      <a:endParaRPr lang="fr-FR" sz="8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69 logements de 18 à 42m²</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1" kern="1200" dirty="0">
                          <a:solidFill>
                            <a:schemeClr val="tx1"/>
                          </a:solidFill>
                          <a:latin typeface="+mn-lt"/>
                          <a:ea typeface="+mn-ea"/>
                          <a:cs typeface="+mn-cs"/>
                        </a:rPr>
                        <a:t>Abri à vélo , ascenseur et parking (payant).  </a:t>
                      </a:r>
                      <a:r>
                        <a:rPr lang="fr-FR" sz="800" b="1" dirty="0">
                          <a:solidFill>
                            <a:schemeClr val="tx1"/>
                          </a:solidFill>
                        </a:rPr>
                        <a:t>Internet, buanderie et salle de sport en option. LES CHARGES comprennent : Eau froide/chaude, Electricité, Chauffage, Entretien des communs et Taxes d'enlèvement des ordures ménagères.  </a:t>
                      </a:r>
                      <a:br>
                        <a:rPr lang="fr-FR" sz="800" b="1" dirty="0">
                          <a:solidFill>
                            <a:schemeClr val="accent1">
                              <a:lumMod val="60000"/>
                              <a:lumOff val="40000"/>
                            </a:schemeClr>
                          </a:solidFill>
                        </a:rPr>
                      </a:br>
                      <a:r>
                        <a:rPr lang="fr-FR" sz="800" b="1" dirty="0">
                          <a:solidFill>
                            <a:schemeClr val="tx1"/>
                          </a:solidFill>
                        </a:rPr>
                        <a:t>Tarif : à partir de 513€** / mois selon le studio.</a:t>
                      </a:r>
                    </a:p>
                    <a:p>
                      <a:pPr algn="ctr"/>
                      <a:endParaRPr lang="fr-FR" sz="8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00" b="1" dirty="0">
                          <a:solidFill>
                            <a:schemeClr val="tx1"/>
                          </a:solidFill>
                        </a:rPr>
                        <a:t>Campus du Saulcy</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rPr>
                        <a:t>(près de la gare)</a:t>
                      </a:r>
                    </a:p>
                    <a:p>
                      <a:pPr algn="ctr"/>
                      <a:endParaRPr lang="fr-FR" sz="1000" b="1" dirty="0">
                        <a:solidFill>
                          <a:schemeClr val="accent1">
                            <a:lumMod val="60000"/>
                            <a:lumOff val="40000"/>
                          </a:schemeClr>
                        </a:solidFill>
                      </a:endParaRPr>
                    </a:p>
                    <a:p>
                      <a:pPr algn="ctr"/>
                      <a:endParaRPr lang="fr-FR" sz="1000" b="1" dirty="0">
                        <a:solidFill>
                          <a:schemeClr val="accent1">
                            <a:lumMod val="60000"/>
                            <a:lumOff val="40000"/>
                          </a:schemeClr>
                        </a:solidFill>
                      </a:endParaRPr>
                    </a:p>
                    <a:p>
                      <a:pPr algn="ctr"/>
                      <a:endParaRPr lang="fr-FR" sz="1000" b="1" dirty="0">
                        <a:solidFill>
                          <a:schemeClr val="accent1">
                            <a:lumMod val="60000"/>
                            <a:lumOff val="40000"/>
                          </a:schemeClr>
                        </a:solidFill>
                      </a:endParaRPr>
                    </a:p>
                    <a:p>
                      <a:pPr algn="ctr"/>
                      <a:endParaRPr lang="fr-FR" sz="1000" b="1" dirty="0">
                        <a:solidFill>
                          <a:schemeClr val="accent1">
                            <a:lumMod val="60000"/>
                            <a:lumOff val="40000"/>
                          </a:schemeClr>
                        </a:solidFill>
                      </a:endParaRPr>
                    </a:p>
                    <a:p>
                      <a:pPr algn="ctr"/>
                      <a:r>
                        <a:rPr lang="fr-FR" sz="1000" b="1" dirty="0">
                          <a:solidFill>
                            <a:schemeClr val="tx1"/>
                          </a:solidFill>
                        </a:rPr>
                        <a:t>Campus du Saulcy</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rPr>
                        <a:t>(près de la gare)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b="1" dirty="0">
                        <a:solidFill>
                          <a:schemeClr val="tx1"/>
                        </a:solidFill>
                      </a:endParaRPr>
                    </a:p>
                    <a:p>
                      <a:pPr algn="ctr"/>
                      <a:r>
                        <a:rPr lang="fr-FR" sz="1000" b="1" dirty="0">
                          <a:solidFill>
                            <a:schemeClr val="tx1"/>
                          </a:solidFill>
                        </a:rPr>
                        <a:t>Campus du Saulcy</a:t>
                      </a:r>
                    </a:p>
                    <a:p>
                      <a:pPr algn="ctr"/>
                      <a:r>
                        <a:rPr lang="fr-FR" sz="1000" b="1" dirty="0">
                          <a:solidFill>
                            <a:schemeClr val="tx1"/>
                          </a:solidFill>
                        </a:rPr>
                        <a:t>(près de la gare)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rPr>
                        <a:t>Campus du Saulcy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4646144"/>
                  </a:ext>
                </a:extLst>
              </a:tr>
              <a:tr h="679515">
                <a:tc>
                  <a:txBody>
                    <a:bodyPr/>
                    <a:lstStyle/>
                    <a:p>
                      <a:pPr algn="ctr"/>
                      <a:endParaRPr lang="fr-FR" sz="1000" b="1" dirty="0">
                        <a:solidFill>
                          <a:schemeClr val="tx1"/>
                        </a:solidFill>
                      </a:endParaRPr>
                    </a:p>
                    <a:p>
                      <a:pPr algn="ctr"/>
                      <a:endParaRPr lang="fr-FR" sz="1000" b="1" dirty="0">
                        <a:solidFill>
                          <a:schemeClr val="tx1"/>
                        </a:solidFill>
                      </a:endParaRPr>
                    </a:p>
                    <a:p>
                      <a:pPr algn="ctr"/>
                      <a:endParaRPr lang="fr-FR" sz="1000" b="1" dirty="0">
                        <a:solidFill>
                          <a:schemeClr val="tx1"/>
                        </a:solidFill>
                      </a:endParaRPr>
                    </a:p>
                    <a:p>
                      <a:pPr algn="ctr"/>
                      <a:endParaRPr lang="fr-FR" sz="1000" b="1" dirty="0">
                        <a:solidFill>
                          <a:schemeClr val="tx1"/>
                        </a:solidFill>
                      </a:endParaRPr>
                    </a:p>
                    <a:p>
                      <a:pPr algn="ctr"/>
                      <a:endParaRPr lang="fr-FR" sz="10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800" b="1" dirty="0">
                        <a:solidFill>
                          <a:schemeClr val="tx1"/>
                        </a:solidFill>
                        <a:highlight>
                          <a:srgbClr val="FFFF00"/>
                        </a:highligh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10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42283"/>
                  </a:ext>
                </a:extLst>
              </a:tr>
              <a:tr h="194147">
                <a:tc>
                  <a:txBody>
                    <a:bodyPr/>
                    <a:lstStyle/>
                    <a:p>
                      <a:pPr algn="ctr"/>
                      <a:endParaRPr lang="fr-FR" sz="10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1000" b="1" dirty="0">
                        <a:solidFill>
                          <a:schemeClr val="accent1">
                            <a:lumMod val="60000"/>
                            <a:lumOff val="40000"/>
                          </a:schemeClr>
                        </a:solidFill>
                        <a:highlight>
                          <a:srgbClr val="FFFF00"/>
                        </a:highligh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771862"/>
                  </a:ext>
                </a:extLst>
              </a:tr>
            </a:tbl>
          </a:graphicData>
        </a:graphic>
      </p:graphicFrame>
      <p:pic>
        <p:nvPicPr>
          <p:cNvPr id="24" name="Graphique 23" descr="Ampoule et engrenage">
            <a:extLst>
              <a:ext uri="{FF2B5EF4-FFF2-40B4-BE49-F238E27FC236}">
                <a16:creationId xmlns:a16="http://schemas.microsoft.com/office/drawing/2014/main" id="{700BD55B-5CB0-43B6-AF27-83C16B5244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65592" y="1664242"/>
            <a:ext cx="914400" cy="914400"/>
          </a:xfrm>
          <a:prstGeom prst="rect">
            <a:avLst/>
          </a:prstGeom>
        </p:spPr>
      </p:pic>
      <p:pic>
        <p:nvPicPr>
          <p:cNvPr id="40" name="Graphique 39" descr="Ville">
            <a:extLst>
              <a:ext uri="{FF2B5EF4-FFF2-40B4-BE49-F238E27FC236}">
                <a16:creationId xmlns:a16="http://schemas.microsoft.com/office/drawing/2014/main" id="{27E9AAC3-9A5A-4B7D-ADD1-F62B8DE938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195" y="1261400"/>
            <a:ext cx="523221" cy="523221"/>
          </a:xfrm>
          <a:prstGeom prst="rect">
            <a:avLst/>
          </a:prstGeom>
        </p:spPr>
      </p:pic>
      <p:pic>
        <p:nvPicPr>
          <p:cNvPr id="30" name="Graphique 29" descr="Curseur">
            <a:hlinkClick r:id="rId9" action="ppaction://hlinksldjump"/>
            <a:extLst>
              <a:ext uri="{FF2B5EF4-FFF2-40B4-BE49-F238E27FC236}">
                <a16:creationId xmlns:a16="http://schemas.microsoft.com/office/drawing/2014/main" id="{DAC7298D-B094-41D7-B938-0844B87A56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47401" y="2215582"/>
            <a:ext cx="251851" cy="251851"/>
          </a:xfrm>
          <a:prstGeom prst="rect">
            <a:avLst/>
          </a:prstGeom>
        </p:spPr>
      </p:pic>
      <p:sp>
        <p:nvSpPr>
          <p:cNvPr id="31" name="ZoneTexte 30">
            <a:extLst>
              <a:ext uri="{FF2B5EF4-FFF2-40B4-BE49-F238E27FC236}">
                <a16:creationId xmlns:a16="http://schemas.microsoft.com/office/drawing/2014/main" id="{BC942031-EC40-4883-B861-E663121A1EAD}"/>
              </a:ext>
            </a:extLst>
          </p:cNvPr>
          <p:cNvSpPr txBox="1"/>
          <p:nvPr/>
        </p:nvSpPr>
        <p:spPr>
          <a:xfrm>
            <a:off x="7099683" y="2016075"/>
            <a:ext cx="2138606" cy="553998"/>
          </a:xfrm>
          <a:prstGeom prst="rect">
            <a:avLst/>
          </a:prstGeom>
          <a:noFill/>
        </p:spPr>
        <p:txBody>
          <a:bodyPr wrap="square" rtlCol="0">
            <a:spAutoFit/>
          </a:bodyPr>
          <a:lstStyle/>
          <a:p>
            <a:r>
              <a:rPr lang="fr-FR" sz="1000" b="1" dirty="0"/>
              <a:t>*Lexique et abréviations à retrouver </a:t>
            </a:r>
            <a:r>
              <a:rPr lang="fr-FR" sz="1000" b="1" dirty="0">
                <a:solidFill>
                  <a:srgbClr val="C00680"/>
                </a:solidFill>
                <a:hlinkClick r:id="rId9" action="ppaction://hlinksldjump"/>
              </a:rPr>
              <a:t>ici</a:t>
            </a:r>
            <a:endParaRPr lang="fr-FR" sz="1000" b="1" dirty="0">
              <a:solidFill>
                <a:srgbClr val="C00680"/>
              </a:solidFill>
            </a:endParaRPr>
          </a:p>
          <a:p>
            <a:r>
              <a:rPr lang="fr-FR" sz="1000" b="1" dirty="0">
                <a:solidFill>
                  <a:srgbClr val="C00680"/>
                </a:solidFill>
              </a:rPr>
              <a:t>** </a:t>
            </a:r>
            <a:r>
              <a:rPr lang="fr-FR" sz="900" b="1" dirty="0">
                <a:solidFill>
                  <a:srgbClr val="C00680"/>
                </a:solidFill>
              </a:rPr>
              <a:t>à titre indicatif</a:t>
            </a:r>
          </a:p>
          <a:p>
            <a:endParaRPr lang="fr-FR" sz="1000" b="1" dirty="0">
              <a:solidFill>
                <a:srgbClr val="C00680"/>
              </a:solidFill>
            </a:endParaRPr>
          </a:p>
        </p:txBody>
      </p:sp>
      <p:pic>
        <p:nvPicPr>
          <p:cNvPr id="34" name="Graphique 33" descr="Maison">
            <a:hlinkClick r:id="" action="ppaction://hlinkshowjump?jump=firstslide"/>
            <a:extLst>
              <a:ext uri="{FF2B5EF4-FFF2-40B4-BE49-F238E27FC236}">
                <a16:creationId xmlns:a16="http://schemas.microsoft.com/office/drawing/2014/main" id="{681BAA2A-53D3-43BE-870D-FA4F0AD808F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04400" y="1502515"/>
            <a:ext cx="383200" cy="383200"/>
          </a:xfrm>
          <a:prstGeom prst="rect">
            <a:avLst/>
          </a:prstGeom>
        </p:spPr>
      </p:pic>
      <p:sp>
        <p:nvSpPr>
          <p:cNvPr id="43" name="Zone de texte 68">
            <a:extLst>
              <a:ext uri="{FF2B5EF4-FFF2-40B4-BE49-F238E27FC236}">
                <a16:creationId xmlns:a16="http://schemas.microsoft.com/office/drawing/2014/main" id="{DD9E8A72-4535-4A8F-BAC1-F2861A571105}"/>
              </a:ext>
            </a:extLst>
          </p:cNvPr>
          <p:cNvSpPr txBox="1"/>
          <p:nvPr/>
        </p:nvSpPr>
        <p:spPr>
          <a:xfrm>
            <a:off x="554673" y="4067371"/>
            <a:ext cx="1532279" cy="369332"/>
          </a:xfrm>
          <a:prstGeom prst="rect">
            <a:avLst/>
          </a:prstGeom>
          <a:noFill/>
        </p:spPr>
        <p:txBody>
          <a:bodyPr wrap="square" lIns="0" tIns="0" rIns="0" bIns="0" rtlCol="0" anchor="ctr">
            <a:spAutoFit/>
          </a:bodyPr>
          <a:lstStyle/>
          <a:p>
            <a:pPr algn="ctr"/>
            <a:r>
              <a:rPr lang="fr-FR" sz="1200" b="1" u="sng" dirty="0">
                <a:solidFill>
                  <a:schemeClr val="bg1"/>
                </a:solidFill>
                <a:hlinkClick r:id="rId14">
                  <a:extLst>
                    <a:ext uri="{A12FA001-AC4F-418D-AE19-62706E023703}">
                      <ahyp:hlinkClr xmlns:ahyp="http://schemas.microsoft.com/office/drawing/2018/hyperlinkcolor" val="tx"/>
                    </a:ext>
                  </a:extLst>
                </a:hlinkClick>
              </a:rPr>
              <a:t>RESIDENCE étudiante Amphithéâtre</a:t>
            </a:r>
            <a:endParaRPr lang="fr-FR" sz="1200" b="1" dirty="0">
              <a:solidFill>
                <a:schemeClr val="bg1"/>
              </a:solidFill>
            </a:endParaRPr>
          </a:p>
        </p:txBody>
      </p:sp>
      <p:pic>
        <p:nvPicPr>
          <p:cNvPr id="42" name="Graphique 41" descr="Ligne fléchée : tout droit">
            <a:hlinkClick r:id="" action="ppaction://hlinkshowjump?jump=nextslide"/>
            <a:extLst>
              <a:ext uri="{FF2B5EF4-FFF2-40B4-BE49-F238E27FC236}">
                <a16:creationId xmlns:a16="http://schemas.microsoft.com/office/drawing/2014/main" id="{F6730556-C40E-4879-9124-6AAF6FDF0A4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0800000">
            <a:off x="6424921" y="1441554"/>
            <a:ext cx="383200" cy="520960"/>
          </a:xfrm>
          <a:prstGeom prst="rect">
            <a:avLst/>
          </a:prstGeom>
        </p:spPr>
      </p:pic>
      <p:pic>
        <p:nvPicPr>
          <p:cNvPr id="44" name="Graphique 43" descr="Ligne fléchée : tout droit">
            <a:hlinkClick r:id="" action="ppaction://hlinkshowjump?jump=previousslide"/>
            <a:extLst>
              <a:ext uri="{FF2B5EF4-FFF2-40B4-BE49-F238E27FC236}">
                <a16:creationId xmlns:a16="http://schemas.microsoft.com/office/drawing/2014/main" id="{8574A267-418E-4EBA-9954-235D55CE033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377346" y="1453308"/>
            <a:ext cx="383201" cy="520960"/>
          </a:xfrm>
          <a:prstGeom prst="rect">
            <a:avLst/>
          </a:prstGeom>
        </p:spPr>
      </p:pic>
      <p:sp>
        <p:nvSpPr>
          <p:cNvPr id="53" name="Zone de texte 13">
            <a:extLst>
              <a:ext uri="{FF2B5EF4-FFF2-40B4-BE49-F238E27FC236}">
                <a16:creationId xmlns:a16="http://schemas.microsoft.com/office/drawing/2014/main" id="{BBB33E5F-6BCD-43C1-A772-A9BAF121D236}"/>
              </a:ext>
            </a:extLst>
          </p:cNvPr>
          <p:cNvSpPr txBox="1"/>
          <p:nvPr/>
        </p:nvSpPr>
        <p:spPr>
          <a:xfrm>
            <a:off x="1463904" y="886143"/>
            <a:ext cx="9264192" cy="307777"/>
          </a:xfrm>
          <a:prstGeom prst="rect">
            <a:avLst/>
          </a:prstGeom>
          <a:noFill/>
        </p:spPr>
        <p:txBody>
          <a:bodyPr wrap="square" lIns="0" tIns="0" rIns="0" bIns="0" rtlCol="0">
            <a:spAutoFit/>
          </a:bodyPr>
          <a:lstStyle/>
          <a:p>
            <a:pPr algn="ctr"/>
            <a:r>
              <a:rPr lang="fr-FR" sz="2000" i="1" noProof="1">
                <a:solidFill>
                  <a:schemeClr val="tx1">
                    <a:lumMod val="75000"/>
                    <a:lumOff val="25000"/>
                  </a:schemeClr>
                </a:solidFill>
              </a:rPr>
              <a:t>Longs </a:t>
            </a:r>
            <a:r>
              <a:rPr lang="fr-FR" sz="2000" noProof="1">
                <a:solidFill>
                  <a:schemeClr val="tx1">
                    <a:lumMod val="75000"/>
                    <a:lumOff val="25000"/>
                  </a:schemeClr>
                </a:solidFill>
              </a:rPr>
              <a:t>séjours – 2025-2026</a:t>
            </a:r>
          </a:p>
        </p:txBody>
      </p:sp>
      <p:sp>
        <p:nvSpPr>
          <p:cNvPr id="32" name="Rectangle à coins arrondis 76">
            <a:extLst>
              <a:ext uri="{FF2B5EF4-FFF2-40B4-BE49-F238E27FC236}">
                <a16:creationId xmlns:a16="http://schemas.microsoft.com/office/drawing/2014/main" id="{C6E82DCC-B940-4EAD-AA7D-7B81CC760CC8}"/>
              </a:ext>
              <a:ext uri="{C183D7F6-B498-43B3-948B-1728B52AA6E4}">
                <adec:decorative xmlns:adec="http://schemas.microsoft.com/office/drawing/2017/decorative" val="1"/>
              </a:ext>
            </a:extLst>
          </p:cNvPr>
          <p:cNvSpPr/>
          <p:nvPr/>
        </p:nvSpPr>
        <p:spPr>
          <a:xfrm>
            <a:off x="475375" y="5587930"/>
            <a:ext cx="1771214" cy="594073"/>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u="sng" dirty="0">
                <a:solidFill>
                  <a:schemeClr val="bg1"/>
                </a:solidFill>
                <a:hlinkClick r:id="rId17">
                  <a:extLst>
                    <a:ext uri="{A12FA001-AC4F-418D-AE19-62706E023703}">
                      <ahyp:hlinkClr xmlns:ahyp="http://schemas.microsoft.com/office/drawing/2018/hyperlinkcolor" val="tx"/>
                    </a:ext>
                  </a:extLst>
                </a:hlinkClick>
              </a:rPr>
              <a:t>RESIDENCE étudiante Du Mail </a:t>
            </a:r>
            <a:endParaRPr lang="fr-FR" sz="1200" b="1" noProof="1">
              <a:solidFill>
                <a:schemeClr val="bg1"/>
              </a:solidFill>
            </a:endParaRPr>
          </a:p>
        </p:txBody>
      </p:sp>
      <p:sp>
        <p:nvSpPr>
          <p:cNvPr id="45" name="Zone de texte 54">
            <a:extLst>
              <a:ext uri="{FF2B5EF4-FFF2-40B4-BE49-F238E27FC236}">
                <a16:creationId xmlns:a16="http://schemas.microsoft.com/office/drawing/2014/main" id="{AE20914B-6B44-494D-B4CC-1FDD637A96DD}"/>
              </a:ext>
            </a:extLst>
          </p:cNvPr>
          <p:cNvSpPr txBox="1"/>
          <p:nvPr/>
        </p:nvSpPr>
        <p:spPr>
          <a:xfrm>
            <a:off x="2848772" y="2475705"/>
            <a:ext cx="1524648" cy="246221"/>
          </a:xfrm>
          <a:prstGeom prst="rect">
            <a:avLst/>
          </a:prstGeom>
          <a:noFill/>
        </p:spPr>
        <p:txBody>
          <a:bodyPr wrap="none" lIns="0" tIns="0" rIns="0" bIns="0" rtlCol="0" anchor="ctr">
            <a:spAutoFit/>
          </a:bodyPr>
          <a:lstStyle/>
          <a:p>
            <a:pPr algn="ctr" rtl="0"/>
            <a:r>
              <a:rPr lang="fr-FR" sz="1600" b="1" noProof="1">
                <a:solidFill>
                  <a:schemeClr val="bg1"/>
                </a:solidFill>
              </a:rPr>
              <a:t>Adresse et contact</a:t>
            </a:r>
          </a:p>
        </p:txBody>
      </p:sp>
      <p:sp>
        <p:nvSpPr>
          <p:cNvPr id="46" name="Zone de texte 55">
            <a:extLst>
              <a:ext uri="{FF2B5EF4-FFF2-40B4-BE49-F238E27FC236}">
                <a16:creationId xmlns:a16="http://schemas.microsoft.com/office/drawing/2014/main" id="{47099BC9-6DB4-47AC-B097-61EA9C24404F}"/>
              </a:ext>
            </a:extLst>
          </p:cNvPr>
          <p:cNvSpPr txBox="1"/>
          <p:nvPr/>
        </p:nvSpPr>
        <p:spPr>
          <a:xfrm>
            <a:off x="4155782" y="2467432"/>
            <a:ext cx="2984983" cy="246221"/>
          </a:xfrm>
          <a:prstGeom prst="rect">
            <a:avLst/>
          </a:prstGeom>
          <a:noFill/>
        </p:spPr>
        <p:txBody>
          <a:bodyPr wrap="square" lIns="0" tIns="0" rIns="0" bIns="0" rtlCol="0" anchor="ctr">
            <a:spAutoFit/>
          </a:bodyPr>
          <a:lstStyle/>
          <a:p>
            <a:pPr algn="ctr" rtl="0"/>
            <a:r>
              <a:rPr lang="fr-FR" sz="1600" b="1" noProof="1">
                <a:solidFill>
                  <a:schemeClr val="bg1"/>
                </a:solidFill>
              </a:rPr>
              <a:t>                               Type de logement</a:t>
            </a:r>
          </a:p>
        </p:txBody>
      </p:sp>
      <p:pic>
        <p:nvPicPr>
          <p:cNvPr id="48" name="Graphique 47" descr="Curseur">
            <a:hlinkClick r:id="rId9" action="ppaction://hlinksldjump"/>
            <a:extLst>
              <a:ext uri="{FF2B5EF4-FFF2-40B4-BE49-F238E27FC236}">
                <a16:creationId xmlns:a16="http://schemas.microsoft.com/office/drawing/2014/main" id="{BADF106F-A049-45C8-8CC9-78F5F83BF7C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47401" y="2215582"/>
            <a:ext cx="251851" cy="251851"/>
          </a:xfrm>
          <a:prstGeom prst="rect">
            <a:avLst/>
          </a:prstGeom>
        </p:spPr>
      </p:pic>
      <p:sp>
        <p:nvSpPr>
          <p:cNvPr id="49" name="Zone de texte 67">
            <a:extLst>
              <a:ext uri="{FF2B5EF4-FFF2-40B4-BE49-F238E27FC236}">
                <a16:creationId xmlns:a16="http://schemas.microsoft.com/office/drawing/2014/main" id="{12026BB2-C20A-4087-B70C-096A1E9A2193}"/>
              </a:ext>
            </a:extLst>
          </p:cNvPr>
          <p:cNvSpPr txBox="1"/>
          <p:nvPr/>
        </p:nvSpPr>
        <p:spPr>
          <a:xfrm>
            <a:off x="7913980" y="2221211"/>
            <a:ext cx="1811394" cy="492443"/>
          </a:xfrm>
          <a:prstGeom prst="rect">
            <a:avLst/>
          </a:prstGeom>
          <a:noFill/>
        </p:spPr>
        <p:txBody>
          <a:bodyPr wrap="square" lIns="0" tIns="0" rIns="0" bIns="0" rtlCol="0" anchor="ctr">
            <a:spAutoFit/>
          </a:bodyPr>
          <a:lstStyle/>
          <a:p>
            <a:pPr algn="ctr" rtl="0"/>
            <a:r>
              <a:rPr lang="fr-FR" sz="1600" b="1" noProof="1">
                <a:solidFill>
                  <a:schemeClr val="bg1"/>
                </a:solidFill>
              </a:rPr>
              <a:t>	             Proche campus</a:t>
            </a:r>
          </a:p>
        </p:txBody>
      </p:sp>
      <p:sp>
        <p:nvSpPr>
          <p:cNvPr id="51" name="Rectangle à coins arrondis 96">
            <a:extLst>
              <a:ext uri="{FF2B5EF4-FFF2-40B4-BE49-F238E27FC236}">
                <a16:creationId xmlns:a16="http://schemas.microsoft.com/office/drawing/2014/main" id="{562F5C14-9B5C-48E3-9D14-950E2A1E1F33}"/>
              </a:ext>
              <a:ext uri="{C183D7F6-B498-43B3-948B-1728B52AA6E4}">
                <adec:decorative xmlns:adec="http://schemas.microsoft.com/office/drawing/2017/decorative" val="1"/>
              </a:ext>
            </a:extLst>
          </p:cNvPr>
          <p:cNvSpPr/>
          <p:nvPr/>
        </p:nvSpPr>
        <p:spPr>
          <a:xfrm>
            <a:off x="9916356" y="2730671"/>
            <a:ext cx="1970843" cy="3397054"/>
          </a:xfrm>
          <a:prstGeom prst="roundRect">
            <a:avLst>
              <a:gd name="adj" fmla="val 50000"/>
            </a:avLst>
          </a:prstGeom>
          <a:solidFill>
            <a:srgbClr val="FF9900"/>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hlinkClick r:id="rId18">
                  <a:extLst>
                    <a:ext uri="{A12FA001-AC4F-418D-AE19-62706E023703}">
                      <ahyp:hlinkClr xmlns:ahyp="http://schemas.microsoft.com/office/drawing/2018/hyperlinkcolor" val="tx"/>
                    </a:ext>
                  </a:extLst>
                </a:hlinkClick>
              </a:rPr>
              <a:t>Une réservation 100% digitale en 3 étapes</a:t>
            </a:r>
            <a:endParaRPr lang="fr-FR" b="1" dirty="0">
              <a:solidFill>
                <a:schemeClr val="bg1"/>
              </a:solidFill>
            </a:endParaRPr>
          </a:p>
        </p:txBody>
      </p:sp>
      <p:pic>
        <p:nvPicPr>
          <p:cNvPr id="56" name="Image 55">
            <a:extLst>
              <a:ext uri="{FF2B5EF4-FFF2-40B4-BE49-F238E27FC236}">
                <a16:creationId xmlns:a16="http://schemas.microsoft.com/office/drawing/2014/main" id="{5E416D4C-83AF-46A4-B975-B3C5EBC4699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33" name="Espace réservé de la date 7">
            <a:extLst>
              <a:ext uri="{FF2B5EF4-FFF2-40B4-BE49-F238E27FC236}">
                <a16:creationId xmlns:a16="http://schemas.microsoft.com/office/drawing/2014/main" id="{305F9692-DE1B-4E13-802F-CAD8076B838A}"/>
              </a:ext>
            </a:extLst>
          </p:cNvPr>
          <p:cNvSpPr>
            <a:spLocks noGrp="1"/>
          </p:cNvSpPr>
          <p:nvPr>
            <p:ph type="dt" sz="half" idx="2"/>
          </p:nvPr>
        </p:nvSpPr>
        <p:spPr>
          <a:xfrm>
            <a:off x="947344" y="6377225"/>
            <a:ext cx="9914112" cy="377349"/>
          </a:xfrm>
          <a:prstGeom prst="rect">
            <a:avLst/>
          </a:prstGeom>
        </p:spPr>
        <p:txBody>
          <a:bodyPr/>
          <a:lstStyle/>
          <a:p>
            <a:r>
              <a:rPr lang="fr-FR" sz="1000" b="1" noProof="1">
                <a:latin typeface="Calibri" panose="020F0502020204030204" pitchFamily="34" charset="0"/>
                <a:cs typeface="Calibri" panose="020F0502020204030204" pitchFamily="34" charset="0"/>
              </a:rPr>
              <a:t>Dernière mise à jour : 09/10/2025–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20"/>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
        <p:nvSpPr>
          <p:cNvPr id="36" name="Espace réservé du numéro de diapositive 8">
            <a:extLst>
              <a:ext uri="{FF2B5EF4-FFF2-40B4-BE49-F238E27FC236}">
                <a16:creationId xmlns:a16="http://schemas.microsoft.com/office/drawing/2014/main" id="{F8B95FB7-E145-49E1-A5DD-9DC0F84C7EB3}"/>
              </a:ext>
            </a:extLst>
          </p:cNvPr>
          <p:cNvSpPr>
            <a:spLocks noGrp="1"/>
          </p:cNvSpPr>
          <p:nvPr>
            <p:ph type="sldNum" sz="quarter" idx="4"/>
          </p:nvPr>
        </p:nvSpPr>
        <p:spPr>
          <a:xfrm>
            <a:off x="11042426" y="6413399"/>
            <a:ext cx="590773" cy="365125"/>
          </a:xfrm>
        </p:spPr>
        <p:txBody>
          <a:bodyPr/>
          <a:lstStyle/>
          <a:p>
            <a:pPr rtl="0"/>
            <a:fld id="{5A4A7955-6230-48B4-BD8B-A7C460F75945}" type="slidenum">
              <a:rPr lang="fr-FR" sz="1200" noProof="1" dirty="0" smtClean="0"/>
              <a:t>5</a:t>
            </a:fld>
            <a:endParaRPr lang="fr-FR" sz="1200" noProof="1"/>
          </a:p>
        </p:txBody>
      </p:sp>
      <p:pic>
        <p:nvPicPr>
          <p:cNvPr id="37" name="Image 36">
            <a:hlinkClick r:id="rId21"/>
            <a:extLst>
              <a:ext uri="{FF2B5EF4-FFF2-40B4-BE49-F238E27FC236}">
                <a16:creationId xmlns:a16="http://schemas.microsoft.com/office/drawing/2014/main" id="{DCEC7045-0CC9-45CA-84C9-CA73B057013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49195" y="2589454"/>
            <a:ext cx="1050710" cy="318215"/>
          </a:xfrm>
          <a:prstGeom prst="rect">
            <a:avLst/>
          </a:prstGeom>
        </p:spPr>
      </p:pic>
      <p:sp>
        <p:nvSpPr>
          <p:cNvPr id="39" name="Rectangle à coins arrondis 78">
            <a:extLst>
              <a:ext uri="{FF2B5EF4-FFF2-40B4-BE49-F238E27FC236}">
                <a16:creationId xmlns:a16="http://schemas.microsoft.com/office/drawing/2014/main" id="{8C0F28A9-082C-48A2-934C-D61EE90D2F92}"/>
              </a:ext>
              <a:ext uri="{C183D7F6-B498-43B3-948B-1728B52AA6E4}">
                <adec:decorative xmlns:adec="http://schemas.microsoft.com/office/drawing/2017/decorative" val="1"/>
              </a:ext>
            </a:extLst>
          </p:cNvPr>
          <p:cNvSpPr/>
          <p:nvPr/>
        </p:nvSpPr>
        <p:spPr>
          <a:xfrm>
            <a:off x="475375" y="3177932"/>
            <a:ext cx="1771217" cy="594073"/>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u="sng" dirty="0">
                <a:solidFill>
                  <a:schemeClr val="bg1"/>
                </a:solidFill>
                <a:hlinkClick r:id="rId23">
                  <a:extLst>
                    <a:ext uri="{A12FA001-AC4F-418D-AE19-62706E023703}">
                      <ahyp:hlinkClr xmlns:ahyp="http://schemas.microsoft.com/office/drawing/2018/hyperlinkcolor" val="tx"/>
                    </a:ext>
                  </a:extLst>
                </a:hlinkClick>
              </a:rPr>
              <a:t>RESIDENCE étudiante </a:t>
            </a:r>
            <a:r>
              <a:rPr lang="fr-FR" sz="1200" b="1" u="sng" dirty="0">
                <a:solidFill>
                  <a:schemeClr val="bg1"/>
                </a:solidFill>
              </a:rPr>
              <a:t>Pasteur</a:t>
            </a:r>
            <a:endParaRPr lang="fr-FR" sz="1200" b="1" u="sng" noProof="1">
              <a:solidFill>
                <a:schemeClr val="bg1"/>
              </a:solidFill>
            </a:endParaRPr>
          </a:p>
        </p:txBody>
      </p:sp>
    </p:spTree>
    <p:extLst>
      <p:ext uri="{BB962C8B-B14F-4D97-AF65-F5344CB8AC3E}">
        <p14:creationId xmlns:p14="http://schemas.microsoft.com/office/powerpoint/2010/main" val="891829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63904" y="292100"/>
            <a:ext cx="9264193" cy="492443"/>
          </a:xfrm>
          <a:prstGeom prst="rect">
            <a:avLst/>
          </a:prstGeom>
          <a:noFill/>
        </p:spPr>
        <p:txBody>
          <a:bodyPr wrap="square" lIns="0" tIns="0" rIns="0" bIns="0" rtlCol="0" anchor="ctr">
            <a:spAutoFit/>
          </a:bodyPr>
          <a:lstStyle/>
          <a:p>
            <a:pPr algn="ctr" rtl="0"/>
            <a:r>
              <a:rPr lang="fr-FR" sz="3200" b="1" noProof="1">
                <a:solidFill>
                  <a:schemeClr val="tx1">
                    <a:lumMod val="75000"/>
                    <a:lumOff val="25000"/>
                  </a:schemeClr>
                </a:solidFill>
                <a:latin typeface="+mj-lt"/>
              </a:rPr>
              <a:t>Liste de logements à Metz</a:t>
            </a:r>
            <a:endParaRPr lang="fr-FR" sz="3600" noProof="1">
              <a:solidFill>
                <a:schemeClr val="tx1">
                  <a:lumMod val="75000"/>
                  <a:lumOff val="25000"/>
                </a:schemeClr>
              </a:solidFill>
              <a:latin typeface="+mj-lt"/>
            </a:endParaRPr>
          </a:p>
        </p:txBody>
      </p:sp>
      <p:sp>
        <p:nvSpPr>
          <p:cNvPr id="35" name="Rectangle à coins arrondis 75">
            <a:extLst>
              <a:ext uri="{FF2B5EF4-FFF2-40B4-BE49-F238E27FC236}">
                <a16:creationId xmlns:a16="http://schemas.microsoft.com/office/drawing/2014/main" id="{5DD506DE-9F1A-4730-9797-C41BFD88B599}"/>
              </a:ext>
              <a:ext uri="{C183D7F6-B498-43B3-948B-1728B52AA6E4}">
                <adec:decorative xmlns:adec="http://schemas.microsoft.com/office/drawing/2017/decorative" val="1"/>
              </a:ext>
            </a:extLst>
          </p:cNvPr>
          <p:cNvSpPr/>
          <p:nvPr/>
        </p:nvSpPr>
        <p:spPr>
          <a:xfrm>
            <a:off x="2408979" y="2392561"/>
            <a:ext cx="7342961" cy="365125"/>
          </a:xfrm>
          <a:prstGeom prst="roundRect">
            <a:avLst>
              <a:gd name="adj" fmla="val 50000"/>
            </a:avLst>
          </a:prstGeom>
          <a:solidFill>
            <a:schemeClr val="tx2">
              <a:alpha val="5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38" name="Rectangle à coins arrondis 76">
            <a:extLst>
              <a:ext uri="{FF2B5EF4-FFF2-40B4-BE49-F238E27FC236}">
                <a16:creationId xmlns:a16="http://schemas.microsoft.com/office/drawing/2014/main" id="{CBC16A5E-A8FA-4CB2-AEF3-C8E746A65D08}"/>
              </a:ext>
              <a:ext uri="{C183D7F6-B498-43B3-948B-1728B52AA6E4}">
                <adec:decorative xmlns:adec="http://schemas.microsoft.com/office/drawing/2017/decorative" val="1"/>
              </a:ext>
            </a:extLst>
          </p:cNvPr>
          <p:cNvSpPr/>
          <p:nvPr/>
        </p:nvSpPr>
        <p:spPr>
          <a:xfrm>
            <a:off x="551701" y="4582747"/>
            <a:ext cx="1763026" cy="794969"/>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41" name="Rectangle à coins arrondis 78">
            <a:extLst>
              <a:ext uri="{FF2B5EF4-FFF2-40B4-BE49-F238E27FC236}">
                <a16:creationId xmlns:a16="http://schemas.microsoft.com/office/drawing/2014/main" id="{B6559565-25FA-4F94-8FB7-1A8D91D161F4}"/>
              </a:ext>
              <a:ext uri="{C183D7F6-B498-43B3-948B-1728B52AA6E4}">
                <adec:decorative xmlns:adec="http://schemas.microsoft.com/office/drawing/2017/decorative" val="1"/>
              </a:ext>
            </a:extLst>
          </p:cNvPr>
          <p:cNvSpPr/>
          <p:nvPr/>
        </p:nvSpPr>
        <p:spPr>
          <a:xfrm>
            <a:off x="551701" y="3464504"/>
            <a:ext cx="1771203" cy="836434"/>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67" name="Zone de texte 69">
            <a:extLst>
              <a:ext uri="{FF2B5EF4-FFF2-40B4-BE49-F238E27FC236}">
                <a16:creationId xmlns:a16="http://schemas.microsoft.com/office/drawing/2014/main" id="{F2C03D77-9CB7-4E19-82C9-DC85A57EB940}"/>
              </a:ext>
            </a:extLst>
          </p:cNvPr>
          <p:cNvSpPr txBox="1"/>
          <p:nvPr/>
        </p:nvSpPr>
        <p:spPr>
          <a:xfrm>
            <a:off x="740375" y="4758118"/>
            <a:ext cx="1436034" cy="369332"/>
          </a:xfrm>
          <a:prstGeom prst="rect">
            <a:avLst/>
          </a:prstGeom>
          <a:noFill/>
        </p:spPr>
        <p:txBody>
          <a:bodyPr wrap="square" lIns="0" tIns="0" rIns="0" bIns="0" rtlCol="0" anchor="ctr">
            <a:spAutoFit/>
          </a:bodyPr>
          <a:lstStyle/>
          <a:p>
            <a:pPr algn="ctr"/>
            <a:r>
              <a:rPr lang="fr-FR" sz="1200" b="1" dirty="0">
                <a:solidFill>
                  <a:schemeClr val="bg1"/>
                </a:solidFill>
                <a:hlinkClick r:id="rId3">
                  <a:extLst>
                    <a:ext uri="{A12FA001-AC4F-418D-AE19-62706E023703}">
                      <ahyp:hlinkClr xmlns:ahyp="http://schemas.microsoft.com/office/drawing/2018/hyperlinkcolor" val="tx"/>
                    </a:ext>
                  </a:extLst>
                </a:hlinkClick>
              </a:rPr>
              <a:t>Résidence La Fayette </a:t>
            </a:r>
          </a:p>
          <a:p>
            <a:pPr algn="ctr"/>
            <a:r>
              <a:rPr lang="fr-FR" sz="1200" b="1" dirty="0">
                <a:solidFill>
                  <a:schemeClr val="bg1"/>
                </a:solidFill>
                <a:hlinkClick r:id="rId3">
                  <a:extLst>
                    <a:ext uri="{A12FA001-AC4F-418D-AE19-62706E023703}">
                      <ahyp:hlinkClr xmlns:ahyp="http://schemas.microsoft.com/office/drawing/2018/hyperlinkcolor" val="tx"/>
                    </a:ext>
                  </a:extLst>
                </a:hlinkClick>
              </a:rPr>
              <a:t>Technopôle Metz</a:t>
            </a:r>
            <a:endParaRPr lang="fr-FR" sz="1200" b="1" dirty="0">
              <a:solidFill>
                <a:schemeClr val="bg1"/>
              </a:solidFill>
            </a:endParaRPr>
          </a:p>
        </p:txBody>
      </p:sp>
      <p:graphicFrame>
        <p:nvGraphicFramePr>
          <p:cNvPr id="2" name="Tableau 1">
            <a:extLst>
              <a:ext uri="{FF2B5EF4-FFF2-40B4-BE49-F238E27FC236}">
                <a16:creationId xmlns:a16="http://schemas.microsoft.com/office/drawing/2014/main" id="{2DE5234E-9530-4FE8-A46E-39C329416C01}"/>
              </a:ext>
            </a:extLst>
          </p:cNvPr>
          <p:cNvGraphicFramePr>
            <a:graphicFrameLocks noGrp="1"/>
          </p:cNvGraphicFramePr>
          <p:nvPr>
            <p:extLst>
              <p:ext uri="{D42A27DB-BD31-4B8C-83A1-F6EECF244321}">
                <p14:modId xmlns:p14="http://schemas.microsoft.com/office/powerpoint/2010/main" val="1146246379"/>
              </p:ext>
            </p:extLst>
          </p:nvPr>
        </p:nvGraphicFramePr>
        <p:xfrm>
          <a:off x="2405112" y="2896723"/>
          <a:ext cx="7298763" cy="4389120"/>
        </p:xfrm>
        <a:graphic>
          <a:graphicData uri="http://schemas.openxmlformats.org/drawingml/2006/table">
            <a:tbl>
              <a:tblPr firstRow="1" bandRow="1">
                <a:tableStyleId>{5C22544A-7EE6-4342-B048-85BDC9FD1C3A}</a:tableStyleId>
              </a:tblPr>
              <a:tblGrid>
                <a:gridCol w="2536771">
                  <a:extLst>
                    <a:ext uri="{9D8B030D-6E8A-4147-A177-3AD203B41FA5}">
                      <a16:colId xmlns:a16="http://schemas.microsoft.com/office/drawing/2014/main" val="2937953430"/>
                    </a:ext>
                  </a:extLst>
                </a:gridCol>
                <a:gridCol w="2881689">
                  <a:extLst>
                    <a:ext uri="{9D8B030D-6E8A-4147-A177-3AD203B41FA5}">
                      <a16:colId xmlns:a16="http://schemas.microsoft.com/office/drawing/2014/main" val="170860131"/>
                    </a:ext>
                  </a:extLst>
                </a:gridCol>
                <a:gridCol w="1880303">
                  <a:extLst>
                    <a:ext uri="{9D8B030D-6E8A-4147-A177-3AD203B41FA5}">
                      <a16:colId xmlns:a16="http://schemas.microsoft.com/office/drawing/2014/main" val="3842958514"/>
                    </a:ext>
                  </a:extLst>
                </a:gridCol>
              </a:tblGrid>
              <a:tr h="3016076">
                <a:tc>
                  <a:txBody>
                    <a:bodyPr/>
                    <a:lstStyle/>
                    <a:p>
                      <a:pPr algn="ctr"/>
                      <a:r>
                        <a:rPr lang="fr-FR" sz="1000" b="1" dirty="0">
                          <a:solidFill>
                            <a:schemeClr val="tx1"/>
                          </a:solidFill>
                        </a:rPr>
                        <a:t>18 rue de </a:t>
                      </a:r>
                      <a:r>
                        <a:rPr lang="fr-FR" sz="1000" b="1" dirty="0" err="1">
                          <a:solidFill>
                            <a:schemeClr val="tx1"/>
                          </a:solidFill>
                        </a:rPr>
                        <a:t>Vercly</a:t>
                      </a:r>
                      <a:r>
                        <a:rPr lang="fr-FR" sz="1000" b="1" dirty="0">
                          <a:solidFill>
                            <a:schemeClr val="tx1"/>
                          </a:solidFill>
                        </a:rPr>
                        <a:t> - 57070 METZ</a:t>
                      </a:r>
                      <a:br>
                        <a:rPr lang="fr-FR" sz="1000" b="1" dirty="0">
                          <a:solidFill>
                            <a:schemeClr val="tx1"/>
                          </a:solidFill>
                        </a:rPr>
                      </a:br>
                      <a:r>
                        <a:rPr lang="fr-FR" sz="1000" b="1" dirty="0">
                          <a:solidFill>
                            <a:schemeClr val="tx1">
                              <a:lumMod val="95000"/>
                              <a:lumOff val="5000"/>
                            </a:schemeClr>
                          </a:solidFill>
                        </a:rPr>
                        <a:t>Tél. : +33(0)3 87 66 83 38</a:t>
                      </a:r>
                    </a:p>
                    <a:p>
                      <a:pPr algn="ctr"/>
                      <a:r>
                        <a:rPr lang="fr-FR" sz="1000" b="1" dirty="0">
                          <a:solidFill>
                            <a:schemeClr val="tx1">
                              <a:lumMod val="95000"/>
                              <a:lumOff val="5000"/>
                            </a:schemeClr>
                          </a:solidFill>
                          <a:hlinkClick r:id="rId4"/>
                        </a:rPr>
                        <a:t>metz@arpej.fr</a:t>
                      </a:r>
                      <a:r>
                        <a:rPr lang="fr-FR" sz="1000" b="1" dirty="0">
                          <a:solidFill>
                            <a:schemeClr val="tx1">
                              <a:lumMod val="95000"/>
                              <a:lumOff val="5000"/>
                            </a:schemeClr>
                          </a:solidFill>
                        </a:rPr>
                        <a:t> </a:t>
                      </a:r>
                    </a:p>
                    <a:p>
                      <a:pPr algn="ctr"/>
                      <a:endParaRPr lang="fr-FR" sz="1000" b="1" dirty="0">
                        <a:solidFill>
                          <a:schemeClr val="tx1">
                            <a:lumMod val="95000"/>
                            <a:lumOff val="5000"/>
                          </a:schemeClr>
                        </a:solidFill>
                      </a:endParaRPr>
                    </a:p>
                    <a:p>
                      <a:pPr algn="ctr"/>
                      <a:endParaRPr lang="fr-FR" sz="1000" b="1" dirty="0">
                        <a:solidFill>
                          <a:schemeClr val="tx1">
                            <a:lumMod val="95000"/>
                            <a:lumOff val="5000"/>
                          </a:schemeClr>
                        </a:solidFill>
                      </a:endParaRPr>
                    </a:p>
                    <a:p>
                      <a:pPr algn="ctr"/>
                      <a:endParaRPr lang="fr-FR" sz="1000" b="1" dirty="0">
                        <a:solidFill>
                          <a:schemeClr val="tx1">
                            <a:lumMod val="95000"/>
                            <a:lumOff val="5000"/>
                          </a:schemeClr>
                        </a:solidFill>
                      </a:endParaRPr>
                    </a:p>
                    <a:p>
                      <a:pPr algn="ctr"/>
                      <a:endParaRPr lang="fr-FR" sz="1000" b="1" dirty="0">
                        <a:solidFill>
                          <a:schemeClr val="tx1">
                            <a:lumMod val="95000"/>
                            <a:lumOff val="5000"/>
                          </a:schemeClr>
                        </a:solidFill>
                      </a:endParaRPr>
                    </a:p>
                    <a:p>
                      <a:pPr algn="ctr"/>
                      <a:r>
                        <a:rPr lang="fr-FR" sz="1000" b="1" dirty="0">
                          <a:solidFill>
                            <a:schemeClr val="tx1">
                              <a:lumMod val="95000"/>
                              <a:lumOff val="5000"/>
                            </a:schemeClr>
                          </a:solidFill>
                        </a:rPr>
                        <a:t>133 rue du Fort de </a:t>
                      </a:r>
                      <a:r>
                        <a:rPr lang="fr-FR" sz="1000" b="1" dirty="0" err="1">
                          <a:solidFill>
                            <a:schemeClr val="tx1">
                              <a:lumMod val="95000"/>
                              <a:lumOff val="5000"/>
                            </a:schemeClr>
                          </a:solidFill>
                        </a:rPr>
                        <a:t>Queuleu</a:t>
                      </a:r>
                      <a:r>
                        <a:rPr lang="fr-FR" sz="1000" b="1" dirty="0">
                          <a:solidFill>
                            <a:schemeClr val="tx1">
                              <a:lumMod val="95000"/>
                              <a:lumOff val="5000"/>
                            </a:schemeClr>
                          </a:solidFill>
                        </a:rPr>
                        <a:t> - 57070 Metz</a:t>
                      </a:r>
                    </a:p>
                    <a:p>
                      <a:pPr algn="ctr"/>
                      <a:r>
                        <a:rPr lang="fr-FR" sz="1000" b="1" dirty="0">
                          <a:solidFill>
                            <a:schemeClr val="tx1">
                              <a:lumMod val="95000"/>
                              <a:lumOff val="5000"/>
                            </a:schemeClr>
                          </a:solidFill>
                        </a:rPr>
                        <a:t>Tél. : +33(0)3 87 66 83 38</a:t>
                      </a:r>
                    </a:p>
                    <a:p>
                      <a:pPr algn="ctr"/>
                      <a:r>
                        <a:rPr lang="fr-FR" sz="1000" b="1" dirty="0">
                          <a:solidFill>
                            <a:schemeClr val="tx1">
                              <a:lumMod val="95000"/>
                              <a:lumOff val="5000"/>
                            </a:schemeClr>
                          </a:solidFill>
                          <a:hlinkClick r:id="rId4"/>
                        </a:rPr>
                        <a:t>metz@arpej.fr</a:t>
                      </a:r>
                      <a:r>
                        <a:rPr lang="fr-FR" sz="1000" b="1" dirty="0">
                          <a:solidFill>
                            <a:schemeClr val="tx1">
                              <a:lumMod val="95000"/>
                              <a:lumOff val="5000"/>
                            </a:schemeClr>
                          </a:solidFill>
                        </a:rPr>
                        <a:t> </a:t>
                      </a:r>
                      <a:br>
                        <a:rPr lang="fr-FR" sz="1000" b="1" dirty="0">
                          <a:solidFill>
                            <a:schemeClr val="tx1"/>
                          </a:solidFill>
                        </a:rPr>
                      </a:br>
                      <a:endParaRPr lang="fr-FR" sz="1000" b="1" dirty="0">
                        <a:solidFill>
                          <a:schemeClr val="accent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00" b="1" dirty="0">
                          <a:solidFill>
                            <a:schemeClr val="tx1"/>
                          </a:solidFill>
                        </a:rPr>
                        <a:t>64 studios équipés de 17.8 à 27.38 m²</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rPr>
                        <a:t>Tarif : À partir de 486€ ** / mois </a:t>
                      </a:r>
                    </a:p>
                    <a:p>
                      <a:pPr algn="ctr"/>
                      <a:br>
                        <a:rPr lang="fr-FR" sz="1000" b="1" dirty="0">
                          <a:solidFill>
                            <a:schemeClr val="accent1">
                              <a:lumMod val="60000"/>
                              <a:lumOff val="40000"/>
                            </a:schemeClr>
                          </a:solidFill>
                        </a:rPr>
                      </a:br>
                      <a:r>
                        <a:rPr lang="fr-FR" sz="1000" b="1" dirty="0">
                          <a:solidFill>
                            <a:schemeClr val="tx1"/>
                          </a:solidFill>
                        </a:rPr>
                        <a:t> Etudiants uniquement.    Eligible aux APL.  Logements avec </a:t>
                      </a:r>
                      <a:r>
                        <a:rPr lang="fr-FR" sz="1000" b="1" kern="1200" dirty="0">
                          <a:solidFill>
                            <a:srgbClr val="C00680"/>
                          </a:solidFill>
                          <a:latin typeface="+mn-lt"/>
                          <a:ea typeface="+mn-ea"/>
                          <a:cs typeface="+mn-cs"/>
                        </a:rPr>
                        <a:t>kitchenette</a:t>
                      </a:r>
                      <a:r>
                        <a:rPr lang="fr-FR" sz="1000" b="1" dirty="0">
                          <a:solidFill>
                            <a:schemeClr val="tx1"/>
                          </a:solidFill>
                        </a:rPr>
                        <a:t>*, </a:t>
                      </a:r>
                      <a:r>
                        <a:rPr lang="fr-FR" sz="1000" b="1" kern="1200" dirty="0" err="1">
                          <a:solidFill>
                            <a:srgbClr val="C00680"/>
                          </a:solidFill>
                          <a:latin typeface="+mn-lt"/>
                          <a:ea typeface="+mn-ea"/>
                          <a:cs typeface="+mn-cs"/>
                        </a:rPr>
                        <a:t>sdb</a:t>
                      </a:r>
                      <a:r>
                        <a:rPr lang="fr-FR" sz="1000" b="1" dirty="0">
                          <a:solidFill>
                            <a:schemeClr val="tx1"/>
                          </a:solidFill>
                        </a:rPr>
                        <a:t>* privatives, Wifi inclus, meubles: bureau, lit avec matelas, table, tabourets et divers rangements.  Draps non fournis.  Espaces communs partagés comprenant un Life Place pour les moments de loisir, un parking et un Bike Park pour les vélos.</a:t>
                      </a:r>
                    </a:p>
                    <a:p>
                      <a:pPr algn="ctr"/>
                      <a:r>
                        <a:rPr lang="fr-FR" sz="1000" b="1" dirty="0">
                          <a:solidFill>
                            <a:schemeClr val="tx1"/>
                          </a:solidFill>
                        </a:rPr>
                        <a:t>Laverie Wash &amp; Go, kits dodo et vaisselle que les étudiants pourront acheter à leur arrivée.</a:t>
                      </a:r>
                    </a:p>
                    <a:p>
                      <a:pPr algn="ctr"/>
                      <a:r>
                        <a:rPr lang="fr-FR" sz="1000" b="1" dirty="0">
                          <a:solidFill>
                            <a:schemeClr val="tx1"/>
                          </a:solidFill>
                        </a:rPr>
                        <a:t>Garant physique ou morale </a:t>
                      </a:r>
                    </a:p>
                    <a:p>
                      <a:pPr algn="ctr"/>
                      <a:r>
                        <a:rPr lang="fr-FR" sz="1000" b="1" dirty="0">
                          <a:solidFill>
                            <a:schemeClr val="tx1"/>
                          </a:solidFill>
                        </a:rPr>
                        <a:t>(</a:t>
                      </a:r>
                      <a:r>
                        <a:rPr lang="fr-FR" sz="1000" b="1" dirty="0" err="1">
                          <a:solidFill>
                            <a:schemeClr val="tx1"/>
                          </a:solidFill>
                        </a:rPr>
                        <a:t>Visale</a:t>
                      </a:r>
                      <a:r>
                        <a:rPr lang="fr-FR" sz="1000" b="1" dirty="0">
                          <a:solidFill>
                            <a:schemeClr val="tx1"/>
                          </a:solidFill>
                        </a:rPr>
                        <a:t>, </a:t>
                      </a:r>
                      <a:r>
                        <a:rPr lang="fr-FR" sz="1000" b="1" dirty="0" err="1">
                          <a:solidFill>
                            <a:schemeClr val="tx1"/>
                          </a:solidFill>
                        </a:rPr>
                        <a:t>Garantme</a:t>
                      </a:r>
                      <a:r>
                        <a:rPr lang="fr-FR" sz="1000" b="1" dirty="0">
                          <a:solidFill>
                            <a:schemeClr val="tx1"/>
                          </a:solidFill>
                        </a:rPr>
                        <a:t>) obligatoire</a:t>
                      </a:r>
                    </a:p>
                    <a:p>
                      <a:pPr algn="ctr"/>
                      <a:r>
                        <a:rPr lang="fr-FR" sz="1000" b="1" dirty="0">
                          <a:solidFill>
                            <a:schemeClr val="tx1"/>
                          </a:solidFill>
                        </a:rPr>
                        <a:t>Séjour minimum: 3 mois</a:t>
                      </a:r>
                    </a:p>
                    <a:p>
                      <a:pPr algn="ctr"/>
                      <a:r>
                        <a:rPr lang="fr-FR" sz="1000" b="1" dirty="0">
                          <a:solidFill>
                            <a:schemeClr val="tx1"/>
                          </a:solidFill>
                        </a:rPr>
                        <a:t>Frais de dossier 50€</a:t>
                      </a:r>
                    </a:p>
                    <a:p>
                      <a:pPr algn="ctr"/>
                      <a:endParaRPr lang="fr-FR" sz="1000" b="1" u="sng"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rgbClr val="000000"/>
                          </a:solidFill>
                          <a:effectLst/>
                          <a:latin typeface="+mn-lt"/>
                          <a:ea typeface="Calibri" panose="020F0502020204030204" pitchFamily="34" charset="0"/>
                          <a:cs typeface="Times New Roman" panose="02020603050405020304" pitchFamily="18" charset="0"/>
                        </a:rPr>
                        <a:t>207 studios </a:t>
                      </a:r>
                      <a:r>
                        <a:rPr lang="fr-FR" sz="1000" b="1" dirty="0">
                          <a:solidFill>
                            <a:schemeClr val="tx1"/>
                          </a:solidFill>
                        </a:rPr>
                        <a:t>équipés</a:t>
                      </a:r>
                      <a:r>
                        <a:rPr lang="fr-FR" sz="1000" b="1" dirty="0">
                          <a:solidFill>
                            <a:schemeClr val="tx1">
                              <a:lumMod val="95000"/>
                              <a:lumOff val="5000"/>
                            </a:schemeClr>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lumMod val="95000"/>
                              <a:lumOff val="5000"/>
                            </a:schemeClr>
                          </a:solidFill>
                        </a:rPr>
                        <a:t>pour 1/2 personnes de 18 à 24 m²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rPr>
                        <a:t>Tarif : À partir de 502,37€ ** / mois </a:t>
                      </a:r>
                    </a:p>
                    <a:p>
                      <a:pPr algn="ctr"/>
                      <a:endParaRPr lang="fr-FR" sz="1000" b="1" u="sng" dirty="0">
                        <a:solidFill>
                          <a:schemeClr val="tx1"/>
                        </a:solidFill>
                      </a:endParaRPr>
                    </a:p>
                    <a:p>
                      <a:pPr algn="ctr"/>
                      <a:endParaRPr lang="fr-FR" sz="1000" b="1" dirty="0">
                        <a:solidFill>
                          <a:schemeClr val="accent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lumMod val="95000"/>
                              <a:lumOff val="5000"/>
                            </a:schemeClr>
                          </a:solidFill>
                        </a:rPr>
                        <a:t>Campus du Technopôle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b="1" dirty="0">
                        <a:solidFill>
                          <a:schemeClr val="tx1">
                            <a:lumMod val="95000"/>
                            <a:lumOff val="5000"/>
                          </a:schemeClr>
                        </a:solidFill>
                      </a:endParaRPr>
                    </a:p>
                    <a:p>
                      <a:pPr algn="ctr"/>
                      <a:endParaRPr lang="fr-FR" sz="1000" b="1" dirty="0">
                        <a:solidFill>
                          <a:schemeClr val="tx1">
                            <a:lumMod val="95000"/>
                            <a:lumOff val="5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4646144"/>
                  </a:ext>
                </a:extLst>
              </a:tr>
              <a:tr h="502679">
                <a:tc>
                  <a:txBody>
                    <a:bodyPr/>
                    <a:lstStyle/>
                    <a:p>
                      <a:pPr algn="ctr"/>
                      <a:endParaRPr lang="fr-FR" sz="10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1000" b="1" dirty="0">
                        <a:solidFill>
                          <a:schemeClr val="accent1">
                            <a:lumMod val="60000"/>
                            <a:lumOff val="40000"/>
                          </a:schemeClr>
                        </a:solidFill>
                        <a:highlight>
                          <a:srgbClr val="FFFF00"/>
                        </a:highligh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b="1" dirty="0">
                        <a:solidFill>
                          <a:schemeClr val="tx1">
                            <a:lumMod val="95000"/>
                            <a:lumOff val="5000"/>
                          </a:schemeClr>
                        </a:solidFill>
                      </a:endParaRPr>
                    </a:p>
                    <a:p>
                      <a:pPr algn="ctr"/>
                      <a:endParaRPr lang="fr-FR" sz="1000" b="1" dirty="0">
                        <a:solidFill>
                          <a:schemeClr val="tx1">
                            <a:lumMod val="95000"/>
                            <a:lumOff val="5000"/>
                          </a:schemeClr>
                        </a:solidFill>
                      </a:endParaRPr>
                    </a:p>
                    <a:p>
                      <a:pPr algn="ctr"/>
                      <a:endParaRPr lang="fr-FR" sz="10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42283"/>
                  </a:ext>
                </a:extLst>
              </a:tr>
              <a:tr h="363046">
                <a:tc>
                  <a:txBody>
                    <a:bodyPr/>
                    <a:lstStyle/>
                    <a:p>
                      <a:pPr algn="ctr"/>
                      <a:endParaRPr lang="fr-FR" sz="10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1000" b="1" dirty="0">
                        <a:solidFill>
                          <a:schemeClr val="accent1">
                            <a:lumMod val="60000"/>
                            <a:lumOff val="40000"/>
                          </a:schemeClr>
                        </a:solidFill>
                        <a:highlight>
                          <a:srgbClr val="FFFF00"/>
                        </a:highligh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1000" b="1" dirty="0">
                        <a:solidFill>
                          <a:schemeClr val="accent1">
                            <a:lumMod val="60000"/>
                            <a:lumOff val="40000"/>
                          </a:schemeClr>
                        </a:solidFill>
                      </a:endParaRPr>
                    </a:p>
                    <a:p>
                      <a:pPr algn="ctr"/>
                      <a:endParaRPr lang="fr-FR" sz="10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466185"/>
                  </a:ext>
                </a:extLst>
              </a:tr>
            </a:tbl>
          </a:graphicData>
        </a:graphic>
      </p:graphicFrame>
      <p:pic>
        <p:nvPicPr>
          <p:cNvPr id="24" name="Graphique 23" descr="Ampoule et engrenage">
            <a:extLst>
              <a:ext uri="{FF2B5EF4-FFF2-40B4-BE49-F238E27FC236}">
                <a16:creationId xmlns:a16="http://schemas.microsoft.com/office/drawing/2014/main" id="{700BD55B-5CB0-43B6-AF27-83C16B5244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65592" y="1664242"/>
            <a:ext cx="914400" cy="914400"/>
          </a:xfrm>
          <a:prstGeom prst="rect">
            <a:avLst/>
          </a:prstGeom>
        </p:spPr>
      </p:pic>
      <p:pic>
        <p:nvPicPr>
          <p:cNvPr id="30" name="Graphique 29" descr="Curseur">
            <a:hlinkClick r:id="rId7" action="ppaction://hlinksldjump"/>
            <a:extLst>
              <a:ext uri="{FF2B5EF4-FFF2-40B4-BE49-F238E27FC236}">
                <a16:creationId xmlns:a16="http://schemas.microsoft.com/office/drawing/2014/main" id="{DAC7298D-B094-41D7-B938-0844B87A56A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47401" y="2215582"/>
            <a:ext cx="251851" cy="251851"/>
          </a:xfrm>
          <a:prstGeom prst="rect">
            <a:avLst/>
          </a:prstGeom>
        </p:spPr>
      </p:pic>
      <p:sp>
        <p:nvSpPr>
          <p:cNvPr id="31" name="ZoneTexte 30">
            <a:extLst>
              <a:ext uri="{FF2B5EF4-FFF2-40B4-BE49-F238E27FC236}">
                <a16:creationId xmlns:a16="http://schemas.microsoft.com/office/drawing/2014/main" id="{BC942031-EC40-4883-B861-E663121A1EAD}"/>
              </a:ext>
            </a:extLst>
          </p:cNvPr>
          <p:cNvSpPr txBox="1"/>
          <p:nvPr/>
        </p:nvSpPr>
        <p:spPr>
          <a:xfrm>
            <a:off x="7099683" y="2016075"/>
            <a:ext cx="2138606" cy="707886"/>
          </a:xfrm>
          <a:prstGeom prst="rect">
            <a:avLst/>
          </a:prstGeom>
          <a:noFill/>
        </p:spPr>
        <p:txBody>
          <a:bodyPr wrap="square" rtlCol="0">
            <a:spAutoFit/>
          </a:bodyPr>
          <a:lstStyle/>
          <a:p>
            <a:r>
              <a:rPr lang="fr-FR" sz="1000" b="1" dirty="0"/>
              <a:t>*Lexique et abréviations à retrouver </a:t>
            </a:r>
            <a:r>
              <a:rPr lang="fr-FR" sz="1000" b="1" dirty="0">
                <a:solidFill>
                  <a:srgbClr val="C00680"/>
                </a:solidFill>
                <a:hlinkClick r:id="rId7" action="ppaction://hlinksldjump"/>
              </a:rPr>
              <a:t>ici</a:t>
            </a:r>
            <a:endParaRPr lang="fr-FR" sz="1000" b="1" dirty="0">
              <a:solidFill>
                <a:srgbClr val="C00680"/>
              </a:solidFill>
            </a:endParaRPr>
          </a:p>
          <a:p>
            <a:r>
              <a:rPr lang="fr-FR" sz="1000" b="1" dirty="0">
                <a:solidFill>
                  <a:srgbClr val="C00680"/>
                </a:solidFill>
              </a:rPr>
              <a:t>** à titre indicatif, tarifs 2024-2025</a:t>
            </a:r>
          </a:p>
          <a:p>
            <a:endParaRPr lang="fr-FR" sz="1000" b="1" dirty="0">
              <a:solidFill>
                <a:srgbClr val="C00680"/>
              </a:solidFill>
            </a:endParaRPr>
          </a:p>
          <a:p>
            <a:endParaRPr lang="fr-FR" sz="1000" b="1" dirty="0">
              <a:solidFill>
                <a:srgbClr val="C00680"/>
              </a:solidFill>
            </a:endParaRPr>
          </a:p>
        </p:txBody>
      </p:sp>
      <p:pic>
        <p:nvPicPr>
          <p:cNvPr id="34" name="Graphique 33" descr="Maison">
            <a:hlinkClick r:id="" action="ppaction://hlinkshowjump?jump=firstslide"/>
            <a:extLst>
              <a:ext uri="{FF2B5EF4-FFF2-40B4-BE49-F238E27FC236}">
                <a16:creationId xmlns:a16="http://schemas.microsoft.com/office/drawing/2014/main" id="{681BAA2A-53D3-43BE-870D-FA4F0AD808F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04400" y="1502515"/>
            <a:ext cx="383200" cy="383200"/>
          </a:xfrm>
          <a:prstGeom prst="rect">
            <a:avLst/>
          </a:prstGeom>
        </p:spPr>
      </p:pic>
      <p:sp>
        <p:nvSpPr>
          <p:cNvPr id="43" name="Zone de texte 68">
            <a:extLst>
              <a:ext uri="{FF2B5EF4-FFF2-40B4-BE49-F238E27FC236}">
                <a16:creationId xmlns:a16="http://schemas.microsoft.com/office/drawing/2014/main" id="{DD9E8A72-4535-4A8F-BAC1-F2861A571105}"/>
              </a:ext>
            </a:extLst>
          </p:cNvPr>
          <p:cNvSpPr txBox="1"/>
          <p:nvPr/>
        </p:nvSpPr>
        <p:spPr>
          <a:xfrm>
            <a:off x="692253" y="3788835"/>
            <a:ext cx="1532279" cy="184666"/>
          </a:xfrm>
          <a:prstGeom prst="rect">
            <a:avLst/>
          </a:prstGeom>
          <a:noFill/>
        </p:spPr>
        <p:txBody>
          <a:bodyPr wrap="square" lIns="0" tIns="0" rIns="0" bIns="0" rtlCol="0" anchor="ctr">
            <a:spAutoFit/>
          </a:bodyPr>
          <a:lstStyle/>
          <a:p>
            <a:pPr algn="ctr"/>
            <a:r>
              <a:rPr lang="fr-FR" sz="1200" b="1" dirty="0">
                <a:solidFill>
                  <a:schemeClr val="bg1"/>
                </a:solidFill>
                <a:hlinkClick r:id="rId12">
                  <a:extLst>
                    <a:ext uri="{A12FA001-AC4F-418D-AE19-62706E023703}">
                      <ahyp:hlinkClr xmlns:ahyp="http://schemas.microsoft.com/office/drawing/2018/hyperlinkcolor" val="tx"/>
                    </a:ext>
                  </a:extLst>
                </a:hlinkClick>
              </a:rPr>
              <a:t>Résidence En Tandem</a:t>
            </a:r>
            <a:endParaRPr lang="fr-FR" sz="1200" b="1" dirty="0">
              <a:solidFill>
                <a:schemeClr val="bg1"/>
              </a:solidFill>
            </a:endParaRPr>
          </a:p>
        </p:txBody>
      </p:sp>
      <p:pic>
        <p:nvPicPr>
          <p:cNvPr id="42" name="Graphique 41" descr="Ligne fléchée : tout droit">
            <a:hlinkClick r:id="" action="ppaction://hlinkshowjump?jump=nextslide"/>
            <a:extLst>
              <a:ext uri="{FF2B5EF4-FFF2-40B4-BE49-F238E27FC236}">
                <a16:creationId xmlns:a16="http://schemas.microsoft.com/office/drawing/2014/main" id="{F6730556-C40E-4879-9124-6AAF6FDF0A4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6424921" y="1441554"/>
            <a:ext cx="383200" cy="520960"/>
          </a:xfrm>
          <a:prstGeom prst="rect">
            <a:avLst/>
          </a:prstGeom>
        </p:spPr>
      </p:pic>
      <p:pic>
        <p:nvPicPr>
          <p:cNvPr id="44" name="Graphique 43" descr="Ligne fléchée : tout droit">
            <a:hlinkClick r:id="" action="ppaction://hlinkshowjump?jump=previousslide"/>
            <a:extLst>
              <a:ext uri="{FF2B5EF4-FFF2-40B4-BE49-F238E27FC236}">
                <a16:creationId xmlns:a16="http://schemas.microsoft.com/office/drawing/2014/main" id="{8574A267-418E-4EBA-9954-235D55CE033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377346" y="1453308"/>
            <a:ext cx="383201" cy="520960"/>
          </a:xfrm>
          <a:prstGeom prst="rect">
            <a:avLst/>
          </a:prstGeom>
        </p:spPr>
      </p:pic>
      <p:sp>
        <p:nvSpPr>
          <p:cNvPr id="53" name="Zone de texte 13">
            <a:extLst>
              <a:ext uri="{FF2B5EF4-FFF2-40B4-BE49-F238E27FC236}">
                <a16:creationId xmlns:a16="http://schemas.microsoft.com/office/drawing/2014/main" id="{BBB33E5F-6BCD-43C1-A772-A9BAF121D236}"/>
              </a:ext>
            </a:extLst>
          </p:cNvPr>
          <p:cNvSpPr txBox="1"/>
          <p:nvPr/>
        </p:nvSpPr>
        <p:spPr>
          <a:xfrm>
            <a:off x="1463904" y="886143"/>
            <a:ext cx="9264192" cy="307777"/>
          </a:xfrm>
          <a:prstGeom prst="rect">
            <a:avLst/>
          </a:prstGeom>
          <a:noFill/>
        </p:spPr>
        <p:txBody>
          <a:bodyPr wrap="square" lIns="0" tIns="0" rIns="0" bIns="0" rtlCol="0">
            <a:spAutoFit/>
          </a:bodyPr>
          <a:lstStyle/>
          <a:p>
            <a:pPr algn="ctr"/>
            <a:r>
              <a:rPr lang="fr-FR" sz="2000" i="1" noProof="1">
                <a:solidFill>
                  <a:schemeClr val="tx1">
                    <a:lumMod val="75000"/>
                    <a:lumOff val="25000"/>
                  </a:schemeClr>
                </a:solidFill>
              </a:rPr>
              <a:t>Longs </a:t>
            </a:r>
            <a:r>
              <a:rPr lang="fr-FR" sz="2000" noProof="1">
                <a:solidFill>
                  <a:schemeClr val="tx1">
                    <a:lumMod val="75000"/>
                    <a:lumOff val="25000"/>
                  </a:schemeClr>
                </a:solidFill>
              </a:rPr>
              <a:t>séjours – 2025-2026</a:t>
            </a:r>
          </a:p>
        </p:txBody>
      </p:sp>
      <p:sp>
        <p:nvSpPr>
          <p:cNvPr id="45" name="Rectangle à coins arrondis 75">
            <a:extLst>
              <a:ext uri="{FF2B5EF4-FFF2-40B4-BE49-F238E27FC236}">
                <a16:creationId xmlns:a16="http://schemas.microsoft.com/office/drawing/2014/main" id="{2C019041-7977-480E-83DB-F9E91BC98F51}"/>
              </a:ext>
              <a:ext uri="{C183D7F6-B498-43B3-948B-1728B52AA6E4}">
                <adec:decorative xmlns:adec="http://schemas.microsoft.com/office/drawing/2017/decorative" val="1"/>
              </a:ext>
            </a:extLst>
          </p:cNvPr>
          <p:cNvSpPr/>
          <p:nvPr/>
        </p:nvSpPr>
        <p:spPr>
          <a:xfrm>
            <a:off x="2408979" y="2392561"/>
            <a:ext cx="7342961" cy="365125"/>
          </a:xfrm>
          <a:prstGeom prst="roundRect">
            <a:avLst>
              <a:gd name="adj" fmla="val 50000"/>
            </a:avLst>
          </a:prstGeom>
          <a:solidFill>
            <a:schemeClr val="bg1">
              <a:lumMod val="65000"/>
              <a:alpha val="5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46" name="Zone de texte 54">
            <a:extLst>
              <a:ext uri="{FF2B5EF4-FFF2-40B4-BE49-F238E27FC236}">
                <a16:creationId xmlns:a16="http://schemas.microsoft.com/office/drawing/2014/main" id="{B053D59B-19F2-43EF-9A1F-B29B24AA0C46}"/>
              </a:ext>
            </a:extLst>
          </p:cNvPr>
          <p:cNvSpPr txBox="1"/>
          <p:nvPr/>
        </p:nvSpPr>
        <p:spPr>
          <a:xfrm>
            <a:off x="2848772" y="2475705"/>
            <a:ext cx="1524648" cy="246221"/>
          </a:xfrm>
          <a:prstGeom prst="rect">
            <a:avLst/>
          </a:prstGeom>
          <a:noFill/>
        </p:spPr>
        <p:txBody>
          <a:bodyPr wrap="none" lIns="0" tIns="0" rIns="0" bIns="0" rtlCol="0" anchor="ctr">
            <a:spAutoFit/>
          </a:bodyPr>
          <a:lstStyle/>
          <a:p>
            <a:pPr algn="ctr" rtl="0"/>
            <a:r>
              <a:rPr lang="fr-FR" sz="1600" b="1" noProof="1">
                <a:solidFill>
                  <a:schemeClr val="bg1"/>
                </a:solidFill>
              </a:rPr>
              <a:t>Adresse et contact</a:t>
            </a:r>
          </a:p>
        </p:txBody>
      </p:sp>
      <p:sp>
        <p:nvSpPr>
          <p:cNvPr id="48" name="Zone de texte 55">
            <a:extLst>
              <a:ext uri="{FF2B5EF4-FFF2-40B4-BE49-F238E27FC236}">
                <a16:creationId xmlns:a16="http://schemas.microsoft.com/office/drawing/2014/main" id="{DB48B71C-A8CC-40E1-A543-45C819F7420C}"/>
              </a:ext>
            </a:extLst>
          </p:cNvPr>
          <p:cNvSpPr txBox="1"/>
          <p:nvPr/>
        </p:nvSpPr>
        <p:spPr>
          <a:xfrm>
            <a:off x="4155782" y="2467432"/>
            <a:ext cx="2984983" cy="246221"/>
          </a:xfrm>
          <a:prstGeom prst="rect">
            <a:avLst/>
          </a:prstGeom>
          <a:noFill/>
        </p:spPr>
        <p:txBody>
          <a:bodyPr wrap="square" lIns="0" tIns="0" rIns="0" bIns="0" rtlCol="0" anchor="ctr">
            <a:spAutoFit/>
          </a:bodyPr>
          <a:lstStyle/>
          <a:p>
            <a:pPr algn="ctr" rtl="0"/>
            <a:r>
              <a:rPr lang="fr-FR" sz="1600" b="1" noProof="1">
                <a:solidFill>
                  <a:schemeClr val="bg1"/>
                </a:solidFill>
              </a:rPr>
              <a:t>                               Type de logement</a:t>
            </a:r>
          </a:p>
        </p:txBody>
      </p:sp>
      <p:pic>
        <p:nvPicPr>
          <p:cNvPr id="49" name="Graphique 48" descr="Curseur">
            <a:hlinkClick r:id="rId7" action="ppaction://hlinksldjump"/>
            <a:extLst>
              <a:ext uri="{FF2B5EF4-FFF2-40B4-BE49-F238E27FC236}">
                <a16:creationId xmlns:a16="http://schemas.microsoft.com/office/drawing/2014/main" id="{A9D6F871-0B25-4678-B14F-AD951C29A40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47401" y="2215582"/>
            <a:ext cx="251851" cy="251851"/>
          </a:xfrm>
          <a:prstGeom prst="rect">
            <a:avLst/>
          </a:prstGeom>
        </p:spPr>
      </p:pic>
      <p:sp>
        <p:nvSpPr>
          <p:cNvPr id="51" name="Zone de texte 67">
            <a:extLst>
              <a:ext uri="{FF2B5EF4-FFF2-40B4-BE49-F238E27FC236}">
                <a16:creationId xmlns:a16="http://schemas.microsoft.com/office/drawing/2014/main" id="{7FE66EA7-CC47-4B2E-B1A3-4EFC7238C47D}"/>
              </a:ext>
            </a:extLst>
          </p:cNvPr>
          <p:cNvSpPr txBox="1"/>
          <p:nvPr/>
        </p:nvSpPr>
        <p:spPr>
          <a:xfrm>
            <a:off x="7913980" y="2221211"/>
            <a:ext cx="1811394" cy="492443"/>
          </a:xfrm>
          <a:prstGeom prst="rect">
            <a:avLst/>
          </a:prstGeom>
          <a:noFill/>
        </p:spPr>
        <p:txBody>
          <a:bodyPr wrap="square" lIns="0" tIns="0" rIns="0" bIns="0" rtlCol="0" anchor="ctr">
            <a:spAutoFit/>
          </a:bodyPr>
          <a:lstStyle/>
          <a:p>
            <a:pPr algn="ctr" rtl="0"/>
            <a:r>
              <a:rPr lang="fr-FR" sz="1600" b="1" noProof="1">
                <a:solidFill>
                  <a:schemeClr val="bg1"/>
                </a:solidFill>
              </a:rPr>
              <a:t>	             Proche campus</a:t>
            </a:r>
          </a:p>
        </p:txBody>
      </p:sp>
      <p:sp>
        <p:nvSpPr>
          <p:cNvPr id="54" name="Rectangle à coins arrondis 96">
            <a:extLst>
              <a:ext uri="{FF2B5EF4-FFF2-40B4-BE49-F238E27FC236}">
                <a16:creationId xmlns:a16="http://schemas.microsoft.com/office/drawing/2014/main" id="{2B0BBC8B-B16B-459F-8252-8EC8272086C5}"/>
              </a:ext>
              <a:ext uri="{C183D7F6-B498-43B3-948B-1728B52AA6E4}">
                <adec:decorative xmlns:adec="http://schemas.microsoft.com/office/drawing/2017/decorative" val="1"/>
              </a:ext>
            </a:extLst>
          </p:cNvPr>
          <p:cNvSpPr/>
          <p:nvPr/>
        </p:nvSpPr>
        <p:spPr>
          <a:xfrm>
            <a:off x="9916356" y="2730671"/>
            <a:ext cx="1970843" cy="3397054"/>
          </a:xfrm>
          <a:prstGeom prst="roundRect">
            <a:avLst>
              <a:gd name="adj" fmla="val 50000"/>
            </a:avLst>
          </a:prstGeom>
          <a:solidFill>
            <a:srgbClr val="FF9900"/>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Contactez directement les résidences par e-mail pour la réservation</a:t>
            </a:r>
          </a:p>
        </p:txBody>
      </p:sp>
      <p:sp>
        <p:nvSpPr>
          <p:cNvPr id="55" name="Rectangle : Coins supérieurs arrondis 46">
            <a:extLst>
              <a:ext uri="{FF2B5EF4-FFF2-40B4-BE49-F238E27FC236}">
                <a16:creationId xmlns:a16="http://schemas.microsoft.com/office/drawing/2014/main" id="{EFCA745C-EAA0-4FB6-B201-8EE4FE015247}"/>
              </a:ext>
              <a:ext uri="{C183D7F6-B498-43B3-948B-1728B52AA6E4}">
                <adec:decorative xmlns:adec="http://schemas.microsoft.com/office/drawing/2017/decorative" val="1"/>
              </a:ext>
            </a:extLst>
          </p:cNvPr>
          <p:cNvSpPr/>
          <p:nvPr/>
        </p:nvSpPr>
        <p:spPr>
          <a:xfrm rot="5400000" flipH="1">
            <a:off x="1527600" y="-236212"/>
            <a:ext cx="836434" cy="3891635"/>
          </a:xfrm>
          <a:prstGeom prst="round2SameRect">
            <a:avLst>
              <a:gd name="adj1" fmla="val 50000"/>
              <a:gd name="adj2" fmla="val 0"/>
            </a:avLst>
          </a:prstGeom>
          <a:solidFill>
            <a:srgbClr val="FF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b="1" noProof="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6" name="ZoneTexte 55">
            <a:extLst>
              <a:ext uri="{FF2B5EF4-FFF2-40B4-BE49-F238E27FC236}">
                <a16:creationId xmlns:a16="http://schemas.microsoft.com/office/drawing/2014/main" id="{7049D1C5-00D3-413D-9B01-8D2B891FEC3B}"/>
              </a:ext>
            </a:extLst>
          </p:cNvPr>
          <p:cNvSpPr txBox="1"/>
          <p:nvPr/>
        </p:nvSpPr>
        <p:spPr>
          <a:xfrm>
            <a:off x="-137723" y="1466902"/>
            <a:ext cx="3628762" cy="461665"/>
          </a:xfrm>
          <a:prstGeom prst="rect">
            <a:avLst/>
          </a:prstGeom>
          <a:noFill/>
        </p:spPr>
        <p:txBody>
          <a:bodyPr wrap="square" rtlCol="0">
            <a:spAutoFit/>
          </a:bodyPr>
          <a:lstStyle/>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RESIDENCES PRIVEES</a:t>
            </a:r>
          </a:p>
        </p:txBody>
      </p:sp>
      <p:pic>
        <p:nvPicPr>
          <p:cNvPr id="57" name="Graphique 56" descr="Ville">
            <a:extLst>
              <a:ext uri="{FF2B5EF4-FFF2-40B4-BE49-F238E27FC236}">
                <a16:creationId xmlns:a16="http://schemas.microsoft.com/office/drawing/2014/main" id="{51D59034-A6D7-4066-90B5-49A0BB2F28C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9489" y="1259276"/>
            <a:ext cx="523221" cy="523221"/>
          </a:xfrm>
          <a:prstGeom prst="rect">
            <a:avLst/>
          </a:prstGeom>
        </p:spPr>
      </p:pic>
      <p:pic>
        <p:nvPicPr>
          <p:cNvPr id="61" name="Image 60">
            <a:extLst>
              <a:ext uri="{FF2B5EF4-FFF2-40B4-BE49-F238E27FC236}">
                <a16:creationId xmlns:a16="http://schemas.microsoft.com/office/drawing/2014/main" id="{2E3F8337-4BD2-45C2-8CEE-8393F0A57A8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36" name="Espace réservé de la date 7">
            <a:extLst>
              <a:ext uri="{FF2B5EF4-FFF2-40B4-BE49-F238E27FC236}">
                <a16:creationId xmlns:a16="http://schemas.microsoft.com/office/drawing/2014/main" id="{845E622D-E86A-41C4-ACC3-23F1306E31D3}"/>
              </a:ext>
            </a:extLst>
          </p:cNvPr>
          <p:cNvSpPr txBox="1">
            <a:spLocks/>
          </p:cNvSpPr>
          <p:nvPr/>
        </p:nvSpPr>
        <p:spPr>
          <a:xfrm>
            <a:off x="1085407" y="6345872"/>
            <a:ext cx="9801493" cy="311266"/>
          </a:xfrm>
          <a:prstGeom prst="rect">
            <a:avLst/>
          </a:prstGeom>
        </p:spPr>
        <p:txBody>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
        <p:nvSpPr>
          <p:cNvPr id="37" name="Espace réservé du numéro de diapositive 8">
            <a:extLst>
              <a:ext uri="{FF2B5EF4-FFF2-40B4-BE49-F238E27FC236}">
                <a16:creationId xmlns:a16="http://schemas.microsoft.com/office/drawing/2014/main" id="{34CC7213-004E-4483-877C-0E3DF33EE3D9}"/>
              </a:ext>
            </a:extLst>
          </p:cNvPr>
          <p:cNvSpPr>
            <a:spLocks noGrp="1"/>
          </p:cNvSpPr>
          <p:nvPr>
            <p:ph type="sldNum" sz="quarter" idx="4"/>
          </p:nvPr>
        </p:nvSpPr>
        <p:spPr>
          <a:xfrm>
            <a:off x="11042426" y="6413399"/>
            <a:ext cx="590773" cy="365125"/>
          </a:xfrm>
        </p:spPr>
        <p:txBody>
          <a:bodyPr/>
          <a:lstStyle/>
          <a:p>
            <a:pPr rtl="0"/>
            <a:fld id="{5A4A7955-6230-48B4-BD8B-A7C460F75945}" type="slidenum">
              <a:rPr lang="fr-FR" sz="1200" noProof="1" dirty="0" smtClean="0"/>
              <a:t>6</a:t>
            </a:fld>
            <a:endParaRPr lang="fr-FR" sz="1200" noProof="1"/>
          </a:p>
        </p:txBody>
      </p:sp>
      <p:sp>
        <p:nvSpPr>
          <p:cNvPr id="3" name="Espace réservé de la date 2">
            <a:extLst>
              <a:ext uri="{FF2B5EF4-FFF2-40B4-BE49-F238E27FC236}">
                <a16:creationId xmlns:a16="http://schemas.microsoft.com/office/drawing/2014/main" id="{80EC8E6F-9550-4594-9974-329BFA7BCE6E}"/>
              </a:ext>
            </a:extLst>
          </p:cNvPr>
          <p:cNvSpPr>
            <a:spLocks noGrp="1"/>
          </p:cNvSpPr>
          <p:nvPr>
            <p:ph type="dt" sz="half" idx="2"/>
          </p:nvPr>
        </p:nvSpPr>
        <p:spPr>
          <a:xfrm>
            <a:off x="784813" y="6436405"/>
            <a:ext cx="9865781" cy="255228"/>
          </a:xfrm>
        </p:spPr>
        <p:txBody>
          <a:bodyPr/>
          <a:lstStyle/>
          <a:p>
            <a:r>
              <a:rPr lang="fr-FR" sz="1000" b="1" noProof="1">
                <a:latin typeface="Calibri" panose="020F0502020204030204" pitchFamily="34" charset="0"/>
                <a:cs typeface="Calibri" panose="020F0502020204030204" pitchFamily="34" charset="0"/>
              </a:rPr>
              <a:t>Dernière mise à jour : 17/06/2025–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18"/>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336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63904" y="292100"/>
            <a:ext cx="9264193" cy="492443"/>
          </a:xfrm>
          <a:prstGeom prst="rect">
            <a:avLst/>
          </a:prstGeom>
          <a:noFill/>
        </p:spPr>
        <p:txBody>
          <a:bodyPr wrap="square" lIns="0" tIns="0" rIns="0" bIns="0" rtlCol="0" anchor="ctr">
            <a:spAutoFit/>
          </a:bodyPr>
          <a:lstStyle/>
          <a:p>
            <a:pPr algn="ctr" rtl="0"/>
            <a:r>
              <a:rPr lang="fr-FR" sz="3200" b="1" noProof="1">
                <a:solidFill>
                  <a:schemeClr val="tx1">
                    <a:lumMod val="75000"/>
                    <a:lumOff val="25000"/>
                  </a:schemeClr>
                </a:solidFill>
                <a:latin typeface="+mj-lt"/>
              </a:rPr>
              <a:t>Liste de logements à Metz</a:t>
            </a:r>
            <a:endParaRPr lang="fr-FR" sz="3600" noProof="1">
              <a:solidFill>
                <a:schemeClr val="tx1">
                  <a:lumMod val="75000"/>
                  <a:lumOff val="25000"/>
                </a:schemeClr>
              </a:solidFill>
              <a:latin typeface="+mj-lt"/>
            </a:endParaRPr>
          </a:p>
        </p:txBody>
      </p:sp>
      <p:sp>
        <p:nvSpPr>
          <p:cNvPr id="47" name="Rectangle : Coins supérieurs arrondis 46">
            <a:extLst>
              <a:ext uri="{FF2B5EF4-FFF2-40B4-BE49-F238E27FC236}">
                <a16:creationId xmlns:a16="http://schemas.microsoft.com/office/drawing/2014/main" id="{7757CDEF-630C-40F7-970E-216E60E6352C}"/>
              </a:ext>
              <a:ext uri="{C183D7F6-B498-43B3-948B-1728B52AA6E4}">
                <adec:decorative xmlns:adec="http://schemas.microsoft.com/office/drawing/2017/decorative" val="1"/>
              </a:ext>
            </a:extLst>
          </p:cNvPr>
          <p:cNvSpPr/>
          <p:nvPr/>
        </p:nvSpPr>
        <p:spPr>
          <a:xfrm rot="5400000" flipH="1">
            <a:off x="1527600" y="-236212"/>
            <a:ext cx="836434" cy="3891635"/>
          </a:xfrm>
          <a:prstGeom prst="round2SameRect">
            <a:avLst>
              <a:gd name="adj1" fmla="val 50000"/>
              <a:gd name="adj2" fmla="val 0"/>
            </a:avLst>
          </a:prstGeom>
          <a:solidFill>
            <a:srgbClr val="FF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b="1" noProof="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9" name="ZoneTexte 58">
            <a:extLst>
              <a:ext uri="{FF2B5EF4-FFF2-40B4-BE49-F238E27FC236}">
                <a16:creationId xmlns:a16="http://schemas.microsoft.com/office/drawing/2014/main" id="{BFEEB9FD-FBA7-4933-907B-2142698A94E9}"/>
              </a:ext>
            </a:extLst>
          </p:cNvPr>
          <p:cNvSpPr txBox="1"/>
          <p:nvPr/>
        </p:nvSpPr>
        <p:spPr>
          <a:xfrm>
            <a:off x="-137723" y="1466902"/>
            <a:ext cx="3628762" cy="461665"/>
          </a:xfrm>
          <a:prstGeom prst="rect">
            <a:avLst/>
          </a:prstGeom>
          <a:noFill/>
        </p:spPr>
        <p:txBody>
          <a:bodyPr wrap="square" rtlCol="0">
            <a:spAutoFit/>
          </a:bodyPr>
          <a:lstStyle/>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RESIDENCES PRIVEES</a:t>
            </a:r>
          </a:p>
        </p:txBody>
      </p:sp>
      <p:sp>
        <p:nvSpPr>
          <p:cNvPr id="35" name="Rectangle à coins arrondis 75">
            <a:extLst>
              <a:ext uri="{FF2B5EF4-FFF2-40B4-BE49-F238E27FC236}">
                <a16:creationId xmlns:a16="http://schemas.microsoft.com/office/drawing/2014/main" id="{5DD506DE-9F1A-4730-9797-C41BFD88B599}"/>
              </a:ext>
              <a:ext uri="{C183D7F6-B498-43B3-948B-1728B52AA6E4}">
                <adec:decorative xmlns:adec="http://schemas.microsoft.com/office/drawing/2017/decorative" val="1"/>
              </a:ext>
            </a:extLst>
          </p:cNvPr>
          <p:cNvSpPr/>
          <p:nvPr/>
        </p:nvSpPr>
        <p:spPr>
          <a:xfrm>
            <a:off x="2408979" y="2392561"/>
            <a:ext cx="7342961" cy="365125"/>
          </a:xfrm>
          <a:prstGeom prst="roundRect">
            <a:avLst>
              <a:gd name="adj" fmla="val 50000"/>
            </a:avLst>
          </a:prstGeom>
          <a:solidFill>
            <a:schemeClr val="tx2">
              <a:alpha val="5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36" name="Zone de texte 54">
            <a:extLst>
              <a:ext uri="{FF2B5EF4-FFF2-40B4-BE49-F238E27FC236}">
                <a16:creationId xmlns:a16="http://schemas.microsoft.com/office/drawing/2014/main" id="{CAED8DBF-02C2-4195-B70B-FF9291F04DC3}"/>
              </a:ext>
            </a:extLst>
          </p:cNvPr>
          <p:cNvSpPr txBox="1"/>
          <p:nvPr/>
        </p:nvSpPr>
        <p:spPr>
          <a:xfrm>
            <a:off x="2848772" y="2475705"/>
            <a:ext cx="1524648" cy="246221"/>
          </a:xfrm>
          <a:prstGeom prst="rect">
            <a:avLst/>
          </a:prstGeom>
          <a:noFill/>
        </p:spPr>
        <p:txBody>
          <a:bodyPr wrap="none" lIns="0" tIns="0" rIns="0" bIns="0" rtlCol="0" anchor="ctr">
            <a:spAutoFit/>
          </a:bodyPr>
          <a:lstStyle/>
          <a:p>
            <a:pPr algn="ctr" rtl="0"/>
            <a:r>
              <a:rPr lang="fr-FR" sz="1600" b="1" noProof="1">
                <a:solidFill>
                  <a:schemeClr val="bg1"/>
                </a:solidFill>
              </a:rPr>
              <a:t>Adresse et contact</a:t>
            </a:r>
          </a:p>
        </p:txBody>
      </p:sp>
      <p:sp>
        <p:nvSpPr>
          <p:cNvPr id="37" name="Zone de texte 55">
            <a:extLst>
              <a:ext uri="{FF2B5EF4-FFF2-40B4-BE49-F238E27FC236}">
                <a16:creationId xmlns:a16="http://schemas.microsoft.com/office/drawing/2014/main" id="{FDF07A15-F39A-488F-9A46-066417D2FD58}"/>
              </a:ext>
            </a:extLst>
          </p:cNvPr>
          <p:cNvSpPr txBox="1"/>
          <p:nvPr/>
        </p:nvSpPr>
        <p:spPr>
          <a:xfrm>
            <a:off x="4155782" y="2467432"/>
            <a:ext cx="2984983" cy="246221"/>
          </a:xfrm>
          <a:prstGeom prst="rect">
            <a:avLst/>
          </a:prstGeom>
          <a:noFill/>
        </p:spPr>
        <p:txBody>
          <a:bodyPr wrap="square" lIns="0" tIns="0" rIns="0" bIns="0" rtlCol="0" anchor="ctr">
            <a:spAutoFit/>
          </a:bodyPr>
          <a:lstStyle/>
          <a:p>
            <a:pPr algn="ctr" rtl="0"/>
            <a:r>
              <a:rPr lang="fr-FR" sz="1600" b="1" noProof="1">
                <a:solidFill>
                  <a:schemeClr val="bg1"/>
                </a:solidFill>
              </a:rPr>
              <a:t>                               Type de logement</a:t>
            </a:r>
          </a:p>
        </p:txBody>
      </p:sp>
      <p:graphicFrame>
        <p:nvGraphicFramePr>
          <p:cNvPr id="2" name="Tableau 1">
            <a:extLst>
              <a:ext uri="{FF2B5EF4-FFF2-40B4-BE49-F238E27FC236}">
                <a16:creationId xmlns:a16="http://schemas.microsoft.com/office/drawing/2014/main" id="{2DE5234E-9530-4FE8-A46E-39C329416C01}"/>
              </a:ext>
            </a:extLst>
          </p:cNvPr>
          <p:cNvGraphicFramePr>
            <a:graphicFrameLocks noGrp="1"/>
          </p:cNvGraphicFramePr>
          <p:nvPr>
            <p:extLst>
              <p:ext uri="{D42A27DB-BD31-4B8C-83A1-F6EECF244321}">
                <p14:modId xmlns:p14="http://schemas.microsoft.com/office/powerpoint/2010/main" val="239887682"/>
              </p:ext>
            </p:extLst>
          </p:nvPr>
        </p:nvGraphicFramePr>
        <p:xfrm>
          <a:off x="2333914" y="2640923"/>
          <a:ext cx="7298763" cy="4194620"/>
        </p:xfrm>
        <a:graphic>
          <a:graphicData uri="http://schemas.openxmlformats.org/drawingml/2006/table">
            <a:tbl>
              <a:tblPr firstRow="1" bandRow="1">
                <a:tableStyleId>{5C22544A-7EE6-4342-B048-85BDC9FD1C3A}</a:tableStyleId>
              </a:tblPr>
              <a:tblGrid>
                <a:gridCol w="2536771">
                  <a:extLst>
                    <a:ext uri="{9D8B030D-6E8A-4147-A177-3AD203B41FA5}">
                      <a16:colId xmlns:a16="http://schemas.microsoft.com/office/drawing/2014/main" val="2937953430"/>
                    </a:ext>
                  </a:extLst>
                </a:gridCol>
                <a:gridCol w="2881689">
                  <a:extLst>
                    <a:ext uri="{9D8B030D-6E8A-4147-A177-3AD203B41FA5}">
                      <a16:colId xmlns:a16="http://schemas.microsoft.com/office/drawing/2014/main" val="170860131"/>
                    </a:ext>
                  </a:extLst>
                </a:gridCol>
                <a:gridCol w="1880303">
                  <a:extLst>
                    <a:ext uri="{9D8B030D-6E8A-4147-A177-3AD203B41FA5}">
                      <a16:colId xmlns:a16="http://schemas.microsoft.com/office/drawing/2014/main" val="3842958514"/>
                    </a:ext>
                  </a:extLst>
                </a:gridCol>
              </a:tblGrid>
              <a:tr h="1504597">
                <a:tc>
                  <a:txBody>
                    <a:bodyPr/>
                    <a:lstStyle/>
                    <a:p>
                      <a:pPr algn="ctr"/>
                      <a:r>
                        <a:rPr lang="fr-FR" sz="900" b="1" dirty="0">
                          <a:solidFill>
                            <a:schemeClr val="tx1">
                              <a:lumMod val="95000"/>
                              <a:lumOff val="5000"/>
                            </a:schemeClr>
                          </a:solidFill>
                        </a:rPr>
                        <a:t>12 rue Lafayette - 57000 METZ</a:t>
                      </a:r>
                      <a:br>
                        <a:rPr lang="fr-FR" sz="900" b="1" dirty="0">
                          <a:solidFill>
                            <a:schemeClr val="tx1">
                              <a:lumMod val="95000"/>
                              <a:lumOff val="5000"/>
                            </a:schemeClr>
                          </a:solidFill>
                        </a:rPr>
                      </a:br>
                      <a:r>
                        <a:rPr lang="fr-FR" sz="900" b="1" dirty="0">
                          <a:solidFill>
                            <a:schemeClr val="tx1">
                              <a:lumMod val="95000"/>
                              <a:lumOff val="5000"/>
                            </a:schemeClr>
                          </a:solidFill>
                        </a:rPr>
                        <a:t>Tél. : +33(0)9 69 39 08 98</a:t>
                      </a:r>
                      <a:br>
                        <a:rPr lang="fr-FR" sz="900" b="1" dirty="0">
                          <a:solidFill>
                            <a:schemeClr val="tx1">
                              <a:lumMod val="95000"/>
                              <a:lumOff val="5000"/>
                            </a:schemeClr>
                          </a:solidFill>
                        </a:rPr>
                      </a:br>
                      <a:r>
                        <a:rPr lang="fr-FR" sz="900" b="1" dirty="0">
                          <a:solidFill>
                            <a:schemeClr val="tx1">
                              <a:lumMod val="95000"/>
                              <a:lumOff val="5000"/>
                            </a:schemeClr>
                          </a:solidFill>
                          <a:hlinkClick r:id="rId3"/>
                        </a:rPr>
                        <a:t>centralereservation@estudines.com</a:t>
                      </a:r>
                      <a:endParaRPr lang="fr-FR" sz="900" b="1" dirty="0">
                        <a:solidFill>
                          <a:schemeClr val="tx1">
                            <a:lumMod val="95000"/>
                            <a:lumOff val="5000"/>
                          </a:schemeClr>
                        </a:solidFill>
                      </a:endParaRPr>
                    </a:p>
                    <a:p>
                      <a:pPr algn="ctr"/>
                      <a:endParaRPr lang="fr-FR" sz="900" b="1" dirty="0">
                        <a:solidFill>
                          <a:schemeClr val="tx1">
                            <a:lumMod val="95000"/>
                            <a:lumOff val="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lumMod val="95000"/>
                              <a:lumOff val="5000"/>
                            </a:schemeClr>
                          </a:solidFill>
                        </a:rPr>
                        <a:t>Offre stagiaire pour réservation  d'1 à 7 mois jusqu'au 31/08/2024.</a:t>
                      </a:r>
                    </a:p>
                    <a:p>
                      <a:pPr algn="ctr"/>
                      <a:endParaRPr lang="fr-FR" sz="900" b="1" dirty="0">
                        <a:solidFill>
                          <a:schemeClr val="tx1">
                            <a:lumMod val="95000"/>
                            <a:lumOff val="5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900" b="1" dirty="0">
                        <a:solidFill>
                          <a:schemeClr val="tx1">
                            <a:lumMod val="95000"/>
                            <a:lumOff val="5000"/>
                          </a:schemeClr>
                        </a:solidFill>
                      </a:endParaRPr>
                    </a:p>
                    <a:p>
                      <a:pPr algn="ctr"/>
                      <a:endParaRPr lang="fr-FR" sz="900" b="1" dirty="0">
                        <a:solidFill>
                          <a:schemeClr val="tx1">
                            <a:lumMod val="95000"/>
                            <a:lumOff val="5000"/>
                          </a:schemeClr>
                        </a:solidFill>
                      </a:endParaRPr>
                    </a:p>
                    <a:p>
                      <a:pPr algn="ctr"/>
                      <a:r>
                        <a:rPr lang="fr-FR" sz="900" b="1" dirty="0">
                          <a:solidFill>
                            <a:schemeClr val="tx1">
                              <a:lumMod val="95000"/>
                              <a:lumOff val="5000"/>
                            </a:schemeClr>
                          </a:solidFill>
                        </a:rPr>
                        <a:t>Logements meublés avec espace cuisine équipée, salle d'eau et WC du studio de 18m² au </a:t>
                      </a:r>
                      <a:r>
                        <a:rPr lang="fr-FR" sz="900" b="1" kern="1200" dirty="0">
                          <a:solidFill>
                            <a:srgbClr val="C00680"/>
                          </a:solidFill>
                          <a:latin typeface="+mn-lt"/>
                          <a:ea typeface="+mn-ea"/>
                          <a:cs typeface="+mn-cs"/>
                        </a:rPr>
                        <a:t>T3</a:t>
                      </a:r>
                      <a:r>
                        <a:rPr lang="fr-FR" sz="900" b="1" kern="1200" dirty="0">
                          <a:solidFill>
                            <a:schemeClr val="tx1"/>
                          </a:solidFill>
                          <a:latin typeface="+mn-lt"/>
                          <a:ea typeface="+mn-ea"/>
                          <a:cs typeface="+mn-cs"/>
                        </a:rPr>
                        <a:t>*</a:t>
                      </a:r>
                      <a:r>
                        <a:rPr lang="fr-FR" sz="900" b="1" dirty="0">
                          <a:solidFill>
                            <a:schemeClr val="tx1">
                              <a:lumMod val="95000"/>
                              <a:lumOff val="5000"/>
                            </a:schemeClr>
                          </a:solidFill>
                        </a:rPr>
                        <a:t> de 53m². Résidence, calme et sécurisée.  Services inclus : Accueil, Contrôle d'accès, Accès handicapés, Kit linge, Prêt d'aspirateur, Wifi, Interphone, Salle de détente (billard), Espace </a:t>
                      </a:r>
                      <a:r>
                        <a:rPr lang="fr-FR" sz="900" b="1" dirty="0" err="1">
                          <a:solidFill>
                            <a:schemeClr val="tx1">
                              <a:lumMod val="95000"/>
                              <a:lumOff val="5000"/>
                            </a:schemeClr>
                          </a:solidFill>
                        </a:rPr>
                        <a:t>co-working</a:t>
                      </a:r>
                      <a:r>
                        <a:rPr lang="fr-FR" sz="900" b="1" dirty="0">
                          <a:solidFill>
                            <a:schemeClr val="tx1">
                              <a:lumMod val="95000"/>
                              <a:lumOff val="5000"/>
                            </a:schemeClr>
                          </a:solidFill>
                        </a:rPr>
                        <a:t>, Avantages partenaires   </a:t>
                      </a:r>
                    </a:p>
                    <a:p>
                      <a:pPr algn="ctr"/>
                      <a:r>
                        <a:rPr lang="fr-FR" sz="900" b="1" dirty="0">
                          <a:solidFill>
                            <a:schemeClr val="tx1">
                              <a:lumMod val="95000"/>
                              <a:lumOff val="5000"/>
                            </a:schemeClr>
                          </a:solidFill>
                        </a:rPr>
                        <a:t>Services à la carte : Fer à repasser, Laverie, Parking, Distributeur de boissons, Ménage. </a:t>
                      </a:r>
                    </a:p>
                    <a:p>
                      <a:pPr algn="ctr"/>
                      <a:r>
                        <a:rPr lang="fr-FR" sz="900" b="1" dirty="0">
                          <a:solidFill>
                            <a:schemeClr val="tx1">
                              <a:lumMod val="95000"/>
                              <a:lumOff val="5000"/>
                            </a:schemeClr>
                          </a:solidFill>
                        </a:rPr>
                        <a:t>Toutes charges comprises sauf l’électricité.</a:t>
                      </a:r>
                    </a:p>
                    <a:p>
                      <a:pPr algn="ctr"/>
                      <a:r>
                        <a:rPr lang="fr-FR" sz="900" b="1" dirty="0">
                          <a:solidFill>
                            <a:schemeClr val="tx1">
                              <a:lumMod val="95000"/>
                              <a:lumOff val="5000"/>
                            </a:schemeClr>
                          </a:solidFill>
                        </a:rPr>
                        <a:t>Frais de dossier (de 192 à 579 € en fonction de la surface) + 1 mois de loyer de dépôt de garantie. </a:t>
                      </a:r>
                    </a:p>
                    <a:p>
                      <a:pPr algn="ctr"/>
                      <a:r>
                        <a:rPr lang="fr-FR" sz="900" b="1" dirty="0">
                          <a:solidFill>
                            <a:schemeClr val="tx1">
                              <a:lumMod val="95000"/>
                              <a:lumOff val="5000"/>
                            </a:schemeClr>
                          </a:solidFill>
                        </a:rPr>
                        <a:t>Un certificat </a:t>
                      </a:r>
                      <a:r>
                        <a:rPr lang="fr-FR" sz="900" b="1" dirty="0" err="1">
                          <a:solidFill>
                            <a:schemeClr val="tx1">
                              <a:lumMod val="95000"/>
                              <a:lumOff val="5000"/>
                            </a:schemeClr>
                          </a:solidFill>
                        </a:rPr>
                        <a:t>Garantme</a:t>
                      </a:r>
                      <a:r>
                        <a:rPr lang="fr-FR" sz="900" b="1" dirty="0">
                          <a:solidFill>
                            <a:schemeClr val="tx1">
                              <a:lumMod val="95000"/>
                              <a:lumOff val="5000"/>
                            </a:schemeClr>
                          </a:solidFill>
                        </a:rPr>
                        <a:t> est demandé ou un garant physique résidant en France.  </a:t>
                      </a:r>
                    </a:p>
                    <a:p>
                      <a:pPr algn="ctr"/>
                      <a:r>
                        <a:rPr lang="fr-FR" sz="900" b="1" dirty="0">
                          <a:solidFill>
                            <a:schemeClr val="tx1"/>
                          </a:solidFill>
                        </a:rPr>
                        <a:t>Tarif : À partir de 499€ ** / mois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lumMod val="95000"/>
                              <a:lumOff val="5000"/>
                            </a:schemeClr>
                          </a:solidFill>
                        </a:rPr>
                        <a:t>Tous campus</a:t>
                      </a:r>
                    </a:p>
                    <a:p>
                      <a:pPr algn="ctr"/>
                      <a:r>
                        <a:rPr lang="fr-FR" sz="900" b="1" dirty="0">
                          <a:solidFill>
                            <a:schemeClr val="tx1">
                              <a:lumMod val="95000"/>
                              <a:lumOff val="5000"/>
                            </a:schemeClr>
                          </a:solidFill>
                        </a:rPr>
                        <a:t>à 300m de la gare Metz-Ville (grâce aux bus et </a:t>
                      </a:r>
                      <a:r>
                        <a:rPr lang="fr-FR" sz="900" b="1" dirty="0" err="1">
                          <a:solidFill>
                            <a:schemeClr val="tx1">
                              <a:lumMod val="95000"/>
                              <a:lumOff val="5000"/>
                            </a:schemeClr>
                          </a:solidFill>
                        </a:rPr>
                        <a:t>Mettis</a:t>
                      </a:r>
                      <a:r>
                        <a:rPr lang="fr-FR" sz="900" b="1" dirty="0">
                          <a:solidFill>
                            <a:schemeClr val="tx1">
                              <a:lumMod val="95000"/>
                              <a:lumOff val="5000"/>
                            </a:schemeClr>
                          </a:solidFill>
                        </a:rPr>
                        <a:t>- Saulcy et Technopôle à 15 min et Bridoux à 30 min.).  </a:t>
                      </a:r>
                    </a:p>
                    <a:p>
                      <a:pPr algn="ctr"/>
                      <a:r>
                        <a:rPr lang="fr-FR" sz="900" b="1" dirty="0">
                          <a:solidFill>
                            <a:schemeClr val="tx1">
                              <a:lumMod val="95000"/>
                              <a:lumOff val="5000"/>
                            </a:schemeClr>
                          </a:solidFill>
                        </a:rPr>
                        <a:t>35 min à pied du </a:t>
                      </a:r>
                    </a:p>
                    <a:p>
                      <a:pPr algn="ctr"/>
                      <a:r>
                        <a:rPr lang="fr-FR" sz="900" b="1" dirty="0">
                          <a:solidFill>
                            <a:schemeClr val="tx1">
                              <a:lumMod val="95000"/>
                              <a:lumOff val="5000"/>
                            </a:schemeClr>
                          </a:solidFill>
                        </a:rPr>
                        <a:t>Campus du Saulcy.</a:t>
                      </a:r>
                    </a:p>
                    <a:p>
                      <a:pPr algn="ctr"/>
                      <a:endParaRPr lang="fr-FR" sz="900" b="1" dirty="0">
                        <a:solidFill>
                          <a:schemeClr val="accent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4646144"/>
                  </a:ext>
                </a:extLst>
              </a:tr>
              <a:tr h="1546932">
                <a:tc>
                  <a:txBody>
                    <a:bodyPr/>
                    <a:lstStyle/>
                    <a:p>
                      <a:pPr algn="ctr"/>
                      <a:r>
                        <a:rPr lang="fr-FR" sz="900" b="1" dirty="0">
                          <a:solidFill>
                            <a:schemeClr val="tx1"/>
                          </a:solidFill>
                        </a:rPr>
                        <a:t>4 place Saint Vincent - 57000 METZ</a:t>
                      </a:r>
                      <a:br>
                        <a:rPr lang="fr-FR" sz="900" b="1" dirty="0">
                          <a:solidFill>
                            <a:srgbClr val="FF0000"/>
                          </a:solidFill>
                        </a:rPr>
                      </a:br>
                      <a:r>
                        <a:rPr lang="fr-FR" sz="900" b="1" dirty="0">
                          <a:solidFill>
                            <a:schemeClr val="tx1"/>
                          </a:solidFill>
                        </a:rPr>
                        <a:t>Tél. : +33(0)3 87 66 21 25</a:t>
                      </a:r>
                      <a:br>
                        <a:rPr lang="fr-FR" sz="900" b="1" dirty="0">
                          <a:solidFill>
                            <a:srgbClr val="FF0000"/>
                          </a:solidFill>
                        </a:rPr>
                      </a:br>
                      <a:r>
                        <a:rPr lang="fr-FR" sz="900" b="1" dirty="0">
                          <a:solidFill>
                            <a:schemeClr val="tx1"/>
                          </a:solidFill>
                          <a:hlinkClick r:id="rId4"/>
                        </a:rPr>
                        <a:t>metzmanufacture@odalys.fr</a:t>
                      </a:r>
                      <a:br>
                        <a:rPr lang="fr-FR" sz="900" b="1" dirty="0">
                          <a:solidFill>
                            <a:srgbClr val="FF0000"/>
                          </a:solidFill>
                        </a:rPr>
                      </a:br>
                      <a:endParaRPr lang="fr-FR" sz="900" b="1" dirty="0">
                        <a:solidFill>
                          <a:srgbClr val="FF000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tx1"/>
                          </a:solidFill>
                        </a:rPr>
                        <a:t>84 logements de 19 à 45 m². </a:t>
                      </a:r>
                      <a:r>
                        <a:rPr lang="fr-FR" sz="900" b="1" kern="1200" dirty="0">
                          <a:solidFill>
                            <a:srgbClr val="C00680"/>
                          </a:solidFill>
                          <a:latin typeface="+mn-lt"/>
                          <a:ea typeface="+mn-ea"/>
                          <a:cs typeface="+mn-cs"/>
                        </a:rPr>
                        <a:t>Kitchenette</a:t>
                      </a:r>
                      <a:r>
                        <a:rPr lang="fr-FR" sz="900" b="1" dirty="0">
                          <a:solidFill>
                            <a:schemeClr val="tx1"/>
                          </a:solidFill>
                        </a:rPr>
                        <a:t>*, micro-ondes, </a:t>
                      </a:r>
                      <a:r>
                        <a:rPr lang="fr-FR" sz="900" b="1" kern="1200" dirty="0" err="1">
                          <a:solidFill>
                            <a:srgbClr val="C00680"/>
                          </a:solidFill>
                          <a:latin typeface="+mn-lt"/>
                          <a:ea typeface="+mn-ea"/>
                          <a:cs typeface="+mn-cs"/>
                        </a:rPr>
                        <a:t>sdb</a:t>
                      </a:r>
                      <a:r>
                        <a:rPr lang="fr-FR" sz="900" b="1" dirty="0">
                          <a:solidFill>
                            <a:schemeClr val="tx1"/>
                          </a:solidFill>
                        </a:rPr>
                        <a:t>*, et salon-chambre meublé avec lit et coin bureau; WIFI, réception, interphone/accès sécurisé, vidéosurveillance, salon détente, salle de fitness, local à vélos.  Services à la carte : télévision, laverie, petit déjeuner, ménage, kit literie/linge de toilette, parking couvert.  Frais de dossier 120€. Tarif : A partir de 637€ </a:t>
                      </a:r>
                      <a:r>
                        <a:rPr lang="fr-FR" sz="900" b="1" kern="1200" dirty="0">
                          <a:solidFill>
                            <a:srgbClr val="C00680"/>
                          </a:solidFill>
                          <a:latin typeface="+mn-lt"/>
                          <a:ea typeface="+mn-ea"/>
                          <a:cs typeface="+mn-cs"/>
                        </a:rPr>
                        <a:t>CC</a:t>
                      </a:r>
                      <a:r>
                        <a:rPr lang="fr-FR" sz="900" b="1" dirty="0">
                          <a:solidFill>
                            <a:schemeClr val="tx1"/>
                          </a:solidFill>
                        </a:rPr>
                        <a:t>* (comprenant 72€ pour l’eau, l’électricité, le chauffage et les taxes d’ordures ménagères).        </a:t>
                      </a:r>
                    </a:p>
                    <a:p>
                      <a:pPr algn="ct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900" b="1" dirty="0">
                          <a:solidFill>
                            <a:schemeClr val="tx1">
                              <a:lumMod val="95000"/>
                              <a:lumOff val="5000"/>
                            </a:schemeClr>
                          </a:solidFill>
                        </a:rPr>
                        <a:t>Campus du Saulcy</a:t>
                      </a:r>
                      <a:endParaRPr lang="fr-FR" sz="9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42283"/>
                  </a:ext>
                </a:extLst>
              </a:tr>
              <a:tr h="361688">
                <a:tc>
                  <a:txBody>
                    <a:bodyPr/>
                    <a:lstStyle/>
                    <a:p>
                      <a:pPr marL="0" algn="ctr" defTabSz="914400" rtl="0" eaLnBrk="1" latinLnBrk="0" hangingPunct="1"/>
                      <a:endParaRPr lang="fr-FR" sz="10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10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10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466185"/>
                  </a:ext>
                </a:extLst>
              </a:tr>
            </a:tbl>
          </a:graphicData>
        </a:graphic>
      </p:graphicFrame>
      <p:pic>
        <p:nvPicPr>
          <p:cNvPr id="24" name="Graphique 23" descr="Ampoule et engrenage">
            <a:extLst>
              <a:ext uri="{FF2B5EF4-FFF2-40B4-BE49-F238E27FC236}">
                <a16:creationId xmlns:a16="http://schemas.microsoft.com/office/drawing/2014/main" id="{700BD55B-5CB0-43B6-AF27-83C16B5244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65592" y="1664242"/>
            <a:ext cx="914400" cy="914400"/>
          </a:xfrm>
          <a:prstGeom prst="rect">
            <a:avLst/>
          </a:prstGeom>
        </p:spPr>
      </p:pic>
      <p:pic>
        <p:nvPicPr>
          <p:cNvPr id="40" name="Graphique 39" descr="Ville">
            <a:extLst>
              <a:ext uri="{FF2B5EF4-FFF2-40B4-BE49-F238E27FC236}">
                <a16:creationId xmlns:a16="http://schemas.microsoft.com/office/drawing/2014/main" id="{27E9AAC3-9A5A-4B7D-ADD1-F62B8DE938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489" y="1259276"/>
            <a:ext cx="523221" cy="523221"/>
          </a:xfrm>
          <a:prstGeom prst="rect">
            <a:avLst/>
          </a:prstGeom>
        </p:spPr>
      </p:pic>
      <p:pic>
        <p:nvPicPr>
          <p:cNvPr id="30" name="Graphique 29" descr="Curseur">
            <a:hlinkClick r:id="rId9" action="ppaction://hlinksldjump"/>
            <a:extLst>
              <a:ext uri="{FF2B5EF4-FFF2-40B4-BE49-F238E27FC236}">
                <a16:creationId xmlns:a16="http://schemas.microsoft.com/office/drawing/2014/main" id="{DAC7298D-B094-41D7-B938-0844B87A56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47401" y="2215582"/>
            <a:ext cx="251851" cy="251851"/>
          </a:xfrm>
          <a:prstGeom prst="rect">
            <a:avLst/>
          </a:prstGeom>
        </p:spPr>
      </p:pic>
      <p:sp>
        <p:nvSpPr>
          <p:cNvPr id="31" name="ZoneTexte 30">
            <a:extLst>
              <a:ext uri="{FF2B5EF4-FFF2-40B4-BE49-F238E27FC236}">
                <a16:creationId xmlns:a16="http://schemas.microsoft.com/office/drawing/2014/main" id="{BC942031-EC40-4883-B861-E663121A1EAD}"/>
              </a:ext>
            </a:extLst>
          </p:cNvPr>
          <p:cNvSpPr txBox="1"/>
          <p:nvPr/>
        </p:nvSpPr>
        <p:spPr>
          <a:xfrm>
            <a:off x="7099683" y="2016075"/>
            <a:ext cx="2138606" cy="707886"/>
          </a:xfrm>
          <a:prstGeom prst="rect">
            <a:avLst/>
          </a:prstGeom>
          <a:noFill/>
        </p:spPr>
        <p:txBody>
          <a:bodyPr wrap="square" rtlCol="0">
            <a:spAutoFit/>
          </a:bodyPr>
          <a:lstStyle/>
          <a:p>
            <a:r>
              <a:rPr lang="fr-FR" sz="1000" b="1" dirty="0"/>
              <a:t>*Lexique et abréviations à retrouver </a:t>
            </a:r>
            <a:r>
              <a:rPr lang="fr-FR" sz="1000" b="1" dirty="0">
                <a:solidFill>
                  <a:srgbClr val="C00680"/>
                </a:solidFill>
                <a:hlinkClick r:id="rId9" action="ppaction://hlinksldjump"/>
              </a:rPr>
              <a:t>ici</a:t>
            </a:r>
            <a:endParaRPr lang="fr-FR" sz="1000" b="1" dirty="0">
              <a:solidFill>
                <a:srgbClr val="C00680"/>
              </a:solidFill>
            </a:endParaRPr>
          </a:p>
          <a:p>
            <a:r>
              <a:rPr lang="fr-FR" sz="1000" b="1" dirty="0">
                <a:solidFill>
                  <a:srgbClr val="C00680"/>
                </a:solidFill>
              </a:rPr>
              <a:t>** à titre indicatif, tarifs 2024-2025</a:t>
            </a:r>
          </a:p>
          <a:p>
            <a:endParaRPr lang="fr-FR" sz="1000" b="1" dirty="0">
              <a:solidFill>
                <a:srgbClr val="C00680"/>
              </a:solidFill>
            </a:endParaRPr>
          </a:p>
          <a:p>
            <a:endParaRPr lang="fr-FR" sz="1000" b="1" dirty="0">
              <a:solidFill>
                <a:srgbClr val="C00680"/>
              </a:solidFill>
            </a:endParaRPr>
          </a:p>
        </p:txBody>
      </p:sp>
      <p:pic>
        <p:nvPicPr>
          <p:cNvPr id="34" name="Graphique 33" descr="Maison">
            <a:hlinkClick r:id="" action="ppaction://hlinkshowjump?jump=firstslide"/>
            <a:extLst>
              <a:ext uri="{FF2B5EF4-FFF2-40B4-BE49-F238E27FC236}">
                <a16:creationId xmlns:a16="http://schemas.microsoft.com/office/drawing/2014/main" id="{681BAA2A-53D3-43BE-870D-FA4F0AD808F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04400" y="1502515"/>
            <a:ext cx="383200" cy="383200"/>
          </a:xfrm>
          <a:prstGeom prst="rect">
            <a:avLst/>
          </a:prstGeom>
        </p:spPr>
      </p:pic>
      <p:pic>
        <p:nvPicPr>
          <p:cNvPr id="42" name="Graphique 41" descr="Ligne fléchée : tout droit">
            <a:hlinkClick r:id="" action="ppaction://hlinkshowjump?jump=nextslide"/>
            <a:extLst>
              <a:ext uri="{FF2B5EF4-FFF2-40B4-BE49-F238E27FC236}">
                <a16:creationId xmlns:a16="http://schemas.microsoft.com/office/drawing/2014/main" id="{F6730556-C40E-4879-9124-6AAF6FDF0A4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0800000">
            <a:off x="6424921" y="1441554"/>
            <a:ext cx="383200" cy="520960"/>
          </a:xfrm>
          <a:prstGeom prst="rect">
            <a:avLst/>
          </a:prstGeom>
        </p:spPr>
      </p:pic>
      <p:pic>
        <p:nvPicPr>
          <p:cNvPr id="44" name="Graphique 43" descr="Ligne fléchée : tout droit">
            <a:hlinkClick r:id="" action="ppaction://hlinkshowjump?jump=previousslide"/>
            <a:extLst>
              <a:ext uri="{FF2B5EF4-FFF2-40B4-BE49-F238E27FC236}">
                <a16:creationId xmlns:a16="http://schemas.microsoft.com/office/drawing/2014/main" id="{8574A267-418E-4EBA-9954-235D55CE033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377346" y="1453308"/>
            <a:ext cx="383201" cy="520960"/>
          </a:xfrm>
          <a:prstGeom prst="rect">
            <a:avLst/>
          </a:prstGeom>
        </p:spPr>
      </p:pic>
      <p:sp>
        <p:nvSpPr>
          <p:cNvPr id="53" name="Zone de texte 13">
            <a:extLst>
              <a:ext uri="{FF2B5EF4-FFF2-40B4-BE49-F238E27FC236}">
                <a16:creationId xmlns:a16="http://schemas.microsoft.com/office/drawing/2014/main" id="{BBB33E5F-6BCD-43C1-A772-A9BAF121D236}"/>
              </a:ext>
            </a:extLst>
          </p:cNvPr>
          <p:cNvSpPr txBox="1"/>
          <p:nvPr/>
        </p:nvSpPr>
        <p:spPr>
          <a:xfrm>
            <a:off x="1463904" y="886143"/>
            <a:ext cx="9264192" cy="307777"/>
          </a:xfrm>
          <a:prstGeom prst="rect">
            <a:avLst/>
          </a:prstGeom>
          <a:noFill/>
        </p:spPr>
        <p:txBody>
          <a:bodyPr wrap="square" lIns="0" tIns="0" rIns="0" bIns="0" rtlCol="0">
            <a:spAutoFit/>
          </a:bodyPr>
          <a:lstStyle/>
          <a:p>
            <a:pPr algn="ctr"/>
            <a:r>
              <a:rPr lang="fr-FR" sz="2000" i="1" noProof="1">
                <a:solidFill>
                  <a:schemeClr val="tx1">
                    <a:lumMod val="75000"/>
                    <a:lumOff val="25000"/>
                  </a:schemeClr>
                </a:solidFill>
              </a:rPr>
              <a:t>Longs </a:t>
            </a:r>
            <a:r>
              <a:rPr lang="fr-FR" sz="2000" noProof="1">
                <a:solidFill>
                  <a:schemeClr val="tx1">
                    <a:lumMod val="75000"/>
                    <a:lumOff val="25000"/>
                  </a:schemeClr>
                </a:solidFill>
              </a:rPr>
              <a:t>séjours – 2025-2026</a:t>
            </a:r>
          </a:p>
        </p:txBody>
      </p:sp>
      <p:sp>
        <p:nvSpPr>
          <p:cNvPr id="32" name="Rectangle à coins arrondis 76">
            <a:extLst>
              <a:ext uri="{FF2B5EF4-FFF2-40B4-BE49-F238E27FC236}">
                <a16:creationId xmlns:a16="http://schemas.microsoft.com/office/drawing/2014/main" id="{C6E82DCC-B940-4EAD-AA7D-7B81CC760CC8}"/>
              </a:ext>
              <a:ext uri="{C183D7F6-B498-43B3-948B-1728B52AA6E4}">
                <adec:decorative xmlns:adec="http://schemas.microsoft.com/office/drawing/2017/decorative" val="1"/>
              </a:ext>
            </a:extLst>
          </p:cNvPr>
          <p:cNvSpPr/>
          <p:nvPr/>
        </p:nvSpPr>
        <p:spPr>
          <a:xfrm>
            <a:off x="498311" y="5361442"/>
            <a:ext cx="1771204" cy="745618"/>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noProof="1">
              <a:solidFill>
                <a:schemeClr val="bg1"/>
              </a:solidFill>
            </a:endParaRPr>
          </a:p>
        </p:txBody>
      </p:sp>
      <p:sp>
        <p:nvSpPr>
          <p:cNvPr id="39" name="Zone de texte 67">
            <a:extLst>
              <a:ext uri="{FF2B5EF4-FFF2-40B4-BE49-F238E27FC236}">
                <a16:creationId xmlns:a16="http://schemas.microsoft.com/office/drawing/2014/main" id="{728642A8-1AD9-4DD3-AB67-A9EE7749C9DF}"/>
              </a:ext>
            </a:extLst>
          </p:cNvPr>
          <p:cNvSpPr txBox="1"/>
          <p:nvPr/>
        </p:nvSpPr>
        <p:spPr>
          <a:xfrm>
            <a:off x="7913980" y="2221211"/>
            <a:ext cx="1811394" cy="492443"/>
          </a:xfrm>
          <a:prstGeom prst="rect">
            <a:avLst/>
          </a:prstGeom>
          <a:noFill/>
        </p:spPr>
        <p:txBody>
          <a:bodyPr wrap="square" lIns="0" tIns="0" rIns="0" bIns="0" rtlCol="0" anchor="ctr">
            <a:spAutoFit/>
          </a:bodyPr>
          <a:lstStyle/>
          <a:p>
            <a:pPr algn="ctr" rtl="0"/>
            <a:r>
              <a:rPr lang="fr-FR" sz="1600" b="1" noProof="1">
                <a:solidFill>
                  <a:schemeClr val="bg1"/>
                </a:solidFill>
              </a:rPr>
              <a:t>	             Proche campus</a:t>
            </a:r>
          </a:p>
        </p:txBody>
      </p:sp>
      <p:sp>
        <p:nvSpPr>
          <p:cNvPr id="6" name="ZoneTexte 5">
            <a:extLst>
              <a:ext uri="{FF2B5EF4-FFF2-40B4-BE49-F238E27FC236}">
                <a16:creationId xmlns:a16="http://schemas.microsoft.com/office/drawing/2014/main" id="{8A7DD552-D688-455B-9B65-1FCC76244313}"/>
              </a:ext>
            </a:extLst>
          </p:cNvPr>
          <p:cNvSpPr txBox="1"/>
          <p:nvPr/>
        </p:nvSpPr>
        <p:spPr>
          <a:xfrm>
            <a:off x="490452" y="5272586"/>
            <a:ext cx="1800007" cy="923330"/>
          </a:xfrm>
          <a:prstGeom prst="rect">
            <a:avLst/>
          </a:prstGeom>
          <a:noFill/>
        </p:spPr>
        <p:txBody>
          <a:bodyPr wrap="square" rtlCol="0">
            <a:spAutoFit/>
          </a:bodyPr>
          <a:lstStyle/>
          <a:p>
            <a:pPr algn="ctr"/>
            <a:endParaRPr lang="fr-FR" sz="1200" b="1" u="sng" dirty="0">
              <a:solidFill>
                <a:schemeClr val="bg1"/>
              </a:solidFill>
              <a:hlinkClick r:id="rId16">
                <a:extLst>
                  <a:ext uri="{A12FA001-AC4F-418D-AE19-62706E023703}">
                    <ahyp:hlinkClr xmlns:ahyp="http://schemas.microsoft.com/office/drawing/2018/hyperlinkcolor" val="tx"/>
                  </a:ext>
                </a:extLst>
              </a:hlinkClick>
            </a:endParaRPr>
          </a:p>
          <a:p>
            <a:pPr algn="ctr"/>
            <a:r>
              <a:rPr lang="fr-FR" sz="1200" b="1" u="sng" dirty="0">
                <a:solidFill>
                  <a:schemeClr val="bg1"/>
                </a:solidFill>
                <a:hlinkClick r:id="rId17">
                  <a:extLst>
                    <a:ext uri="{A12FA001-AC4F-418D-AE19-62706E023703}">
                      <ahyp:hlinkClr xmlns:ahyp="http://schemas.microsoft.com/office/drawing/2018/hyperlinkcolor" val="tx"/>
                    </a:ext>
                  </a:extLst>
                </a:hlinkClick>
              </a:rPr>
              <a:t>Résidence ODALYS CAMPUS MANUFACTURE</a:t>
            </a:r>
            <a:endParaRPr lang="fr-FR" sz="1200" b="1" noProof="1">
              <a:solidFill>
                <a:schemeClr val="bg1"/>
              </a:solidFill>
            </a:endParaRPr>
          </a:p>
          <a:p>
            <a:endParaRPr lang="fr-FR" dirty="0"/>
          </a:p>
        </p:txBody>
      </p:sp>
      <p:sp>
        <p:nvSpPr>
          <p:cNvPr id="45" name="Rectangle à coins arrondis 96">
            <a:extLst>
              <a:ext uri="{FF2B5EF4-FFF2-40B4-BE49-F238E27FC236}">
                <a16:creationId xmlns:a16="http://schemas.microsoft.com/office/drawing/2014/main" id="{7A7C871A-A346-45E7-91E1-139C3635CDFB}"/>
              </a:ext>
              <a:ext uri="{C183D7F6-B498-43B3-948B-1728B52AA6E4}">
                <adec:decorative xmlns:adec="http://schemas.microsoft.com/office/drawing/2017/decorative" val="1"/>
              </a:ext>
            </a:extLst>
          </p:cNvPr>
          <p:cNvSpPr/>
          <p:nvPr/>
        </p:nvSpPr>
        <p:spPr>
          <a:xfrm>
            <a:off x="9916356" y="2730671"/>
            <a:ext cx="1970843" cy="3397054"/>
          </a:xfrm>
          <a:prstGeom prst="roundRect">
            <a:avLst>
              <a:gd name="adj" fmla="val 50000"/>
            </a:avLst>
          </a:prstGeom>
          <a:solidFill>
            <a:srgbClr val="FF9900"/>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Contactez directement les résidences par e-mail pour la réservation</a:t>
            </a:r>
          </a:p>
        </p:txBody>
      </p:sp>
      <p:pic>
        <p:nvPicPr>
          <p:cNvPr id="49" name="Image 48">
            <a:extLst>
              <a:ext uri="{FF2B5EF4-FFF2-40B4-BE49-F238E27FC236}">
                <a16:creationId xmlns:a16="http://schemas.microsoft.com/office/drawing/2014/main" id="{20334E86-2974-4476-9154-136E138C6D3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51" name="Espace réservé du numéro de diapositive 8">
            <a:extLst>
              <a:ext uri="{FF2B5EF4-FFF2-40B4-BE49-F238E27FC236}">
                <a16:creationId xmlns:a16="http://schemas.microsoft.com/office/drawing/2014/main" id="{C2CB6DFB-A47A-4F61-A991-B29BC9C1A964}"/>
              </a:ext>
            </a:extLst>
          </p:cNvPr>
          <p:cNvSpPr>
            <a:spLocks noGrp="1"/>
          </p:cNvSpPr>
          <p:nvPr>
            <p:ph type="sldNum" sz="quarter" idx="4"/>
          </p:nvPr>
        </p:nvSpPr>
        <p:spPr>
          <a:xfrm>
            <a:off x="11042426" y="6413399"/>
            <a:ext cx="590773" cy="365125"/>
          </a:xfrm>
        </p:spPr>
        <p:txBody>
          <a:bodyPr/>
          <a:lstStyle/>
          <a:p>
            <a:pPr rtl="0"/>
            <a:fld id="{5A4A7955-6230-48B4-BD8B-A7C460F75945}" type="slidenum">
              <a:rPr lang="fr-FR" sz="1200" noProof="1" dirty="0" smtClean="0"/>
              <a:t>7</a:t>
            </a:fld>
            <a:endParaRPr lang="fr-FR" sz="1200" noProof="1"/>
          </a:p>
        </p:txBody>
      </p:sp>
      <p:sp>
        <p:nvSpPr>
          <p:cNvPr id="3" name="Espace réservé de la date 2">
            <a:extLst>
              <a:ext uri="{FF2B5EF4-FFF2-40B4-BE49-F238E27FC236}">
                <a16:creationId xmlns:a16="http://schemas.microsoft.com/office/drawing/2014/main" id="{5C9D9E81-C432-4D0A-A93B-FC6FEC3EE097}"/>
              </a:ext>
            </a:extLst>
          </p:cNvPr>
          <p:cNvSpPr>
            <a:spLocks noGrp="1"/>
          </p:cNvSpPr>
          <p:nvPr>
            <p:ph type="dt" sz="half" idx="2"/>
          </p:nvPr>
        </p:nvSpPr>
        <p:spPr>
          <a:xfrm>
            <a:off x="849101" y="6446607"/>
            <a:ext cx="9878995" cy="251799"/>
          </a:xfrm>
        </p:spPr>
        <p:txBody>
          <a:bodyPr/>
          <a:lstStyle/>
          <a:p>
            <a:r>
              <a:rPr lang="fr-FR" sz="1000" b="1" noProof="1">
                <a:latin typeface="Calibri" panose="020F0502020204030204" pitchFamily="34" charset="0"/>
                <a:cs typeface="Calibri" panose="020F0502020204030204" pitchFamily="34" charset="0"/>
              </a:rPr>
              <a:t>Dernière mise à jour : 17/06/2025–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19"/>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
        <p:nvSpPr>
          <p:cNvPr id="33" name="Rectangle à coins arrondis 76">
            <a:extLst>
              <a:ext uri="{FF2B5EF4-FFF2-40B4-BE49-F238E27FC236}">
                <a16:creationId xmlns:a16="http://schemas.microsoft.com/office/drawing/2014/main" id="{8C028402-1DF8-4985-AC34-33BDEEA4C5C0}"/>
              </a:ext>
              <a:ext uri="{C183D7F6-B498-43B3-948B-1728B52AA6E4}">
                <adec:decorative xmlns:adec="http://schemas.microsoft.com/office/drawing/2017/decorative" val="1"/>
              </a:ext>
            </a:extLst>
          </p:cNvPr>
          <p:cNvSpPr/>
          <p:nvPr/>
        </p:nvSpPr>
        <p:spPr>
          <a:xfrm>
            <a:off x="572135" y="3267110"/>
            <a:ext cx="1632980" cy="745618"/>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u="sng" dirty="0">
                <a:solidFill>
                  <a:schemeClr val="bg1"/>
                </a:solidFill>
                <a:hlinkClick r:id="rId20">
                  <a:extLst>
                    <a:ext uri="{A12FA001-AC4F-418D-AE19-62706E023703}">
                      <ahyp:hlinkClr xmlns:ahyp="http://schemas.microsoft.com/office/drawing/2018/hyperlinkcolor" val="tx"/>
                    </a:ext>
                  </a:extLst>
                </a:hlinkClick>
              </a:rPr>
              <a:t>Les </a:t>
            </a:r>
            <a:r>
              <a:rPr lang="fr-FR" sz="1200" b="1" u="sng" dirty="0" err="1">
                <a:solidFill>
                  <a:schemeClr val="bg1"/>
                </a:solidFill>
                <a:hlinkClick r:id="rId20">
                  <a:extLst>
                    <a:ext uri="{A12FA001-AC4F-418D-AE19-62706E023703}">
                      <ahyp:hlinkClr xmlns:ahyp="http://schemas.microsoft.com/office/drawing/2018/hyperlinkcolor" val="tx"/>
                    </a:ext>
                  </a:extLst>
                </a:hlinkClick>
              </a:rPr>
              <a:t>Estudines</a:t>
            </a:r>
            <a:r>
              <a:rPr lang="fr-FR" sz="1200" b="1" u="sng" dirty="0">
                <a:solidFill>
                  <a:schemeClr val="bg1"/>
                </a:solidFill>
                <a:hlinkClick r:id="rId20">
                  <a:extLst>
                    <a:ext uri="{A12FA001-AC4F-418D-AE19-62706E023703}">
                      <ahyp:hlinkClr xmlns:ahyp="http://schemas.microsoft.com/office/drawing/2018/hyperlinkcolor" val="tx"/>
                    </a:ext>
                  </a:extLst>
                </a:hlinkClick>
              </a:rPr>
              <a:t> -Lafayette</a:t>
            </a:r>
            <a:endParaRPr lang="fr-FR" sz="1200" dirty="0">
              <a:solidFill>
                <a:schemeClr val="bg1"/>
              </a:solidFill>
            </a:endParaRPr>
          </a:p>
        </p:txBody>
      </p:sp>
    </p:spTree>
    <p:extLst>
      <p:ext uri="{BB962C8B-B14F-4D97-AF65-F5344CB8AC3E}">
        <p14:creationId xmlns:p14="http://schemas.microsoft.com/office/powerpoint/2010/main" val="184148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63904" y="292100"/>
            <a:ext cx="9264193" cy="492443"/>
          </a:xfrm>
          <a:prstGeom prst="rect">
            <a:avLst/>
          </a:prstGeom>
          <a:noFill/>
        </p:spPr>
        <p:txBody>
          <a:bodyPr wrap="square" lIns="0" tIns="0" rIns="0" bIns="0" rtlCol="0" anchor="ctr">
            <a:spAutoFit/>
          </a:bodyPr>
          <a:lstStyle/>
          <a:p>
            <a:pPr algn="ctr" rtl="0"/>
            <a:r>
              <a:rPr lang="fr-FR" sz="3200" b="1" noProof="1">
                <a:solidFill>
                  <a:schemeClr val="tx1">
                    <a:lumMod val="75000"/>
                    <a:lumOff val="25000"/>
                  </a:schemeClr>
                </a:solidFill>
                <a:latin typeface="+mj-lt"/>
              </a:rPr>
              <a:t>Liste de logements à Metz</a:t>
            </a:r>
            <a:endParaRPr lang="fr-FR" sz="3600" noProof="1">
              <a:solidFill>
                <a:schemeClr val="tx1">
                  <a:lumMod val="75000"/>
                  <a:lumOff val="25000"/>
                </a:schemeClr>
              </a:solidFill>
              <a:latin typeface="+mj-lt"/>
            </a:endParaRPr>
          </a:p>
        </p:txBody>
      </p:sp>
      <p:sp>
        <p:nvSpPr>
          <p:cNvPr id="35" name="Rectangle à coins arrondis 75">
            <a:extLst>
              <a:ext uri="{FF2B5EF4-FFF2-40B4-BE49-F238E27FC236}">
                <a16:creationId xmlns:a16="http://schemas.microsoft.com/office/drawing/2014/main" id="{5DD506DE-9F1A-4730-9797-C41BFD88B599}"/>
              </a:ext>
              <a:ext uri="{C183D7F6-B498-43B3-948B-1728B52AA6E4}">
                <adec:decorative xmlns:adec="http://schemas.microsoft.com/office/drawing/2017/decorative" val="1"/>
              </a:ext>
            </a:extLst>
          </p:cNvPr>
          <p:cNvSpPr/>
          <p:nvPr/>
        </p:nvSpPr>
        <p:spPr>
          <a:xfrm>
            <a:off x="2038305" y="2278232"/>
            <a:ext cx="7855666" cy="385646"/>
          </a:xfrm>
          <a:prstGeom prst="roundRect">
            <a:avLst>
              <a:gd name="adj" fmla="val 50000"/>
            </a:avLst>
          </a:prstGeom>
          <a:solidFill>
            <a:schemeClr val="tx2">
              <a:alpha val="5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41" name="Rectangle à coins arrondis 78">
            <a:extLst>
              <a:ext uri="{FF2B5EF4-FFF2-40B4-BE49-F238E27FC236}">
                <a16:creationId xmlns:a16="http://schemas.microsoft.com/office/drawing/2014/main" id="{B6559565-25FA-4F94-8FB7-1A8D91D161F4}"/>
              </a:ext>
              <a:ext uri="{C183D7F6-B498-43B3-948B-1728B52AA6E4}">
                <adec:decorative xmlns:adec="http://schemas.microsoft.com/office/drawing/2017/decorative" val="1"/>
              </a:ext>
            </a:extLst>
          </p:cNvPr>
          <p:cNvSpPr/>
          <p:nvPr/>
        </p:nvSpPr>
        <p:spPr>
          <a:xfrm>
            <a:off x="526575" y="2961974"/>
            <a:ext cx="1795796" cy="681187"/>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graphicFrame>
        <p:nvGraphicFramePr>
          <p:cNvPr id="2" name="Tableau 1">
            <a:extLst>
              <a:ext uri="{FF2B5EF4-FFF2-40B4-BE49-F238E27FC236}">
                <a16:creationId xmlns:a16="http://schemas.microsoft.com/office/drawing/2014/main" id="{2DE5234E-9530-4FE8-A46E-39C329416C01}"/>
              </a:ext>
            </a:extLst>
          </p:cNvPr>
          <p:cNvGraphicFramePr>
            <a:graphicFrameLocks noGrp="1"/>
          </p:cNvGraphicFramePr>
          <p:nvPr>
            <p:extLst>
              <p:ext uri="{D42A27DB-BD31-4B8C-83A1-F6EECF244321}">
                <p14:modId xmlns:p14="http://schemas.microsoft.com/office/powerpoint/2010/main" val="947839508"/>
              </p:ext>
            </p:extLst>
          </p:nvPr>
        </p:nvGraphicFramePr>
        <p:xfrm>
          <a:off x="2151182" y="2722505"/>
          <a:ext cx="7504695" cy="4287480"/>
        </p:xfrm>
        <a:graphic>
          <a:graphicData uri="http://schemas.openxmlformats.org/drawingml/2006/table">
            <a:tbl>
              <a:tblPr firstRow="1" bandRow="1">
                <a:tableStyleId>{5C22544A-7EE6-4342-B048-85BDC9FD1C3A}</a:tableStyleId>
              </a:tblPr>
              <a:tblGrid>
                <a:gridCol w="2608343">
                  <a:extLst>
                    <a:ext uri="{9D8B030D-6E8A-4147-A177-3AD203B41FA5}">
                      <a16:colId xmlns:a16="http://schemas.microsoft.com/office/drawing/2014/main" val="2937953430"/>
                    </a:ext>
                  </a:extLst>
                </a:gridCol>
                <a:gridCol w="2962996">
                  <a:extLst>
                    <a:ext uri="{9D8B030D-6E8A-4147-A177-3AD203B41FA5}">
                      <a16:colId xmlns:a16="http://schemas.microsoft.com/office/drawing/2014/main" val="170860131"/>
                    </a:ext>
                  </a:extLst>
                </a:gridCol>
                <a:gridCol w="1933356">
                  <a:extLst>
                    <a:ext uri="{9D8B030D-6E8A-4147-A177-3AD203B41FA5}">
                      <a16:colId xmlns:a16="http://schemas.microsoft.com/office/drawing/2014/main" val="3842958514"/>
                    </a:ext>
                  </a:extLst>
                </a:gridCol>
              </a:tblGrid>
              <a:tr h="920330">
                <a:tc>
                  <a:txBody>
                    <a:bodyPr/>
                    <a:lstStyle/>
                    <a:p>
                      <a:pPr algn="ctr"/>
                      <a:r>
                        <a:rPr lang="fr-FR" sz="1000" b="1" dirty="0">
                          <a:solidFill>
                            <a:schemeClr val="tx1">
                              <a:lumMod val="95000"/>
                              <a:lumOff val="5000"/>
                            </a:schemeClr>
                          </a:solidFill>
                        </a:rPr>
                        <a:t> 6 rue de </a:t>
                      </a:r>
                      <a:r>
                        <a:rPr lang="fr-FR" sz="1000" b="1" dirty="0" err="1">
                          <a:solidFill>
                            <a:schemeClr val="tx1">
                              <a:lumMod val="95000"/>
                              <a:lumOff val="5000"/>
                            </a:schemeClr>
                          </a:solidFill>
                        </a:rPr>
                        <a:t>Vercly</a:t>
                      </a:r>
                      <a:r>
                        <a:rPr lang="fr-FR" sz="1000" b="1" dirty="0">
                          <a:solidFill>
                            <a:schemeClr val="tx1">
                              <a:lumMod val="95000"/>
                              <a:lumOff val="5000"/>
                            </a:schemeClr>
                          </a:solidFill>
                        </a:rPr>
                        <a:t> - 57070 METZ</a:t>
                      </a:r>
                      <a:br>
                        <a:rPr lang="fr-FR" sz="1000" b="1" dirty="0">
                          <a:solidFill>
                            <a:schemeClr val="tx1">
                              <a:lumMod val="95000"/>
                              <a:lumOff val="5000"/>
                            </a:schemeClr>
                          </a:solidFill>
                        </a:rPr>
                      </a:br>
                      <a:r>
                        <a:rPr lang="fr-FR" sz="1000" b="1" dirty="0">
                          <a:solidFill>
                            <a:schemeClr val="tx1">
                              <a:lumMod val="95000"/>
                              <a:lumOff val="5000"/>
                            </a:schemeClr>
                          </a:solidFill>
                        </a:rPr>
                        <a:t>Tél. : +33(0)3 87 65 13 00 </a:t>
                      </a:r>
                      <a:br>
                        <a:rPr lang="fr-FR" sz="1000" b="1" dirty="0">
                          <a:solidFill>
                            <a:schemeClr val="tx1">
                              <a:lumMod val="95000"/>
                              <a:lumOff val="5000"/>
                            </a:schemeClr>
                          </a:solidFill>
                        </a:rPr>
                      </a:br>
                      <a:r>
                        <a:rPr lang="fr-FR" sz="1000" b="1" dirty="0">
                          <a:solidFill>
                            <a:schemeClr val="tx1">
                              <a:lumMod val="95000"/>
                              <a:lumOff val="5000"/>
                            </a:schemeClr>
                          </a:solidFill>
                          <a:hlinkClick r:id="rId3"/>
                        </a:rPr>
                        <a:t>queuleu@espace2residences.fr</a:t>
                      </a:r>
                      <a:r>
                        <a:rPr lang="fr-FR" sz="1000" b="1" dirty="0">
                          <a:solidFill>
                            <a:schemeClr val="tx1">
                              <a:lumMod val="95000"/>
                              <a:lumOff val="5000"/>
                            </a:schemeClr>
                          </a:solidFill>
                        </a:rPr>
                        <a:t>  </a:t>
                      </a:r>
                    </a:p>
                    <a:p>
                      <a:pPr algn="ctr"/>
                      <a:endParaRPr lang="fr-FR" sz="1000" b="1" dirty="0">
                        <a:solidFill>
                          <a:schemeClr val="accent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1000" b="1" dirty="0">
                        <a:solidFill>
                          <a:schemeClr val="tx1">
                            <a:lumMod val="95000"/>
                            <a:lumOff val="5000"/>
                          </a:schemeClr>
                        </a:solidFill>
                      </a:endParaRPr>
                    </a:p>
                    <a:p>
                      <a:pPr algn="ctr"/>
                      <a:endParaRPr lang="fr-FR" sz="1000" b="1" dirty="0">
                        <a:solidFill>
                          <a:schemeClr val="tx1">
                            <a:lumMod val="95000"/>
                            <a:lumOff val="5000"/>
                          </a:schemeClr>
                        </a:solidFill>
                      </a:endParaRPr>
                    </a:p>
                    <a:p>
                      <a:pPr algn="ctr"/>
                      <a:r>
                        <a:rPr lang="fr-FR" sz="1000" b="1" dirty="0">
                          <a:solidFill>
                            <a:schemeClr val="tx1">
                              <a:lumMod val="95000"/>
                              <a:lumOff val="5000"/>
                            </a:schemeClr>
                          </a:solidFill>
                        </a:rPr>
                        <a:t>207 studios et appartements </a:t>
                      </a:r>
                      <a:r>
                        <a:rPr lang="fr-FR" sz="1000" b="1" kern="1200" dirty="0">
                          <a:solidFill>
                            <a:srgbClr val="C00680"/>
                          </a:solidFill>
                          <a:latin typeface="+mn-lt"/>
                          <a:ea typeface="+mn-ea"/>
                          <a:cs typeface="+mn-cs"/>
                        </a:rPr>
                        <a:t>T2</a:t>
                      </a:r>
                      <a:r>
                        <a:rPr lang="fr-FR" sz="1000" b="1" dirty="0">
                          <a:solidFill>
                            <a:schemeClr val="tx1">
                              <a:lumMod val="95000"/>
                              <a:lumOff val="5000"/>
                            </a:schemeClr>
                          </a:solidFill>
                        </a:rPr>
                        <a:t>* meublés de 19 à 40 m² avec </a:t>
                      </a:r>
                      <a:r>
                        <a:rPr lang="fr-FR" sz="1000" b="1" dirty="0">
                          <a:solidFill>
                            <a:srgbClr val="C00680"/>
                          </a:solidFill>
                        </a:rPr>
                        <a:t>kitchenette</a:t>
                      </a:r>
                      <a:r>
                        <a:rPr lang="fr-FR" sz="1000" b="1" dirty="0">
                          <a:solidFill>
                            <a:schemeClr val="tx1">
                              <a:lumMod val="95000"/>
                              <a:lumOff val="5000"/>
                            </a:schemeClr>
                          </a:solidFill>
                        </a:rPr>
                        <a:t>* et </a:t>
                      </a:r>
                      <a:r>
                        <a:rPr lang="fr-FR" sz="1000" b="1" dirty="0" err="1">
                          <a:solidFill>
                            <a:srgbClr val="C00680"/>
                          </a:solidFill>
                        </a:rPr>
                        <a:t>sdb</a:t>
                      </a:r>
                      <a:r>
                        <a:rPr lang="fr-FR" sz="1000" b="1" dirty="0">
                          <a:solidFill>
                            <a:schemeClr val="tx1">
                              <a:lumMod val="95000"/>
                              <a:lumOff val="5000"/>
                            </a:schemeClr>
                          </a:solidFill>
                        </a:rPr>
                        <a:t>* privatives.  Ascenseur.</a:t>
                      </a:r>
                      <a:br>
                        <a:rPr lang="fr-FR" sz="1000" b="1" dirty="0">
                          <a:solidFill>
                            <a:schemeClr val="tx1">
                              <a:lumMod val="95000"/>
                              <a:lumOff val="5000"/>
                            </a:schemeClr>
                          </a:solidFill>
                        </a:rPr>
                      </a:br>
                      <a:r>
                        <a:rPr lang="fr-FR" sz="1000" b="1" dirty="0">
                          <a:solidFill>
                            <a:schemeClr val="tx1">
                              <a:lumMod val="95000"/>
                              <a:lumOff val="5000"/>
                            </a:schemeClr>
                          </a:solidFill>
                        </a:rPr>
                        <a:t>Frais de dossier : 200€ pour les étudiants et 230€ pour les salariés.</a:t>
                      </a:r>
                    </a:p>
                    <a:p>
                      <a:pPr algn="ctr"/>
                      <a:r>
                        <a:rPr lang="fr-FR" sz="1000" b="1" dirty="0">
                          <a:solidFill>
                            <a:schemeClr val="tx1">
                              <a:lumMod val="95000"/>
                              <a:lumOff val="5000"/>
                            </a:schemeClr>
                          </a:solidFill>
                        </a:rPr>
                        <a:t>Possibilité de colocation dans les </a:t>
                      </a:r>
                      <a:r>
                        <a:rPr lang="fr-FR" sz="1000" b="1" kern="1200" dirty="0">
                          <a:solidFill>
                            <a:srgbClr val="C00680"/>
                          </a:solidFill>
                          <a:latin typeface="+mn-lt"/>
                          <a:ea typeface="+mn-ea"/>
                          <a:cs typeface="+mn-cs"/>
                        </a:rPr>
                        <a:t>T2</a:t>
                      </a:r>
                      <a:r>
                        <a:rPr lang="fr-FR" sz="1000" b="1" dirty="0">
                          <a:solidFill>
                            <a:schemeClr val="tx1">
                              <a:lumMod val="95000"/>
                              <a:lumOff val="5000"/>
                            </a:schemeClr>
                          </a:solidFill>
                        </a:rPr>
                        <a:t>* </a:t>
                      </a:r>
                    </a:p>
                    <a:p>
                      <a:pPr algn="ctr"/>
                      <a:r>
                        <a:rPr lang="fr-FR" sz="1000" b="1" dirty="0">
                          <a:solidFill>
                            <a:schemeClr val="tx1">
                              <a:lumMod val="95000"/>
                              <a:lumOff val="5000"/>
                            </a:schemeClr>
                          </a:solidFill>
                        </a:rPr>
                        <a:t>(+100€ / mois).  </a:t>
                      </a:r>
                      <a:r>
                        <a:rPr lang="fr-FR" sz="1000" b="1" dirty="0">
                          <a:solidFill>
                            <a:schemeClr val="tx1"/>
                          </a:solidFill>
                        </a:rPr>
                        <a:t>Tarif : À partir de 490€ ** / mois </a:t>
                      </a:r>
                      <a:endParaRPr lang="fr-FR" sz="1000" b="1" dirty="0">
                        <a:solidFill>
                          <a:schemeClr val="tx1">
                            <a:lumMod val="95000"/>
                            <a:lumOff val="5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b="1" dirty="0">
                        <a:solidFill>
                          <a:schemeClr val="tx1">
                            <a:lumMod val="95000"/>
                            <a:lumOff val="5000"/>
                          </a:schemeClr>
                        </a:solidFill>
                      </a:endParaRPr>
                    </a:p>
                    <a:p>
                      <a:pPr algn="ctr"/>
                      <a:r>
                        <a:rPr lang="fr-FR" sz="1000" b="1" dirty="0">
                          <a:solidFill>
                            <a:schemeClr val="tx1">
                              <a:lumMod val="95000"/>
                              <a:lumOff val="5000"/>
                            </a:schemeClr>
                          </a:solidFill>
                        </a:rPr>
                        <a:t>Campus du Technopôle</a:t>
                      </a:r>
                    </a:p>
                    <a:p>
                      <a:pPr algn="ctr"/>
                      <a:endParaRPr lang="fr-FR" sz="1000" b="1" dirty="0">
                        <a:solidFill>
                          <a:schemeClr val="accent1">
                            <a:lumMod val="60000"/>
                            <a:lumOff val="40000"/>
                          </a:schemeClr>
                        </a:solidFill>
                      </a:endParaRPr>
                    </a:p>
                    <a:p>
                      <a:pPr algn="ctr"/>
                      <a:endParaRPr lang="fr-FR" sz="1000" b="1" dirty="0">
                        <a:solidFill>
                          <a:schemeClr val="accent1">
                            <a:lumMod val="60000"/>
                            <a:lumOff val="40000"/>
                          </a:schemeClr>
                        </a:solidFill>
                      </a:endParaRPr>
                    </a:p>
                    <a:p>
                      <a:pPr algn="ctr"/>
                      <a:endParaRPr lang="fr-FR" sz="1000" b="1" dirty="0">
                        <a:solidFill>
                          <a:schemeClr val="accent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4646144"/>
                  </a:ext>
                </a:extLst>
              </a:tr>
              <a:tr h="920330">
                <a:tc>
                  <a:txBody>
                    <a:bodyPr/>
                    <a:lstStyle/>
                    <a:p>
                      <a:pPr algn="ctr"/>
                      <a:br>
                        <a:rPr lang="fr-FR" sz="1000" b="1" dirty="0">
                          <a:solidFill>
                            <a:schemeClr val="accent1">
                              <a:lumMod val="60000"/>
                              <a:lumOff val="40000"/>
                            </a:schemeClr>
                          </a:solidFill>
                        </a:rPr>
                      </a:br>
                      <a:endParaRPr lang="fr-FR" sz="1000" b="1" dirty="0">
                        <a:solidFill>
                          <a:schemeClr val="accent1">
                            <a:lumMod val="60000"/>
                            <a:lumOff val="40000"/>
                          </a:schemeClr>
                        </a:solidFill>
                      </a:endParaRPr>
                    </a:p>
                    <a:p>
                      <a:pPr algn="ctr"/>
                      <a:endParaRPr lang="fr-FR" sz="1000" b="1" dirty="0">
                        <a:solidFill>
                          <a:schemeClr val="accent1">
                            <a:lumMod val="60000"/>
                            <a:lumOff val="40000"/>
                          </a:schemeClr>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1000" b="1" dirty="0">
                        <a:solidFill>
                          <a:schemeClr val="tx1">
                            <a:lumMod val="95000"/>
                            <a:lumOff val="5000"/>
                          </a:schemeClr>
                        </a:solidFill>
                      </a:endParaRPr>
                    </a:p>
                    <a:p>
                      <a:pPr algn="ctr"/>
                      <a:endParaRPr lang="fr-FR" sz="1000" b="1" dirty="0">
                        <a:solidFill>
                          <a:schemeClr val="tx1">
                            <a:lumMod val="95000"/>
                            <a:lumOff val="5000"/>
                          </a:schemeClr>
                        </a:solidFill>
                      </a:endParaRPr>
                    </a:p>
                    <a:p>
                      <a:pPr algn="ctr"/>
                      <a:r>
                        <a:rPr lang="fr-FR" sz="1000" b="1" dirty="0">
                          <a:solidFill>
                            <a:schemeClr val="tx1"/>
                          </a:solidFill>
                        </a:rPr>
                        <a:t>Services inclus : Réception, accès Internet, salle de Fitness, vidéo surveillance, contrôle d'accès, local vélo.</a:t>
                      </a:r>
                    </a:p>
                    <a:p>
                      <a:pPr algn="ctr"/>
                      <a:r>
                        <a:rPr lang="fr-FR" sz="1000" b="1" dirty="0">
                          <a:solidFill>
                            <a:schemeClr val="tx1"/>
                          </a:solidFill>
                        </a:rPr>
                        <a:t>Services en supplément : </a:t>
                      </a:r>
                    </a:p>
                    <a:p>
                      <a:pPr algn="ctr"/>
                      <a:r>
                        <a:rPr lang="fr-FR" sz="1000" b="1" dirty="0">
                          <a:solidFill>
                            <a:schemeClr val="tx1"/>
                          </a:solidFill>
                        </a:rPr>
                        <a:t>laverie, parking, ménage, petit déjeuner</a:t>
                      </a:r>
                    </a:p>
                    <a:p>
                      <a:pPr algn="ctr"/>
                      <a:r>
                        <a:rPr lang="fr-FR" sz="1000" b="1" dirty="0">
                          <a:solidFill>
                            <a:schemeClr val="tx1">
                              <a:lumMod val="95000"/>
                              <a:lumOff val="5000"/>
                            </a:schemeClr>
                          </a:solidFill>
                        </a:rPr>
                        <a:t>Garant obligatoire (physique ou morale : </a:t>
                      </a:r>
                      <a:r>
                        <a:rPr lang="fr-FR" sz="1000" b="1" dirty="0" err="1">
                          <a:solidFill>
                            <a:schemeClr val="tx1">
                              <a:lumMod val="95000"/>
                              <a:lumOff val="5000"/>
                            </a:schemeClr>
                          </a:solidFill>
                        </a:rPr>
                        <a:t>Garantme</a:t>
                      </a:r>
                      <a:r>
                        <a:rPr lang="fr-FR" sz="1000" b="1" dirty="0">
                          <a:solidFill>
                            <a:schemeClr val="tx1">
                              <a:lumMod val="95000"/>
                              <a:lumOff val="5000"/>
                            </a:schemeClr>
                          </a:solidFill>
                        </a:rPr>
                        <a:t>). </a:t>
                      </a:r>
                      <a:endParaRPr lang="fr-FR" sz="1000" b="1" dirty="0">
                        <a:solidFill>
                          <a:schemeClr val="tx1"/>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1000" b="1" dirty="0">
                        <a:solidFill>
                          <a:schemeClr val="accent1">
                            <a:lumMod val="60000"/>
                            <a:lumOff val="40000"/>
                          </a:schemeClr>
                        </a:solidFill>
                      </a:endParaRPr>
                    </a:p>
                    <a:p>
                      <a:pPr algn="ctr"/>
                      <a:endParaRPr lang="fr-FR" sz="1000" b="1" dirty="0">
                        <a:solidFill>
                          <a:schemeClr val="accent1">
                            <a:lumMod val="60000"/>
                            <a:lumOff val="40000"/>
                          </a:schemeClr>
                        </a:solidFill>
                      </a:endParaRPr>
                    </a:p>
                    <a:p>
                      <a:pPr algn="ctr"/>
                      <a:endParaRPr lang="fr-FR" sz="1000" b="1" dirty="0">
                        <a:solidFill>
                          <a:schemeClr val="accent1">
                            <a:lumMod val="60000"/>
                            <a:lumOff val="40000"/>
                          </a:schemeClr>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0264307"/>
                  </a:ext>
                </a:extLst>
              </a:tr>
              <a:tr h="782280">
                <a:tc>
                  <a:txBody>
                    <a:bodyPr/>
                    <a:lstStyle/>
                    <a:p>
                      <a:pPr algn="ctr"/>
                      <a:r>
                        <a:rPr lang="fr-FR" sz="1000" b="1" dirty="0">
                          <a:solidFill>
                            <a:schemeClr val="tx1">
                              <a:lumMod val="95000"/>
                              <a:lumOff val="5000"/>
                            </a:schemeClr>
                          </a:solidFill>
                        </a:rPr>
                        <a:t>120 -122 route de Thionville - 57050 Metz </a:t>
                      </a:r>
                      <a:br>
                        <a:rPr lang="fr-FR" sz="1000" b="1" dirty="0">
                          <a:solidFill>
                            <a:schemeClr val="tx1">
                              <a:lumMod val="95000"/>
                              <a:lumOff val="5000"/>
                            </a:schemeClr>
                          </a:solidFill>
                        </a:rPr>
                      </a:br>
                      <a:r>
                        <a:rPr lang="fr-FR" sz="1000" b="1" dirty="0">
                          <a:solidFill>
                            <a:schemeClr val="tx1">
                              <a:lumMod val="95000"/>
                              <a:lumOff val="5000"/>
                            </a:schemeClr>
                          </a:solidFill>
                        </a:rPr>
                        <a:t>Tél. : +33(0)3 87 18 32 00 </a:t>
                      </a:r>
                      <a:br>
                        <a:rPr lang="fr-FR" sz="1000" b="1" dirty="0">
                          <a:solidFill>
                            <a:schemeClr val="tx1">
                              <a:lumMod val="95000"/>
                              <a:lumOff val="5000"/>
                            </a:schemeClr>
                          </a:solidFill>
                        </a:rPr>
                      </a:br>
                      <a:r>
                        <a:rPr lang="fr-FR" sz="1000" b="1" dirty="0">
                          <a:solidFill>
                            <a:schemeClr val="tx1">
                              <a:lumMod val="95000"/>
                              <a:lumOff val="5000"/>
                            </a:schemeClr>
                          </a:solidFill>
                          <a:hlinkClick r:id="rId4"/>
                        </a:rPr>
                        <a:t>universite@espace2residences.fr</a:t>
                      </a:r>
                      <a:r>
                        <a:rPr lang="fr-FR" sz="1000" b="1" dirty="0">
                          <a:solidFill>
                            <a:schemeClr val="tx1">
                              <a:lumMod val="95000"/>
                              <a:lumOff val="5000"/>
                            </a:schemeClr>
                          </a:solidFill>
                        </a:rPr>
                        <a:t> </a:t>
                      </a:r>
                      <a:endParaRPr lang="fr-FR" sz="1000" b="1" i="0" u="none" strike="noStrike" dirty="0">
                        <a:solidFill>
                          <a:schemeClr val="accent5">
                            <a:lumMod val="60000"/>
                            <a:lumOff val="40000"/>
                          </a:schemeClr>
                        </a:solidFill>
                        <a:effectLst/>
                        <a:latin typeface="Calibri Light" panose="020F030202020403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1000" b="1" dirty="0">
                        <a:solidFill>
                          <a:schemeClr val="tx1">
                            <a:lumMod val="95000"/>
                            <a:lumOff val="5000"/>
                          </a:schemeClr>
                        </a:solidFill>
                      </a:endParaRPr>
                    </a:p>
                    <a:p>
                      <a:pPr algn="ctr"/>
                      <a:endParaRPr lang="fr-FR" sz="1000" b="1" dirty="0">
                        <a:solidFill>
                          <a:schemeClr val="tx1">
                            <a:lumMod val="95000"/>
                            <a:lumOff val="5000"/>
                          </a:schemeClr>
                        </a:solidFill>
                      </a:endParaRPr>
                    </a:p>
                    <a:p>
                      <a:pPr algn="ctr"/>
                      <a:r>
                        <a:rPr lang="fr-FR" sz="1000" b="1" dirty="0">
                          <a:solidFill>
                            <a:schemeClr val="tx1">
                              <a:lumMod val="95000"/>
                              <a:lumOff val="5000"/>
                            </a:schemeClr>
                          </a:solidFill>
                        </a:rPr>
                        <a:t>89 studios meublés de 20 m² avec </a:t>
                      </a:r>
                      <a:r>
                        <a:rPr lang="fr-FR" sz="1000" b="1" dirty="0">
                          <a:solidFill>
                            <a:srgbClr val="C00680"/>
                          </a:solidFill>
                        </a:rPr>
                        <a:t>kitchenette</a:t>
                      </a:r>
                      <a:r>
                        <a:rPr lang="fr-FR" sz="1000" b="1" dirty="0">
                          <a:solidFill>
                            <a:schemeClr val="tx1">
                              <a:lumMod val="95000"/>
                              <a:lumOff val="5000"/>
                            </a:schemeClr>
                          </a:solidFill>
                        </a:rPr>
                        <a:t>* et </a:t>
                      </a:r>
                      <a:r>
                        <a:rPr lang="fr-FR" sz="1000" b="1" dirty="0" err="1">
                          <a:solidFill>
                            <a:srgbClr val="C00680"/>
                          </a:solidFill>
                        </a:rPr>
                        <a:t>sdb</a:t>
                      </a:r>
                      <a:r>
                        <a:rPr lang="fr-FR" sz="1000" b="1" dirty="0">
                          <a:solidFill>
                            <a:schemeClr val="tx1">
                              <a:lumMod val="95000"/>
                              <a:lumOff val="5000"/>
                            </a:schemeClr>
                          </a:solidFill>
                        </a:rPr>
                        <a:t>* privatives. Frais de dossier : 180€ pour les étudiants et 230€ pour les salariés. </a:t>
                      </a:r>
                      <a:r>
                        <a:rPr lang="fr-FR" sz="1000" b="1" dirty="0">
                          <a:solidFill>
                            <a:schemeClr val="tx1"/>
                          </a:solidFill>
                        </a:rPr>
                        <a:t>Tarif : À partir de 440€ ** / mois </a:t>
                      </a:r>
                      <a:endParaRPr lang="fr-FR" sz="1000" b="1" dirty="0">
                        <a:solidFill>
                          <a:schemeClr val="tx1">
                            <a:lumMod val="95000"/>
                            <a:lumOff val="5000"/>
                          </a:schemeClr>
                        </a:solidFill>
                      </a:endParaRPr>
                    </a:p>
                    <a:p>
                      <a:pPr algn="ctr"/>
                      <a:endParaRPr lang="fr-FR" sz="900" b="1" dirty="0">
                        <a:solidFill>
                          <a:schemeClr val="accent5">
                            <a:lumMod val="60000"/>
                            <a:lumOff val="40000"/>
                          </a:schemeClr>
                        </a:solidFill>
                      </a:endParaRPr>
                    </a:p>
                    <a:p>
                      <a:pPr algn="ctr"/>
                      <a:endParaRPr lang="fr-FR" sz="900" b="1" dirty="0">
                        <a:solidFill>
                          <a:schemeClr val="accent5">
                            <a:lumMod val="60000"/>
                            <a:lumOff val="40000"/>
                          </a:schemeClr>
                        </a:solidFill>
                        <a:highlight>
                          <a:srgbClr val="FFFF00"/>
                        </a:highligh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chemeClr val="tx1">
                              <a:lumMod val="95000"/>
                              <a:lumOff val="5000"/>
                            </a:schemeClr>
                          </a:solidFill>
                        </a:rPr>
                        <a:t>Campus du Saulcy</a:t>
                      </a:r>
                    </a:p>
                    <a:p>
                      <a:pPr algn="ctr"/>
                      <a:endParaRPr lang="fr-FR" sz="900" b="1" dirty="0">
                        <a:solidFill>
                          <a:schemeClr val="accent5">
                            <a:lumMod val="60000"/>
                            <a:lumOff val="40000"/>
                          </a:schemeClr>
                        </a:solidFill>
                      </a:endParaRPr>
                    </a:p>
                    <a:p>
                      <a:pPr algn="ctr"/>
                      <a:endParaRPr lang="fr-FR" sz="900" b="1" dirty="0">
                        <a:solidFill>
                          <a:schemeClr val="accent5">
                            <a:lumMod val="60000"/>
                            <a:lumOff val="40000"/>
                          </a:schemeClr>
                        </a:solidFill>
                      </a:endParaRPr>
                    </a:p>
                    <a:p>
                      <a:pPr algn="ctr"/>
                      <a:endParaRPr lang="fr-FR" sz="900" b="1" dirty="0">
                        <a:solidFill>
                          <a:schemeClr val="accent5">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08839"/>
                  </a:ext>
                </a:extLst>
              </a:tr>
              <a:tr h="782280">
                <a:tc>
                  <a:txBody>
                    <a:bodyPr/>
                    <a:lstStyle/>
                    <a:p>
                      <a:pPr algn="ctr"/>
                      <a:endParaRPr lang="fr-FR" sz="900" b="1" dirty="0">
                        <a:solidFill>
                          <a:schemeClr val="accent5">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900" b="1" dirty="0">
                        <a:solidFill>
                          <a:schemeClr val="accent5">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9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7419979"/>
                  </a:ext>
                </a:extLst>
              </a:tr>
            </a:tbl>
          </a:graphicData>
        </a:graphic>
      </p:graphicFrame>
      <p:pic>
        <p:nvPicPr>
          <p:cNvPr id="24" name="Graphique 23" descr="Ampoule et engrenage">
            <a:extLst>
              <a:ext uri="{FF2B5EF4-FFF2-40B4-BE49-F238E27FC236}">
                <a16:creationId xmlns:a16="http://schemas.microsoft.com/office/drawing/2014/main" id="{700BD55B-5CB0-43B6-AF27-83C16B5244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65592" y="1664242"/>
            <a:ext cx="914400" cy="914400"/>
          </a:xfrm>
          <a:prstGeom prst="rect">
            <a:avLst/>
          </a:prstGeom>
        </p:spPr>
      </p:pic>
      <p:pic>
        <p:nvPicPr>
          <p:cNvPr id="40" name="Graphique 39" descr="Ville">
            <a:extLst>
              <a:ext uri="{FF2B5EF4-FFF2-40B4-BE49-F238E27FC236}">
                <a16:creationId xmlns:a16="http://schemas.microsoft.com/office/drawing/2014/main" id="{27E9AAC3-9A5A-4B7D-ADD1-F62B8DE938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9416" y="1308441"/>
            <a:ext cx="523221" cy="523221"/>
          </a:xfrm>
          <a:prstGeom prst="rect">
            <a:avLst/>
          </a:prstGeom>
        </p:spPr>
      </p:pic>
      <p:pic>
        <p:nvPicPr>
          <p:cNvPr id="30" name="Graphique 29" descr="Curseur">
            <a:hlinkClick r:id="rId9" action="ppaction://hlinksldjump"/>
            <a:extLst>
              <a:ext uri="{FF2B5EF4-FFF2-40B4-BE49-F238E27FC236}">
                <a16:creationId xmlns:a16="http://schemas.microsoft.com/office/drawing/2014/main" id="{DAC7298D-B094-41D7-B938-0844B87A56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62889" y="1859641"/>
            <a:ext cx="251851" cy="251851"/>
          </a:xfrm>
          <a:prstGeom prst="rect">
            <a:avLst/>
          </a:prstGeom>
        </p:spPr>
      </p:pic>
      <p:sp>
        <p:nvSpPr>
          <p:cNvPr id="31" name="ZoneTexte 30">
            <a:extLst>
              <a:ext uri="{FF2B5EF4-FFF2-40B4-BE49-F238E27FC236}">
                <a16:creationId xmlns:a16="http://schemas.microsoft.com/office/drawing/2014/main" id="{BC942031-EC40-4883-B861-E663121A1EAD}"/>
              </a:ext>
            </a:extLst>
          </p:cNvPr>
          <p:cNvSpPr txBox="1"/>
          <p:nvPr/>
        </p:nvSpPr>
        <p:spPr>
          <a:xfrm>
            <a:off x="7113739" y="1723939"/>
            <a:ext cx="2138606" cy="553998"/>
          </a:xfrm>
          <a:prstGeom prst="rect">
            <a:avLst/>
          </a:prstGeom>
          <a:noFill/>
        </p:spPr>
        <p:txBody>
          <a:bodyPr wrap="square" rtlCol="0">
            <a:spAutoFit/>
          </a:bodyPr>
          <a:lstStyle/>
          <a:p>
            <a:r>
              <a:rPr lang="fr-FR" sz="1000" b="1" dirty="0"/>
              <a:t>*Lexique et abréviations à retrouver </a:t>
            </a:r>
            <a:r>
              <a:rPr lang="fr-FR" sz="1000" b="1" dirty="0">
                <a:solidFill>
                  <a:srgbClr val="C00680"/>
                </a:solidFill>
                <a:hlinkClick r:id="rId9" action="ppaction://hlinksldjump"/>
              </a:rPr>
              <a:t>ici</a:t>
            </a:r>
            <a:endParaRPr lang="fr-FR" sz="1000" b="1" dirty="0">
              <a:solidFill>
                <a:srgbClr val="C00680"/>
              </a:solidFill>
            </a:endParaRPr>
          </a:p>
          <a:p>
            <a:r>
              <a:rPr lang="fr-FR" sz="1000" b="1" dirty="0">
                <a:solidFill>
                  <a:srgbClr val="C00680"/>
                </a:solidFill>
              </a:rPr>
              <a:t>** à titre indicatif, tarifs 2024-2025</a:t>
            </a:r>
          </a:p>
          <a:p>
            <a:endParaRPr lang="fr-FR" sz="1000" b="1" dirty="0">
              <a:solidFill>
                <a:srgbClr val="C00680"/>
              </a:solidFill>
            </a:endParaRPr>
          </a:p>
        </p:txBody>
      </p:sp>
      <p:pic>
        <p:nvPicPr>
          <p:cNvPr id="34" name="Graphique 33" descr="Maison">
            <a:hlinkClick r:id="" action="ppaction://hlinkshowjump?jump=firstslide"/>
            <a:extLst>
              <a:ext uri="{FF2B5EF4-FFF2-40B4-BE49-F238E27FC236}">
                <a16:creationId xmlns:a16="http://schemas.microsoft.com/office/drawing/2014/main" id="{681BAA2A-53D3-43BE-870D-FA4F0AD808F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04400" y="1502515"/>
            <a:ext cx="383200" cy="383200"/>
          </a:xfrm>
          <a:prstGeom prst="rect">
            <a:avLst/>
          </a:prstGeom>
        </p:spPr>
      </p:pic>
      <p:sp>
        <p:nvSpPr>
          <p:cNvPr id="43" name="Zone de texte 68">
            <a:extLst>
              <a:ext uri="{FF2B5EF4-FFF2-40B4-BE49-F238E27FC236}">
                <a16:creationId xmlns:a16="http://schemas.microsoft.com/office/drawing/2014/main" id="{DD9E8A72-4535-4A8F-BAC1-F2861A571105}"/>
              </a:ext>
            </a:extLst>
          </p:cNvPr>
          <p:cNvSpPr txBox="1"/>
          <p:nvPr/>
        </p:nvSpPr>
        <p:spPr>
          <a:xfrm>
            <a:off x="697763" y="3116461"/>
            <a:ext cx="1532279" cy="369332"/>
          </a:xfrm>
          <a:prstGeom prst="rect">
            <a:avLst/>
          </a:prstGeom>
          <a:noFill/>
        </p:spPr>
        <p:txBody>
          <a:bodyPr wrap="square" lIns="0" tIns="0" rIns="0" bIns="0" rtlCol="0" anchor="ctr">
            <a:spAutoFit/>
          </a:bodyPr>
          <a:lstStyle/>
          <a:p>
            <a:pPr algn="ctr"/>
            <a:r>
              <a:rPr lang="fr-FR" sz="1200" b="1" dirty="0">
                <a:solidFill>
                  <a:schemeClr val="bg1"/>
                </a:solidFill>
                <a:hlinkClick r:id="rId14">
                  <a:extLst>
                    <a:ext uri="{A12FA001-AC4F-418D-AE19-62706E023703}">
                      <ahyp:hlinkClr xmlns:ahyp="http://schemas.microsoft.com/office/drawing/2018/hyperlinkcolor" val="tx"/>
                    </a:ext>
                  </a:extLst>
                </a:hlinkClick>
              </a:rPr>
              <a:t>Résidence Pythagore</a:t>
            </a:r>
          </a:p>
          <a:p>
            <a:pPr algn="ctr"/>
            <a:r>
              <a:rPr lang="fr-FR" sz="1200" b="1" dirty="0">
                <a:solidFill>
                  <a:schemeClr val="bg1"/>
                </a:solidFill>
                <a:hlinkClick r:id="rId14">
                  <a:extLst>
                    <a:ext uri="{A12FA001-AC4F-418D-AE19-62706E023703}">
                      <ahyp:hlinkClr xmlns:ahyp="http://schemas.microsoft.com/office/drawing/2018/hyperlinkcolor" val="tx"/>
                    </a:ext>
                  </a:extLst>
                </a:hlinkClick>
              </a:rPr>
              <a:t>Metz </a:t>
            </a:r>
            <a:r>
              <a:rPr lang="fr-FR" sz="1200" b="1" dirty="0" err="1">
                <a:solidFill>
                  <a:schemeClr val="bg1"/>
                </a:solidFill>
                <a:hlinkClick r:id="rId14">
                  <a:extLst>
                    <a:ext uri="{A12FA001-AC4F-418D-AE19-62706E023703}">
                      <ahyp:hlinkClr xmlns:ahyp="http://schemas.microsoft.com/office/drawing/2018/hyperlinkcolor" val="tx"/>
                    </a:ext>
                  </a:extLst>
                </a:hlinkClick>
              </a:rPr>
              <a:t>Queuleu</a:t>
            </a:r>
            <a:endParaRPr lang="fr-FR" sz="1200" b="1" dirty="0">
              <a:solidFill>
                <a:srgbClr val="FF5B5B"/>
              </a:solidFill>
            </a:endParaRPr>
          </a:p>
        </p:txBody>
      </p:sp>
      <p:pic>
        <p:nvPicPr>
          <p:cNvPr id="42" name="Graphique 41" descr="Ligne fléchée : tout droit">
            <a:hlinkClick r:id="" action="ppaction://hlinkshowjump?jump=nextslide"/>
            <a:extLst>
              <a:ext uri="{FF2B5EF4-FFF2-40B4-BE49-F238E27FC236}">
                <a16:creationId xmlns:a16="http://schemas.microsoft.com/office/drawing/2014/main" id="{F6730556-C40E-4879-9124-6AAF6FDF0A4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0800000">
            <a:off x="6424921" y="1441554"/>
            <a:ext cx="383200" cy="520960"/>
          </a:xfrm>
          <a:prstGeom prst="rect">
            <a:avLst/>
          </a:prstGeom>
        </p:spPr>
      </p:pic>
      <p:pic>
        <p:nvPicPr>
          <p:cNvPr id="44" name="Graphique 43" descr="Ligne fléchée : tout droit">
            <a:hlinkClick r:id="" action="ppaction://hlinkshowjump?jump=previousslide"/>
            <a:extLst>
              <a:ext uri="{FF2B5EF4-FFF2-40B4-BE49-F238E27FC236}">
                <a16:creationId xmlns:a16="http://schemas.microsoft.com/office/drawing/2014/main" id="{8574A267-418E-4EBA-9954-235D55CE033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377346" y="1453308"/>
            <a:ext cx="383201" cy="520960"/>
          </a:xfrm>
          <a:prstGeom prst="rect">
            <a:avLst/>
          </a:prstGeom>
        </p:spPr>
      </p:pic>
      <p:sp>
        <p:nvSpPr>
          <p:cNvPr id="53" name="Zone de texte 13">
            <a:extLst>
              <a:ext uri="{FF2B5EF4-FFF2-40B4-BE49-F238E27FC236}">
                <a16:creationId xmlns:a16="http://schemas.microsoft.com/office/drawing/2014/main" id="{BBB33E5F-6BCD-43C1-A772-A9BAF121D236}"/>
              </a:ext>
            </a:extLst>
          </p:cNvPr>
          <p:cNvSpPr txBox="1"/>
          <p:nvPr/>
        </p:nvSpPr>
        <p:spPr>
          <a:xfrm>
            <a:off x="1463904" y="886143"/>
            <a:ext cx="9264192" cy="307777"/>
          </a:xfrm>
          <a:prstGeom prst="rect">
            <a:avLst/>
          </a:prstGeom>
          <a:noFill/>
        </p:spPr>
        <p:txBody>
          <a:bodyPr wrap="square" lIns="0" tIns="0" rIns="0" bIns="0" rtlCol="0">
            <a:spAutoFit/>
          </a:bodyPr>
          <a:lstStyle/>
          <a:p>
            <a:pPr algn="ctr"/>
            <a:r>
              <a:rPr lang="fr-FR" sz="2000" i="1" noProof="1">
                <a:solidFill>
                  <a:schemeClr val="tx1">
                    <a:lumMod val="75000"/>
                    <a:lumOff val="25000"/>
                  </a:schemeClr>
                </a:solidFill>
              </a:rPr>
              <a:t>Longs </a:t>
            </a:r>
            <a:r>
              <a:rPr lang="fr-FR" sz="2000" noProof="1">
                <a:solidFill>
                  <a:schemeClr val="tx1">
                    <a:lumMod val="75000"/>
                    <a:lumOff val="25000"/>
                  </a:schemeClr>
                </a:solidFill>
              </a:rPr>
              <a:t>séjours – 2025-2026</a:t>
            </a:r>
          </a:p>
        </p:txBody>
      </p:sp>
      <p:sp>
        <p:nvSpPr>
          <p:cNvPr id="32" name="Rectangle à coins arrondis 76">
            <a:extLst>
              <a:ext uri="{FF2B5EF4-FFF2-40B4-BE49-F238E27FC236}">
                <a16:creationId xmlns:a16="http://schemas.microsoft.com/office/drawing/2014/main" id="{C6E82DCC-B940-4EAD-AA7D-7B81CC760CC8}"/>
              </a:ext>
              <a:ext uri="{C183D7F6-B498-43B3-948B-1728B52AA6E4}">
                <adec:decorative xmlns:adec="http://schemas.microsoft.com/office/drawing/2017/decorative" val="1"/>
              </a:ext>
            </a:extLst>
          </p:cNvPr>
          <p:cNvSpPr/>
          <p:nvPr/>
        </p:nvSpPr>
        <p:spPr>
          <a:xfrm>
            <a:off x="578756" y="5252683"/>
            <a:ext cx="1770291" cy="762550"/>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u="sng" dirty="0">
                <a:solidFill>
                  <a:schemeClr val="bg1"/>
                </a:solidFill>
                <a:hlinkClick r:id="rId17">
                  <a:extLst>
                    <a:ext uri="{A12FA001-AC4F-418D-AE19-62706E023703}">
                      <ahyp:hlinkClr xmlns:ahyp="http://schemas.microsoft.com/office/drawing/2018/hyperlinkcolor" val="tx"/>
                    </a:ext>
                  </a:extLst>
                </a:hlinkClick>
              </a:rPr>
              <a:t>Résidence Pythagore</a:t>
            </a:r>
          </a:p>
          <a:p>
            <a:pPr algn="ctr"/>
            <a:r>
              <a:rPr lang="fr-FR" sz="1200" b="1" u="sng" noProof="1">
                <a:solidFill>
                  <a:schemeClr val="bg1"/>
                </a:solidFill>
                <a:hlinkClick r:id="rId17">
                  <a:extLst>
                    <a:ext uri="{A12FA001-AC4F-418D-AE19-62706E023703}">
                      <ahyp:hlinkClr xmlns:ahyp="http://schemas.microsoft.com/office/drawing/2018/hyperlinkcolor" val="tx"/>
                    </a:ext>
                  </a:extLst>
                </a:hlinkClick>
              </a:rPr>
              <a:t>Metz Université</a:t>
            </a:r>
            <a:endParaRPr lang="fr-FR" sz="1200" b="1" noProof="1">
              <a:solidFill>
                <a:schemeClr val="bg1"/>
              </a:solidFill>
            </a:endParaRPr>
          </a:p>
        </p:txBody>
      </p:sp>
      <p:sp>
        <p:nvSpPr>
          <p:cNvPr id="50" name="Rectangle à coins arrondis 96">
            <a:extLst>
              <a:ext uri="{FF2B5EF4-FFF2-40B4-BE49-F238E27FC236}">
                <a16:creationId xmlns:a16="http://schemas.microsoft.com/office/drawing/2014/main" id="{57C14D59-7174-4DD0-8E8B-C145AE932DBD}"/>
              </a:ext>
              <a:ext uri="{C183D7F6-B498-43B3-948B-1728B52AA6E4}">
                <adec:decorative xmlns:adec="http://schemas.microsoft.com/office/drawing/2017/decorative" val="1"/>
              </a:ext>
            </a:extLst>
          </p:cNvPr>
          <p:cNvSpPr/>
          <p:nvPr/>
        </p:nvSpPr>
        <p:spPr>
          <a:xfrm>
            <a:off x="9916356" y="2730671"/>
            <a:ext cx="1970843" cy="3397054"/>
          </a:xfrm>
          <a:prstGeom prst="roundRect">
            <a:avLst>
              <a:gd name="adj" fmla="val 50000"/>
            </a:avLst>
          </a:prstGeom>
          <a:solidFill>
            <a:srgbClr val="FF9900"/>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Contactez directement les résidences par e-mail pour la réservation</a:t>
            </a:r>
          </a:p>
        </p:txBody>
      </p:sp>
      <p:sp>
        <p:nvSpPr>
          <p:cNvPr id="39" name="Zone de texte 54">
            <a:extLst>
              <a:ext uri="{FF2B5EF4-FFF2-40B4-BE49-F238E27FC236}">
                <a16:creationId xmlns:a16="http://schemas.microsoft.com/office/drawing/2014/main" id="{9485608D-3817-4364-AC83-63FDA2BD8451}"/>
              </a:ext>
            </a:extLst>
          </p:cNvPr>
          <p:cNvSpPr txBox="1"/>
          <p:nvPr/>
        </p:nvSpPr>
        <p:spPr>
          <a:xfrm>
            <a:off x="2647378" y="2382014"/>
            <a:ext cx="1524648" cy="246221"/>
          </a:xfrm>
          <a:prstGeom prst="rect">
            <a:avLst/>
          </a:prstGeom>
          <a:noFill/>
        </p:spPr>
        <p:txBody>
          <a:bodyPr wrap="none" lIns="0" tIns="0" rIns="0" bIns="0" rtlCol="0" anchor="ctr">
            <a:spAutoFit/>
          </a:bodyPr>
          <a:lstStyle/>
          <a:p>
            <a:pPr algn="ctr" rtl="0"/>
            <a:r>
              <a:rPr lang="fr-FR" sz="1600" b="1" noProof="1">
                <a:solidFill>
                  <a:schemeClr val="bg1"/>
                </a:solidFill>
              </a:rPr>
              <a:t>Adresse et contact</a:t>
            </a:r>
          </a:p>
        </p:txBody>
      </p:sp>
      <p:sp>
        <p:nvSpPr>
          <p:cNvPr id="46" name="Zone de texte 55">
            <a:extLst>
              <a:ext uri="{FF2B5EF4-FFF2-40B4-BE49-F238E27FC236}">
                <a16:creationId xmlns:a16="http://schemas.microsoft.com/office/drawing/2014/main" id="{FC8B1105-0842-4E0C-AAF5-B8930D05C41B}"/>
              </a:ext>
            </a:extLst>
          </p:cNvPr>
          <p:cNvSpPr txBox="1"/>
          <p:nvPr/>
        </p:nvSpPr>
        <p:spPr>
          <a:xfrm>
            <a:off x="3954388" y="2373741"/>
            <a:ext cx="2984983" cy="246221"/>
          </a:xfrm>
          <a:prstGeom prst="rect">
            <a:avLst/>
          </a:prstGeom>
          <a:noFill/>
        </p:spPr>
        <p:txBody>
          <a:bodyPr wrap="square" lIns="0" tIns="0" rIns="0" bIns="0" rtlCol="0" anchor="ctr">
            <a:spAutoFit/>
          </a:bodyPr>
          <a:lstStyle/>
          <a:p>
            <a:pPr algn="ctr" rtl="0"/>
            <a:r>
              <a:rPr lang="fr-FR" sz="1600" b="1" noProof="1">
                <a:solidFill>
                  <a:schemeClr val="bg1"/>
                </a:solidFill>
              </a:rPr>
              <a:t>                               Type de logement</a:t>
            </a:r>
          </a:p>
        </p:txBody>
      </p:sp>
      <p:sp>
        <p:nvSpPr>
          <p:cNvPr id="48" name="Zone de texte 67">
            <a:extLst>
              <a:ext uri="{FF2B5EF4-FFF2-40B4-BE49-F238E27FC236}">
                <a16:creationId xmlns:a16="http://schemas.microsoft.com/office/drawing/2014/main" id="{4217396D-2BCF-4412-9AEC-BDB96E62926A}"/>
              </a:ext>
            </a:extLst>
          </p:cNvPr>
          <p:cNvSpPr txBox="1"/>
          <p:nvPr/>
        </p:nvSpPr>
        <p:spPr>
          <a:xfrm>
            <a:off x="7712586" y="2127520"/>
            <a:ext cx="1811394" cy="492443"/>
          </a:xfrm>
          <a:prstGeom prst="rect">
            <a:avLst/>
          </a:prstGeom>
          <a:noFill/>
        </p:spPr>
        <p:txBody>
          <a:bodyPr wrap="square" lIns="0" tIns="0" rIns="0" bIns="0" rtlCol="0" anchor="ctr">
            <a:spAutoFit/>
          </a:bodyPr>
          <a:lstStyle/>
          <a:p>
            <a:pPr algn="ctr" rtl="0"/>
            <a:r>
              <a:rPr lang="fr-FR" sz="1600" b="1" noProof="1">
                <a:solidFill>
                  <a:schemeClr val="bg1"/>
                </a:solidFill>
              </a:rPr>
              <a:t>	             Proche campus</a:t>
            </a:r>
          </a:p>
        </p:txBody>
      </p:sp>
      <p:sp>
        <p:nvSpPr>
          <p:cNvPr id="49" name="Rectangle : Coins supérieurs arrondis 46">
            <a:extLst>
              <a:ext uri="{FF2B5EF4-FFF2-40B4-BE49-F238E27FC236}">
                <a16:creationId xmlns:a16="http://schemas.microsoft.com/office/drawing/2014/main" id="{3B04CFFB-9CA7-46E5-94F8-1AE312F13269}"/>
              </a:ext>
              <a:ext uri="{C183D7F6-B498-43B3-948B-1728B52AA6E4}">
                <adec:decorative xmlns:adec="http://schemas.microsoft.com/office/drawing/2017/decorative" val="1"/>
              </a:ext>
            </a:extLst>
          </p:cNvPr>
          <p:cNvSpPr/>
          <p:nvPr/>
        </p:nvSpPr>
        <p:spPr>
          <a:xfrm rot="5400000" flipH="1">
            <a:off x="1527600" y="-236212"/>
            <a:ext cx="836434" cy="3891635"/>
          </a:xfrm>
          <a:prstGeom prst="round2SameRect">
            <a:avLst>
              <a:gd name="adj1" fmla="val 50000"/>
              <a:gd name="adj2" fmla="val 0"/>
            </a:avLst>
          </a:prstGeom>
          <a:solidFill>
            <a:srgbClr val="FF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b="1" noProof="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1" name="ZoneTexte 50">
            <a:extLst>
              <a:ext uri="{FF2B5EF4-FFF2-40B4-BE49-F238E27FC236}">
                <a16:creationId xmlns:a16="http://schemas.microsoft.com/office/drawing/2014/main" id="{96754EA0-A85E-40E4-A20C-25C48FD55E97}"/>
              </a:ext>
            </a:extLst>
          </p:cNvPr>
          <p:cNvSpPr txBox="1"/>
          <p:nvPr/>
        </p:nvSpPr>
        <p:spPr>
          <a:xfrm>
            <a:off x="-137723" y="1466902"/>
            <a:ext cx="3628762" cy="461665"/>
          </a:xfrm>
          <a:prstGeom prst="rect">
            <a:avLst/>
          </a:prstGeom>
          <a:noFill/>
        </p:spPr>
        <p:txBody>
          <a:bodyPr wrap="square" rtlCol="0">
            <a:spAutoFit/>
          </a:bodyPr>
          <a:lstStyle/>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RESIDENCES PRIVEES</a:t>
            </a:r>
          </a:p>
        </p:txBody>
      </p:sp>
      <p:pic>
        <p:nvPicPr>
          <p:cNvPr id="54" name="Graphique 53" descr="Ville">
            <a:extLst>
              <a:ext uri="{FF2B5EF4-FFF2-40B4-BE49-F238E27FC236}">
                <a16:creationId xmlns:a16="http://schemas.microsoft.com/office/drawing/2014/main" id="{98E68A35-421D-4AF7-9A3A-92223076D9A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9489" y="1259276"/>
            <a:ext cx="523221" cy="523221"/>
          </a:xfrm>
          <a:prstGeom prst="rect">
            <a:avLst/>
          </a:prstGeom>
        </p:spPr>
      </p:pic>
      <p:pic>
        <p:nvPicPr>
          <p:cNvPr id="57" name="Image 56">
            <a:extLst>
              <a:ext uri="{FF2B5EF4-FFF2-40B4-BE49-F238E27FC236}">
                <a16:creationId xmlns:a16="http://schemas.microsoft.com/office/drawing/2014/main" id="{605D3C60-1D70-4F6B-9C5F-9BF55BCF1D3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37" name="Espace réservé du numéro de diapositive 8">
            <a:extLst>
              <a:ext uri="{FF2B5EF4-FFF2-40B4-BE49-F238E27FC236}">
                <a16:creationId xmlns:a16="http://schemas.microsoft.com/office/drawing/2014/main" id="{381C6AA3-BDE7-42F6-8A72-CB00A468734A}"/>
              </a:ext>
            </a:extLst>
          </p:cNvPr>
          <p:cNvSpPr>
            <a:spLocks noGrp="1"/>
          </p:cNvSpPr>
          <p:nvPr>
            <p:ph type="sldNum" sz="quarter" idx="4"/>
          </p:nvPr>
        </p:nvSpPr>
        <p:spPr>
          <a:xfrm>
            <a:off x="11042426" y="6413399"/>
            <a:ext cx="590773" cy="365125"/>
          </a:xfrm>
        </p:spPr>
        <p:txBody>
          <a:bodyPr/>
          <a:lstStyle/>
          <a:p>
            <a:pPr rtl="0"/>
            <a:fld id="{5A4A7955-6230-48B4-BD8B-A7C460F75945}" type="slidenum">
              <a:rPr lang="fr-FR" sz="1200" noProof="1" dirty="0" smtClean="0"/>
              <a:t>8</a:t>
            </a:fld>
            <a:endParaRPr lang="fr-FR" sz="1200" noProof="1"/>
          </a:p>
        </p:txBody>
      </p:sp>
      <p:sp>
        <p:nvSpPr>
          <p:cNvPr id="3" name="Espace réservé de la date 2">
            <a:extLst>
              <a:ext uri="{FF2B5EF4-FFF2-40B4-BE49-F238E27FC236}">
                <a16:creationId xmlns:a16="http://schemas.microsoft.com/office/drawing/2014/main" id="{BBECCFB3-619D-4746-A155-EE9A18D6968A}"/>
              </a:ext>
            </a:extLst>
          </p:cNvPr>
          <p:cNvSpPr>
            <a:spLocks noGrp="1"/>
          </p:cNvSpPr>
          <p:nvPr>
            <p:ph type="dt" sz="half" idx="2"/>
          </p:nvPr>
        </p:nvSpPr>
        <p:spPr>
          <a:xfrm>
            <a:off x="960048" y="6425821"/>
            <a:ext cx="9888703" cy="215440"/>
          </a:xfrm>
        </p:spPr>
        <p:txBody>
          <a:bodyPr/>
          <a:lstStyle/>
          <a:p>
            <a:r>
              <a:rPr lang="fr-FR" sz="1000" b="1" noProof="1">
                <a:latin typeface="Calibri" panose="020F0502020204030204" pitchFamily="34" charset="0"/>
                <a:cs typeface="Calibri" panose="020F0502020204030204" pitchFamily="34" charset="0"/>
              </a:rPr>
              <a:t>Dernière mise à jour : 17/06/2025–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21"/>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0363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0" y="365125"/>
            <a:ext cx="10515600" cy="1325563"/>
          </a:xfrm>
          <a:prstGeom prst="rect">
            <a:avLst/>
          </a:prstGeom>
        </p:spPr>
        <p:txBody>
          <a:bodyPr rtlCol="0"/>
          <a:lstStyle/>
          <a:p>
            <a:pPr rtl="0"/>
            <a:r>
              <a:rPr lang="fr" dirty="0"/>
              <a:t>Diapositive de tableau de bord 4</a:t>
            </a:r>
          </a:p>
        </p:txBody>
      </p:sp>
      <p:sp>
        <p:nvSpPr>
          <p:cNvPr id="13" name="Zone de texte 12">
            <a:extLst>
              <a:ext uri="{FF2B5EF4-FFF2-40B4-BE49-F238E27FC236}">
                <a16:creationId xmlns:a16="http://schemas.microsoft.com/office/drawing/2014/main" id="{63C92C2E-8888-42AB-A36D-D6F2B362B0CD}"/>
              </a:ext>
            </a:extLst>
          </p:cNvPr>
          <p:cNvSpPr txBox="1"/>
          <p:nvPr/>
        </p:nvSpPr>
        <p:spPr>
          <a:xfrm>
            <a:off x="1463904" y="292100"/>
            <a:ext cx="9264193" cy="492443"/>
          </a:xfrm>
          <a:prstGeom prst="rect">
            <a:avLst/>
          </a:prstGeom>
          <a:noFill/>
        </p:spPr>
        <p:txBody>
          <a:bodyPr wrap="square" lIns="0" tIns="0" rIns="0" bIns="0" rtlCol="0" anchor="ctr">
            <a:spAutoFit/>
          </a:bodyPr>
          <a:lstStyle/>
          <a:p>
            <a:pPr algn="ctr" rtl="0"/>
            <a:r>
              <a:rPr lang="fr-FR" sz="3200" b="1" noProof="1">
                <a:solidFill>
                  <a:schemeClr val="tx1">
                    <a:lumMod val="75000"/>
                    <a:lumOff val="25000"/>
                  </a:schemeClr>
                </a:solidFill>
                <a:latin typeface="+mj-lt"/>
              </a:rPr>
              <a:t>Liste de logements à Metz</a:t>
            </a:r>
            <a:endParaRPr lang="fr-FR" sz="3600" noProof="1">
              <a:solidFill>
                <a:schemeClr val="tx1">
                  <a:lumMod val="75000"/>
                  <a:lumOff val="25000"/>
                </a:schemeClr>
              </a:solidFill>
              <a:latin typeface="+mj-lt"/>
            </a:endParaRPr>
          </a:p>
        </p:txBody>
      </p:sp>
      <p:sp>
        <p:nvSpPr>
          <p:cNvPr id="47" name="Rectangle : Coins supérieurs arrondis 46">
            <a:extLst>
              <a:ext uri="{FF2B5EF4-FFF2-40B4-BE49-F238E27FC236}">
                <a16:creationId xmlns:a16="http://schemas.microsoft.com/office/drawing/2014/main" id="{7757CDEF-630C-40F7-970E-216E60E6352C}"/>
              </a:ext>
              <a:ext uri="{C183D7F6-B498-43B3-948B-1728B52AA6E4}">
                <adec:decorative xmlns:adec="http://schemas.microsoft.com/office/drawing/2017/decorative" val="1"/>
              </a:ext>
            </a:extLst>
          </p:cNvPr>
          <p:cNvSpPr/>
          <p:nvPr/>
        </p:nvSpPr>
        <p:spPr>
          <a:xfrm rot="5400000" flipH="1">
            <a:off x="1527602" y="-308360"/>
            <a:ext cx="836434" cy="3891635"/>
          </a:xfrm>
          <a:prstGeom prst="round2SameRect">
            <a:avLst>
              <a:gd name="adj1" fmla="val 50000"/>
              <a:gd name="adj2" fmla="val 0"/>
            </a:avLst>
          </a:prstGeom>
          <a:solidFill>
            <a:srgbClr val="FF99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b="1" noProof="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9" name="ZoneTexte 58">
            <a:extLst>
              <a:ext uri="{FF2B5EF4-FFF2-40B4-BE49-F238E27FC236}">
                <a16:creationId xmlns:a16="http://schemas.microsoft.com/office/drawing/2014/main" id="{BFEEB9FD-FBA7-4933-907B-2142698A94E9}"/>
              </a:ext>
            </a:extLst>
          </p:cNvPr>
          <p:cNvSpPr txBox="1"/>
          <p:nvPr/>
        </p:nvSpPr>
        <p:spPr>
          <a:xfrm>
            <a:off x="95563" y="1239423"/>
            <a:ext cx="3628762" cy="830997"/>
          </a:xfrm>
          <a:prstGeom prst="rect">
            <a:avLst/>
          </a:prstGeom>
          <a:noFill/>
        </p:spPr>
        <p:txBody>
          <a:bodyPr wrap="square" rtlCol="0">
            <a:spAutoFit/>
          </a:bodyPr>
          <a:lstStyle/>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RESIDENCES PRIVEES</a:t>
            </a:r>
          </a:p>
          <a:p>
            <a:pPr algn="r"/>
            <a:r>
              <a:rPr lang="fr-FR"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Etudiants spécifiques</a:t>
            </a:r>
          </a:p>
        </p:txBody>
      </p:sp>
      <p:sp>
        <p:nvSpPr>
          <p:cNvPr id="35" name="Rectangle à coins arrondis 75">
            <a:extLst>
              <a:ext uri="{FF2B5EF4-FFF2-40B4-BE49-F238E27FC236}">
                <a16:creationId xmlns:a16="http://schemas.microsoft.com/office/drawing/2014/main" id="{5DD506DE-9F1A-4730-9797-C41BFD88B599}"/>
              </a:ext>
              <a:ext uri="{C183D7F6-B498-43B3-948B-1728B52AA6E4}">
                <adec:decorative xmlns:adec="http://schemas.microsoft.com/office/drawing/2017/decorative" val="1"/>
              </a:ext>
            </a:extLst>
          </p:cNvPr>
          <p:cNvSpPr/>
          <p:nvPr/>
        </p:nvSpPr>
        <p:spPr>
          <a:xfrm>
            <a:off x="2384520" y="2203588"/>
            <a:ext cx="7342961" cy="365125"/>
          </a:xfrm>
          <a:prstGeom prst="roundRect">
            <a:avLst>
              <a:gd name="adj" fmla="val 50000"/>
            </a:avLst>
          </a:prstGeom>
          <a:solidFill>
            <a:schemeClr val="tx2">
              <a:alpha val="5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38" name="Rectangle à coins arrondis 76">
            <a:extLst>
              <a:ext uri="{FF2B5EF4-FFF2-40B4-BE49-F238E27FC236}">
                <a16:creationId xmlns:a16="http://schemas.microsoft.com/office/drawing/2014/main" id="{CBC16A5E-A8FA-4CB2-AEF3-C8E746A65D08}"/>
              </a:ext>
              <a:ext uri="{C183D7F6-B498-43B3-948B-1728B52AA6E4}">
                <adec:decorative xmlns:adec="http://schemas.microsoft.com/office/drawing/2017/decorative" val="1"/>
              </a:ext>
            </a:extLst>
          </p:cNvPr>
          <p:cNvSpPr/>
          <p:nvPr/>
        </p:nvSpPr>
        <p:spPr>
          <a:xfrm>
            <a:off x="562602" y="4894469"/>
            <a:ext cx="1835134" cy="794969"/>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u="sng" dirty="0">
                <a:solidFill>
                  <a:schemeClr val="bg1"/>
                </a:solidFill>
                <a:hlinkClick r:id="rId3">
                  <a:extLst>
                    <a:ext uri="{A12FA001-AC4F-418D-AE19-62706E023703}">
                      <ahyp:hlinkClr xmlns:ahyp="http://schemas.microsoft.com/office/drawing/2018/hyperlinkcolor" val="tx"/>
                    </a:ext>
                  </a:extLst>
                </a:hlinkClick>
              </a:rPr>
              <a:t>RESIDENCE RESAM</a:t>
            </a:r>
            <a:endParaRPr lang="fr-FR" sz="1200" b="1" noProof="1">
              <a:solidFill>
                <a:schemeClr val="bg1"/>
              </a:solidFill>
            </a:endParaRPr>
          </a:p>
        </p:txBody>
      </p:sp>
      <p:sp>
        <p:nvSpPr>
          <p:cNvPr id="41" name="Rectangle à coins arrondis 78">
            <a:extLst>
              <a:ext uri="{FF2B5EF4-FFF2-40B4-BE49-F238E27FC236}">
                <a16:creationId xmlns:a16="http://schemas.microsoft.com/office/drawing/2014/main" id="{B6559565-25FA-4F94-8FB7-1A8D91D161F4}"/>
              </a:ext>
              <a:ext uri="{C183D7F6-B498-43B3-948B-1728B52AA6E4}">
                <adec:decorative xmlns:adec="http://schemas.microsoft.com/office/drawing/2017/decorative" val="1"/>
              </a:ext>
            </a:extLst>
          </p:cNvPr>
          <p:cNvSpPr/>
          <p:nvPr/>
        </p:nvSpPr>
        <p:spPr>
          <a:xfrm>
            <a:off x="545856" y="3075375"/>
            <a:ext cx="1771203" cy="876054"/>
          </a:xfrm>
          <a:prstGeom prst="roundRect">
            <a:avLst>
              <a:gd name="adj" fmla="val 50000"/>
            </a:avLst>
          </a:prstGeom>
          <a:solidFill>
            <a:srgbClr val="16489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graphicFrame>
        <p:nvGraphicFramePr>
          <p:cNvPr id="2" name="Tableau 1">
            <a:extLst>
              <a:ext uri="{FF2B5EF4-FFF2-40B4-BE49-F238E27FC236}">
                <a16:creationId xmlns:a16="http://schemas.microsoft.com/office/drawing/2014/main" id="{2DE5234E-9530-4FE8-A46E-39C329416C01}"/>
              </a:ext>
            </a:extLst>
          </p:cNvPr>
          <p:cNvGraphicFramePr>
            <a:graphicFrameLocks noGrp="1"/>
          </p:cNvGraphicFramePr>
          <p:nvPr>
            <p:extLst>
              <p:ext uri="{D42A27DB-BD31-4B8C-83A1-F6EECF244321}">
                <p14:modId xmlns:p14="http://schemas.microsoft.com/office/powerpoint/2010/main" val="160560489"/>
              </p:ext>
            </p:extLst>
          </p:nvPr>
        </p:nvGraphicFramePr>
        <p:xfrm>
          <a:off x="2095622" y="2466790"/>
          <a:ext cx="7654685" cy="5828866"/>
        </p:xfrm>
        <a:graphic>
          <a:graphicData uri="http://schemas.openxmlformats.org/drawingml/2006/table">
            <a:tbl>
              <a:tblPr firstRow="1" bandRow="1">
                <a:tableStyleId>{5C22544A-7EE6-4342-B048-85BDC9FD1C3A}</a:tableStyleId>
              </a:tblPr>
              <a:tblGrid>
                <a:gridCol w="2660476">
                  <a:extLst>
                    <a:ext uri="{9D8B030D-6E8A-4147-A177-3AD203B41FA5}">
                      <a16:colId xmlns:a16="http://schemas.microsoft.com/office/drawing/2014/main" val="2937953430"/>
                    </a:ext>
                  </a:extLst>
                </a:gridCol>
                <a:gridCol w="3022214">
                  <a:extLst>
                    <a:ext uri="{9D8B030D-6E8A-4147-A177-3AD203B41FA5}">
                      <a16:colId xmlns:a16="http://schemas.microsoft.com/office/drawing/2014/main" val="170860131"/>
                    </a:ext>
                  </a:extLst>
                </a:gridCol>
                <a:gridCol w="1971995">
                  <a:extLst>
                    <a:ext uri="{9D8B030D-6E8A-4147-A177-3AD203B41FA5}">
                      <a16:colId xmlns:a16="http://schemas.microsoft.com/office/drawing/2014/main" val="3842958514"/>
                    </a:ext>
                  </a:extLst>
                </a:gridCol>
              </a:tblGrid>
              <a:tr h="310152">
                <a:tc>
                  <a:txBody>
                    <a:bodyPr/>
                    <a:lstStyle/>
                    <a:p>
                      <a:pPr algn="ctr"/>
                      <a:r>
                        <a:rPr lang="en-US" sz="1000" dirty="0">
                          <a:solidFill>
                            <a:schemeClr val="tx1"/>
                          </a:solidFill>
                        </a:rPr>
                        <a:t>4 place Edouard </a:t>
                      </a:r>
                      <a:r>
                        <a:rPr lang="en-US" sz="1000" dirty="0" err="1">
                          <a:solidFill>
                            <a:schemeClr val="tx1"/>
                          </a:solidFill>
                        </a:rPr>
                        <a:t>Branly</a:t>
                      </a:r>
                      <a:r>
                        <a:rPr lang="en-US" sz="1000" dirty="0">
                          <a:solidFill>
                            <a:schemeClr val="tx1"/>
                          </a:solidFill>
                        </a:rPr>
                        <a:t> - 57070 METZ</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rPr>
                        <a:t>Tél. +33 (0)3 87 63 02 50</a:t>
                      </a:r>
                    </a:p>
                    <a:p>
                      <a:pPr algn="ctr"/>
                      <a:r>
                        <a:rPr lang="fr-FR" sz="1000" b="1" dirty="0">
                          <a:solidFill>
                            <a:schemeClr val="tx1"/>
                          </a:solidFill>
                          <a:hlinkClick r:id="rId4"/>
                        </a:rPr>
                        <a:t>residence.edouardbranly@sem-emh.fr</a:t>
                      </a:r>
                      <a:endParaRPr lang="fr-FR" sz="10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1000" b="1" dirty="0">
                        <a:solidFill>
                          <a:schemeClr val="accent1">
                            <a:lumMod val="60000"/>
                            <a:lumOff val="40000"/>
                          </a:schemeClr>
                        </a:solidFill>
                      </a:endParaRPr>
                    </a:p>
                    <a:p>
                      <a:pPr algn="ctr"/>
                      <a:endParaRPr lang="fr-FR" sz="1000" b="1" dirty="0">
                        <a:solidFill>
                          <a:schemeClr val="tx1"/>
                        </a:solidFill>
                      </a:endParaRPr>
                    </a:p>
                    <a:p>
                      <a:pPr algn="ctr"/>
                      <a:endParaRPr lang="fr-FR" sz="1000" b="1" dirty="0">
                        <a:solidFill>
                          <a:schemeClr val="tx1"/>
                        </a:solidFill>
                      </a:endParaRPr>
                    </a:p>
                    <a:p>
                      <a:pPr algn="ctr"/>
                      <a:r>
                        <a:rPr lang="fr-FR" sz="1000" b="1" dirty="0">
                          <a:solidFill>
                            <a:schemeClr val="tx1"/>
                          </a:solidFill>
                        </a:rPr>
                        <a:t>350 logements meublés et équipés de 15,76 à 20m².</a:t>
                      </a:r>
                    </a:p>
                    <a:p>
                      <a:pPr algn="ctr"/>
                      <a:r>
                        <a:rPr lang="fr-FR" sz="1000" b="1" dirty="0">
                          <a:solidFill>
                            <a:schemeClr val="tx1"/>
                          </a:solidFill>
                        </a:rPr>
                        <a:t>Literie comprise.</a:t>
                      </a:r>
                    </a:p>
                    <a:p>
                      <a:pPr algn="ctr"/>
                      <a:r>
                        <a:rPr lang="fr-FR" sz="1000" b="1" dirty="0">
                          <a:solidFill>
                            <a:schemeClr val="tx1"/>
                          </a:solidFill>
                        </a:rPr>
                        <a:t>Dossier à constituer et transmettre en avance : contacter la résidence par e-mail</a:t>
                      </a:r>
                    </a:p>
                    <a:p>
                      <a:pPr algn="ctr"/>
                      <a:r>
                        <a:rPr lang="fr-FR" sz="1000" b="1" i="1" dirty="0">
                          <a:solidFill>
                            <a:schemeClr val="tx1"/>
                          </a:solidFill>
                        </a:rPr>
                        <a:t>Uniquement des étudiants, sans limitation de durée pendant leurs études.</a:t>
                      </a:r>
                    </a:p>
                    <a:p>
                      <a:pPr algn="ctr"/>
                      <a:r>
                        <a:rPr lang="fr-FR" sz="1000" b="1" i="1" dirty="0">
                          <a:solidFill>
                            <a:schemeClr val="tx1"/>
                          </a:solidFill>
                        </a:rPr>
                        <a:t>Priorité aux écoles du Technopôle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tx1"/>
                          </a:solidFill>
                        </a:rPr>
                        <a:t>Tarifs : De 289,24 à 525,05€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00" b="1" dirty="0">
                          <a:solidFill>
                            <a:schemeClr val="tx1"/>
                          </a:solidFill>
                        </a:rPr>
                        <a:t>Campus du Technopôle</a:t>
                      </a:r>
                    </a:p>
                    <a:p>
                      <a:pPr algn="ctr"/>
                      <a:endParaRPr lang="fr-FR" sz="1000" b="1" dirty="0">
                        <a:solidFill>
                          <a:schemeClr val="accent1">
                            <a:lumMod val="60000"/>
                            <a:lumOff val="40000"/>
                          </a:schemeClr>
                        </a:solidFill>
                      </a:endParaRPr>
                    </a:p>
                    <a:p>
                      <a:pPr algn="ctr"/>
                      <a:endParaRPr lang="fr-FR" sz="1000" b="1" dirty="0">
                        <a:solidFill>
                          <a:schemeClr val="accent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4646144"/>
                  </a:ext>
                </a:extLst>
              </a:tr>
              <a:tr h="561574">
                <a:tc>
                  <a:txBody>
                    <a:bodyPr/>
                    <a:lstStyle/>
                    <a:p>
                      <a:pPr algn="ctr"/>
                      <a:r>
                        <a:rPr lang="fr-FR" sz="1000" b="1" dirty="0">
                          <a:solidFill>
                            <a:schemeClr val="tx1"/>
                          </a:solidFill>
                        </a:rPr>
                        <a:t>12 rue Félix Savart - 57070 METZ</a:t>
                      </a:r>
                    </a:p>
                    <a:p>
                      <a:pPr algn="ctr"/>
                      <a:r>
                        <a:rPr lang="fr-FR" sz="1000" b="1" dirty="0">
                          <a:solidFill>
                            <a:schemeClr val="tx1"/>
                          </a:solidFill>
                        </a:rPr>
                        <a:t>M. Yves BECKER - Régisseur</a:t>
                      </a:r>
                    </a:p>
                    <a:p>
                      <a:pPr algn="ctr"/>
                      <a:r>
                        <a:rPr lang="fr-FR" sz="1000" b="1" dirty="0">
                          <a:solidFill>
                            <a:schemeClr val="tx1"/>
                          </a:solidFill>
                        </a:rPr>
                        <a:t>Tél. +33 (0)3  87 37 47 00 </a:t>
                      </a:r>
                    </a:p>
                    <a:p>
                      <a:pPr algn="ctr"/>
                      <a:r>
                        <a:rPr lang="fr-FR" sz="1000" b="1" dirty="0">
                          <a:solidFill>
                            <a:schemeClr val="accent1">
                              <a:lumMod val="60000"/>
                              <a:lumOff val="40000"/>
                            </a:schemeClr>
                          </a:solidFill>
                          <a:hlinkClick r:id="rId5"/>
                        </a:rPr>
                        <a:t>resam.metz@gmail.com</a:t>
                      </a:r>
                      <a:endParaRPr lang="fr-FR" sz="1000" b="1" dirty="0">
                        <a:solidFill>
                          <a:schemeClr val="accent1">
                            <a:lumMod val="60000"/>
                            <a:lumOff val="40000"/>
                          </a:schemeClr>
                        </a:solidFill>
                      </a:endParaRPr>
                    </a:p>
                    <a:p>
                      <a:pPr algn="ctr"/>
                      <a:endParaRPr lang="fr-FR" sz="1000" b="1" dirty="0">
                        <a:solidFill>
                          <a:schemeClr val="accent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00" b="1" dirty="0">
                          <a:solidFill>
                            <a:schemeClr val="tx1"/>
                          </a:solidFill>
                        </a:rPr>
                        <a:t>281 Logements individuels (T1-18m²) et </a:t>
                      </a:r>
                    </a:p>
                    <a:p>
                      <a:pPr algn="ctr"/>
                      <a:r>
                        <a:rPr lang="fr-FR" sz="1000" b="1" dirty="0">
                          <a:solidFill>
                            <a:schemeClr val="tx1"/>
                          </a:solidFill>
                        </a:rPr>
                        <a:t>20 Colocations 2 personnes (T1 bis-de 31 à 44m²) </a:t>
                      </a:r>
                    </a:p>
                    <a:p>
                      <a:pPr algn="ctr"/>
                      <a:r>
                        <a:rPr lang="fr-FR" sz="1000" b="1" dirty="0">
                          <a:solidFill>
                            <a:schemeClr val="tx1"/>
                          </a:solidFill>
                        </a:rPr>
                        <a:t>Chaque logement est équipé d'une salle de bain avec WC + tout mobilier nécessaire (lit, chevet, bureau, chaise, luminaires, placard).  Certains logements disposent d'une </a:t>
                      </a:r>
                      <a:r>
                        <a:rPr lang="fr-FR" sz="1000" b="1" kern="1200" dirty="0">
                          <a:solidFill>
                            <a:srgbClr val="C00680"/>
                          </a:solidFill>
                          <a:latin typeface="+mn-lt"/>
                          <a:ea typeface="+mn-ea"/>
                          <a:cs typeface="+mn-cs"/>
                        </a:rPr>
                        <a:t>kitchenette</a:t>
                      </a:r>
                      <a:r>
                        <a:rPr lang="fr-FR" sz="1000" b="1" kern="1200" dirty="0">
                          <a:solidFill>
                            <a:schemeClr val="tx1"/>
                          </a:solidFill>
                          <a:latin typeface="+mn-lt"/>
                          <a:ea typeface="+mn-ea"/>
                          <a:cs typeface="+mn-cs"/>
                        </a:rPr>
                        <a:t>*</a:t>
                      </a:r>
                      <a:r>
                        <a:rPr lang="fr-FR" sz="1000" b="1" dirty="0">
                          <a:solidFill>
                            <a:schemeClr val="tx1"/>
                          </a:solidFill>
                        </a:rPr>
                        <a:t>.  Cuisine commune disponible pour les logements sans </a:t>
                      </a:r>
                      <a:r>
                        <a:rPr lang="fr-FR" sz="1000" b="1" kern="1200" dirty="0">
                          <a:solidFill>
                            <a:srgbClr val="C00680"/>
                          </a:solidFill>
                          <a:latin typeface="+mn-lt"/>
                          <a:ea typeface="+mn-ea"/>
                          <a:cs typeface="+mn-cs"/>
                        </a:rPr>
                        <a:t>kitchenette</a:t>
                      </a:r>
                      <a:r>
                        <a:rPr lang="fr-FR" sz="1000" b="1" kern="1200" dirty="0">
                          <a:solidFill>
                            <a:schemeClr val="tx1"/>
                          </a:solidFill>
                          <a:latin typeface="+mn-lt"/>
                          <a:ea typeface="+mn-ea"/>
                          <a:cs typeface="+mn-cs"/>
                        </a:rPr>
                        <a:t>*.</a:t>
                      </a:r>
                      <a:r>
                        <a:rPr lang="fr-FR" sz="1000" b="1" dirty="0">
                          <a:solidFill>
                            <a:schemeClr val="tx1"/>
                          </a:solidFill>
                        </a:rPr>
                        <a:t>  </a:t>
                      </a:r>
                    </a:p>
                    <a:p>
                      <a:pPr algn="ctr"/>
                      <a:r>
                        <a:rPr lang="fr-FR" sz="1000" b="1" dirty="0">
                          <a:solidFill>
                            <a:schemeClr val="tx1"/>
                          </a:solidFill>
                        </a:rPr>
                        <a:t>Draps, couvertures, oreiller, vaisselle non fournis.</a:t>
                      </a:r>
                    </a:p>
                    <a:p>
                      <a:pPr algn="ctr"/>
                      <a:r>
                        <a:rPr lang="fr-FR" sz="1000" b="1" dirty="0">
                          <a:solidFill>
                            <a:schemeClr val="tx1"/>
                          </a:solidFill>
                        </a:rPr>
                        <a:t>Laverie et connexion Internet payants, salles de projection et d’informatique.  Régisseur sur place.</a:t>
                      </a:r>
                    </a:p>
                    <a:p>
                      <a:pPr algn="ctr"/>
                      <a:r>
                        <a:rPr lang="fr-FR" sz="1000" b="1" i="1" dirty="0">
                          <a:solidFill>
                            <a:schemeClr val="tx1"/>
                          </a:solidFill>
                        </a:rPr>
                        <a:t>Etudiants ENSAM + autres étudiants </a:t>
                      </a:r>
                    </a:p>
                    <a:p>
                      <a:pPr algn="ctr"/>
                      <a:r>
                        <a:rPr lang="fr-FR" sz="1000" b="1" i="0" dirty="0">
                          <a:solidFill>
                            <a:schemeClr val="tx1"/>
                          </a:solidFill>
                        </a:rPr>
                        <a:t>Caution VISALE obligatoire (18-30 ans), APL</a:t>
                      </a:r>
                    </a:p>
                    <a:p>
                      <a:pPr algn="ctr"/>
                      <a:r>
                        <a:rPr lang="fr-FR" sz="1000" b="1" dirty="0">
                          <a:solidFill>
                            <a:schemeClr val="tx1"/>
                          </a:solidFill>
                        </a:rPr>
                        <a:t>Tarifs : De </a:t>
                      </a:r>
                      <a:r>
                        <a:rPr lang="fr-FR" sz="1000" b="1" dirty="0"/>
                        <a:t>361,51€ à 388,81€ </a:t>
                      </a:r>
                      <a:r>
                        <a:rPr lang="fr-FR" sz="1000" b="1" dirty="0">
                          <a:solidFill>
                            <a:schemeClr val="tx1"/>
                          </a:solidFill>
                        </a:rPr>
                        <a:t>et de </a:t>
                      </a:r>
                      <a:r>
                        <a:rPr lang="fr-FR" sz="1000" b="1" dirty="0"/>
                        <a:t>276,44€ à 324,25€ </a:t>
                      </a:r>
                      <a:r>
                        <a:rPr lang="fr-FR" sz="1000" b="1" dirty="0">
                          <a:solidFill>
                            <a:schemeClr val="tx1"/>
                          </a:solidFill>
                        </a:rPr>
                        <a:t>par personne** + frais d’inscription 39€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00" b="1" dirty="0">
                          <a:solidFill>
                            <a:schemeClr val="tx1"/>
                          </a:solidFill>
                        </a:rPr>
                        <a:t>Campus du Technopôle</a:t>
                      </a:r>
                    </a:p>
                    <a:p>
                      <a:pPr algn="ctr"/>
                      <a:endParaRPr lang="fr-FR" sz="1000" b="1" dirty="0">
                        <a:solidFill>
                          <a:schemeClr val="accent1">
                            <a:lumMod val="60000"/>
                            <a:lumOff val="40000"/>
                          </a:schemeClr>
                        </a:solidFill>
                      </a:endParaRPr>
                    </a:p>
                    <a:p>
                      <a:pPr algn="ctr"/>
                      <a:endParaRPr lang="fr-FR" sz="1000" b="1" dirty="0">
                        <a:solidFill>
                          <a:schemeClr val="accent1">
                            <a:lumMod val="60000"/>
                            <a:lumOff val="40000"/>
                          </a:schemeClr>
                        </a:solidFill>
                      </a:endParaRPr>
                    </a:p>
                    <a:p>
                      <a:pPr algn="ctr"/>
                      <a:endParaRPr lang="fr-FR" sz="1000" b="1" dirty="0">
                        <a:solidFill>
                          <a:schemeClr val="accent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0318712"/>
                  </a:ext>
                </a:extLst>
              </a:tr>
              <a:tr h="481970">
                <a:tc>
                  <a:txBody>
                    <a:bodyPr/>
                    <a:lstStyle/>
                    <a:p>
                      <a:pPr algn="ctr"/>
                      <a:endParaRPr lang="fr-FR" sz="1000" b="1" dirty="0">
                        <a:solidFill>
                          <a:schemeClr val="accent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1000" b="1" dirty="0">
                        <a:solidFill>
                          <a:schemeClr val="accent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1000" b="1" dirty="0">
                        <a:solidFill>
                          <a:schemeClr val="accent1">
                            <a:lumMod val="60000"/>
                            <a:lumOff val="4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0135137"/>
                  </a:ext>
                </a:extLst>
              </a:tr>
              <a:tr h="1354016">
                <a:tc>
                  <a:txBody>
                    <a:bodyPr/>
                    <a:lstStyle/>
                    <a:p>
                      <a:pPr algn="ctr"/>
                      <a:endParaRPr lang="fr-FR" sz="1000" b="1" dirty="0">
                        <a:solidFill>
                          <a:schemeClr val="accent1">
                            <a:lumMod val="60000"/>
                            <a:lumOff val="40000"/>
                          </a:schemeClr>
                        </a:solidFill>
                      </a:endParaRPr>
                    </a:p>
                    <a:p>
                      <a:pPr algn="ctr"/>
                      <a:endParaRPr lang="fr-FR" sz="1000" b="1" dirty="0">
                        <a:solidFill>
                          <a:schemeClr val="accent1">
                            <a:lumMod val="60000"/>
                            <a:lumOff val="40000"/>
                          </a:schemeClr>
                        </a:solidFill>
                      </a:endParaRPr>
                    </a:p>
                    <a:p>
                      <a:pPr algn="ctr"/>
                      <a:endParaRPr lang="fr-FR" sz="10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1000" b="1" dirty="0">
                        <a:solidFill>
                          <a:schemeClr val="accent1">
                            <a:lumMod val="60000"/>
                            <a:lumOff val="40000"/>
                          </a:schemeClr>
                        </a:solidFill>
                      </a:endParaRPr>
                    </a:p>
                    <a:p>
                      <a:pPr algn="ctr"/>
                      <a:endParaRPr lang="fr-FR" sz="10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1000" b="1" dirty="0">
                        <a:solidFill>
                          <a:schemeClr val="accent1">
                            <a:lumMod val="60000"/>
                            <a:lumOff val="40000"/>
                          </a:schemeClr>
                        </a:solidFill>
                      </a:endParaRPr>
                    </a:p>
                    <a:p>
                      <a:pPr algn="ctr"/>
                      <a:endParaRPr lang="fr-FR" sz="1000" b="1" dirty="0">
                        <a:solidFill>
                          <a:schemeClr val="accent1">
                            <a:lumMod val="60000"/>
                            <a:lumOff val="40000"/>
                          </a:schemeClr>
                        </a:solidFill>
                      </a:endParaRPr>
                    </a:p>
                    <a:p>
                      <a:pPr algn="ctr"/>
                      <a:endParaRPr lang="fr-FR" sz="1000" b="1" dirty="0">
                        <a:solidFill>
                          <a:schemeClr val="accent1">
                            <a:lumMod val="60000"/>
                            <a:lumOff val="40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42283"/>
                  </a:ext>
                </a:extLst>
              </a:tr>
            </a:tbl>
          </a:graphicData>
        </a:graphic>
      </p:graphicFrame>
      <p:pic>
        <p:nvPicPr>
          <p:cNvPr id="24" name="Graphique 23" descr="Ampoule et engrenage">
            <a:extLst>
              <a:ext uri="{FF2B5EF4-FFF2-40B4-BE49-F238E27FC236}">
                <a16:creationId xmlns:a16="http://schemas.microsoft.com/office/drawing/2014/main" id="{700BD55B-5CB0-43B6-AF27-83C16B5244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65592" y="1664242"/>
            <a:ext cx="914400" cy="914400"/>
          </a:xfrm>
          <a:prstGeom prst="rect">
            <a:avLst/>
          </a:prstGeom>
        </p:spPr>
      </p:pic>
      <p:pic>
        <p:nvPicPr>
          <p:cNvPr id="40" name="Graphique 39" descr="Ville">
            <a:extLst>
              <a:ext uri="{FF2B5EF4-FFF2-40B4-BE49-F238E27FC236}">
                <a16:creationId xmlns:a16="http://schemas.microsoft.com/office/drawing/2014/main" id="{27E9AAC3-9A5A-4B7D-ADD1-F62B8DE938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563" y="1243272"/>
            <a:ext cx="523221" cy="523221"/>
          </a:xfrm>
          <a:prstGeom prst="rect">
            <a:avLst/>
          </a:prstGeom>
        </p:spPr>
      </p:pic>
      <p:pic>
        <p:nvPicPr>
          <p:cNvPr id="30" name="Graphique 29" descr="Curseur">
            <a:hlinkClick r:id="rId10" action="ppaction://hlinksldjump"/>
            <a:extLst>
              <a:ext uri="{FF2B5EF4-FFF2-40B4-BE49-F238E27FC236}">
                <a16:creationId xmlns:a16="http://schemas.microsoft.com/office/drawing/2014/main" id="{DAC7298D-B094-41D7-B938-0844B87A56A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15481" y="1823329"/>
            <a:ext cx="251851" cy="251851"/>
          </a:xfrm>
          <a:prstGeom prst="rect">
            <a:avLst/>
          </a:prstGeom>
        </p:spPr>
      </p:pic>
      <p:sp>
        <p:nvSpPr>
          <p:cNvPr id="31" name="ZoneTexte 30">
            <a:extLst>
              <a:ext uri="{FF2B5EF4-FFF2-40B4-BE49-F238E27FC236}">
                <a16:creationId xmlns:a16="http://schemas.microsoft.com/office/drawing/2014/main" id="{BC942031-EC40-4883-B861-E663121A1EAD}"/>
              </a:ext>
            </a:extLst>
          </p:cNvPr>
          <p:cNvSpPr txBox="1"/>
          <p:nvPr/>
        </p:nvSpPr>
        <p:spPr>
          <a:xfrm>
            <a:off x="7325649" y="1664242"/>
            <a:ext cx="2138606" cy="553998"/>
          </a:xfrm>
          <a:prstGeom prst="rect">
            <a:avLst/>
          </a:prstGeom>
          <a:noFill/>
        </p:spPr>
        <p:txBody>
          <a:bodyPr wrap="square" rtlCol="0">
            <a:spAutoFit/>
          </a:bodyPr>
          <a:lstStyle/>
          <a:p>
            <a:r>
              <a:rPr lang="fr-FR" sz="1000" b="1" dirty="0"/>
              <a:t>*Lexique et abréviations à retrouver </a:t>
            </a:r>
            <a:r>
              <a:rPr lang="fr-FR" sz="1000" b="1" dirty="0">
                <a:solidFill>
                  <a:srgbClr val="C00680"/>
                </a:solidFill>
                <a:hlinkClick r:id="rId10" action="ppaction://hlinksldjump"/>
              </a:rPr>
              <a:t>ici</a:t>
            </a:r>
            <a:endParaRPr lang="fr-FR" sz="1000" b="1" dirty="0">
              <a:solidFill>
                <a:srgbClr val="C00680"/>
              </a:solidFill>
            </a:endParaRPr>
          </a:p>
          <a:p>
            <a:r>
              <a:rPr lang="fr-FR" sz="1000" b="1" dirty="0">
                <a:solidFill>
                  <a:srgbClr val="C00680"/>
                </a:solidFill>
              </a:rPr>
              <a:t>** à titre indicatif, tarifs 2024-2025</a:t>
            </a:r>
          </a:p>
          <a:p>
            <a:endParaRPr lang="fr-FR" sz="1000" b="1" dirty="0">
              <a:solidFill>
                <a:srgbClr val="C00680"/>
              </a:solidFill>
            </a:endParaRPr>
          </a:p>
        </p:txBody>
      </p:sp>
      <p:pic>
        <p:nvPicPr>
          <p:cNvPr id="34" name="Graphique 33" descr="Maison">
            <a:hlinkClick r:id="" action="ppaction://hlinkshowjump?jump=firstslide"/>
            <a:extLst>
              <a:ext uri="{FF2B5EF4-FFF2-40B4-BE49-F238E27FC236}">
                <a16:creationId xmlns:a16="http://schemas.microsoft.com/office/drawing/2014/main" id="{681BAA2A-53D3-43BE-870D-FA4F0AD808F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04400" y="1502515"/>
            <a:ext cx="383200" cy="383200"/>
          </a:xfrm>
          <a:prstGeom prst="rect">
            <a:avLst/>
          </a:prstGeom>
        </p:spPr>
      </p:pic>
      <p:sp>
        <p:nvSpPr>
          <p:cNvPr id="43" name="Zone de texte 68">
            <a:extLst>
              <a:ext uri="{FF2B5EF4-FFF2-40B4-BE49-F238E27FC236}">
                <a16:creationId xmlns:a16="http://schemas.microsoft.com/office/drawing/2014/main" id="{DD9E8A72-4535-4A8F-BAC1-F2861A571105}"/>
              </a:ext>
            </a:extLst>
          </p:cNvPr>
          <p:cNvSpPr txBox="1"/>
          <p:nvPr/>
        </p:nvSpPr>
        <p:spPr>
          <a:xfrm>
            <a:off x="697283" y="3294313"/>
            <a:ext cx="1532279" cy="369332"/>
          </a:xfrm>
          <a:prstGeom prst="rect">
            <a:avLst/>
          </a:prstGeom>
          <a:noFill/>
        </p:spPr>
        <p:txBody>
          <a:bodyPr wrap="square" lIns="0" tIns="0" rIns="0" bIns="0" rtlCol="0" anchor="ctr">
            <a:spAutoFit/>
          </a:bodyPr>
          <a:lstStyle/>
          <a:p>
            <a:pPr algn="ctr"/>
            <a:r>
              <a:rPr lang="fr-FR" sz="1200" b="1" dirty="0">
                <a:solidFill>
                  <a:schemeClr val="bg1"/>
                </a:solidFill>
                <a:hlinkClick r:id="rId15">
                  <a:extLst>
                    <a:ext uri="{A12FA001-AC4F-418D-AE19-62706E023703}">
                      <ahyp:hlinkClr xmlns:ahyp="http://schemas.microsoft.com/office/drawing/2018/hyperlinkcolor" val="tx"/>
                    </a:ext>
                  </a:extLst>
                </a:hlinkClick>
              </a:rPr>
              <a:t>RESIDENCE </a:t>
            </a:r>
          </a:p>
          <a:p>
            <a:pPr algn="ctr"/>
            <a:r>
              <a:rPr lang="fr-FR" sz="1200" b="1" dirty="0">
                <a:solidFill>
                  <a:schemeClr val="bg1"/>
                </a:solidFill>
                <a:hlinkClick r:id="rId15">
                  <a:extLst>
                    <a:ext uri="{A12FA001-AC4F-418D-AE19-62706E023703}">
                      <ahyp:hlinkClr xmlns:ahyp="http://schemas.microsoft.com/office/drawing/2018/hyperlinkcolor" val="tx"/>
                    </a:ext>
                  </a:extLst>
                </a:hlinkClick>
              </a:rPr>
              <a:t>EDOUARD BRANLY</a:t>
            </a:r>
            <a:endParaRPr lang="fr-FR" sz="1200" b="1" dirty="0">
              <a:solidFill>
                <a:schemeClr val="bg1"/>
              </a:solidFill>
            </a:endParaRPr>
          </a:p>
        </p:txBody>
      </p:sp>
      <p:pic>
        <p:nvPicPr>
          <p:cNvPr id="42" name="Graphique 41" descr="Ligne fléchée : tout droit">
            <a:hlinkClick r:id="" action="ppaction://hlinkshowjump?jump=nextslide"/>
            <a:extLst>
              <a:ext uri="{FF2B5EF4-FFF2-40B4-BE49-F238E27FC236}">
                <a16:creationId xmlns:a16="http://schemas.microsoft.com/office/drawing/2014/main" id="{F6730556-C40E-4879-9124-6AAF6FDF0A4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0800000">
            <a:off x="6424921" y="1441554"/>
            <a:ext cx="383200" cy="520960"/>
          </a:xfrm>
          <a:prstGeom prst="rect">
            <a:avLst/>
          </a:prstGeom>
        </p:spPr>
      </p:pic>
      <p:pic>
        <p:nvPicPr>
          <p:cNvPr id="44" name="Graphique 43" descr="Ligne fléchée : tout droit">
            <a:hlinkClick r:id="" action="ppaction://hlinkshowjump?jump=previousslide"/>
            <a:extLst>
              <a:ext uri="{FF2B5EF4-FFF2-40B4-BE49-F238E27FC236}">
                <a16:creationId xmlns:a16="http://schemas.microsoft.com/office/drawing/2014/main" id="{8574A267-418E-4EBA-9954-235D55CE033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377346" y="1453308"/>
            <a:ext cx="383201" cy="520960"/>
          </a:xfrm>
          <a:prstGeom prst="rect">
            <a:avLst/>
          </a:prstGeom>
        </p:spPr>
      </p:pic>
      <p:sp>
        <p:nvSpPr>
          <p:cNvPr id="53" name="Zone de texte 13">
            <a:extLst>
              <a:ext uri="{FF2B5EF4-FFF2-40B4-BE49-F238E27FC236}">
                <a16:creationId xmlns:a16="http://schemas.microsoft.com/office/drawing/2014/main" id="{BBB33E5F-6BCD-43C1-A772-A9BAF121D236}"/>
              </a:ext>
            </a:extLst>
          </p:cNvPr>
          <p:cNvSpPr txBox="1"/>
          <p:nvPr/>
        </p:nvSpPr>
        <p:spPr>
          <a:xfrm>
            <a:off x="1480169" y="925650"/>
            <a:ext cx="9264192" cy="307777"/>
          </a:xfrm>
          <a:prstGeom prst="rect">
            <a:avLst/>
          </a:prstGeom>
          <a:noFill/>
        </p:spPr>
        <p:txBody>
          <a:bodyPr wrap="square" lIns="0" tIns="0" rIns="0" bIns="0" rtlCol="0">
            <a:spAutoFit/>
          </a:bodyPr>
          <a:lstStyle/>
          <a:p>
            <a:pPr algn="ctr"/>
            <a:r>
              <a:rPr lang="fr-FR" sz="2000" i="1" noProof="1">
                <a:solidFill>
                  <a:schemeClr val="tx1">
                    <a:lumMod val="75000"/>
                    <a:lumOff val="25000"/>
                  </a:schemeClr>
                </a:solidFill>
              </a:rPr>
              <a:t>Longs </a:t>
            </a:r>
            <a:r>
              <a:rPr lang="fr-FR" sz="2000" noProof="1">
                <a:solidFill>
                  <a:schemeClr val="tx1">
                    <a:lumMod val="75000"/>
                    <a:lumOff val="25000"/>
                  </a:schemeClr>
                </a:solidFill>
              </a:rPr>
              <a:t>séjours – 2025-2026</a:t>
            </a:r>
          </a:p>
        </p:txBody>
      </p:sp>
      <p:sp>
        <p:nvSpPr>
          <p:cNvPr id="6" name="ZoneTexte 5">
            <a:extLst>
              <a:ext uri="{FF2B5EF4-FFF2-40B4-BE49-F238E27FC236}">
                <a16:creationId xmlns:a16="http://schemas.microsoft.com/office/drawing/2014/main" id="{8A7DD552-D688-455B-9B65-1FCC76244313}"/>
              </a:ext>
            </a:extLst>
          </p:cNvPr>
          <p:cNvSpPr txBox="1"/>
          <p:nvPr/>
        </p:nvSpPr>
        <p:spPr>
          <a:xfrm>
            <a:off x="272789" y="5604862"/>
            <a:ext cx="1800007" cy="553998"/>
          </a:xfrm>
          <a:prstGeom prst="rect">
            <a:avLst/>
          </a:prstGeom>
          <a:noFill/>
        </p:spPr>
        <p:txBody>
          <a:bodyPr wrap="square" rtlCol="0">
            <a:spAutoFit/>
          </a:bodyPr>
          <a:lstStyle/>
          <a:p>
            <a:pPr algn="ctr"/>
            <a:endParaRPr lang="fr-FR" sz="1200" b="1" u="sng" dirty="0">
              <a:solidFill>
                <a:schemeClr val="bg1"/>
              </a:solidFill>
              <a:hlinkClick r:id="rId18">
                <a:extLst>
                  <a:ext uri="{A12FA001-AC4F-418D-AE19-62706E023703}">
                    <ahyp:hlinkClr xmlns:ahyp="http://schemas.microsoft.com/office/drawing/2018/hyperlinkcolor" val="tx"/>
                  </a:ext>
                </a:extLst>
              </a:hlinkClick>
            </a:endParaRPr>
          </a:p>
          <a:p>
            <a:endParaRPr lang="fr-FR" dirty="0"/>
          </a:p>
        </p:txBody>
      </p:sp>
      <p:sp>
        <p:nvSpPr>
          <p:cNvPr id="49" name="Zone de texte 54">
            <a:extLst>
              <a:ext uri="{FF2B5EF4-FFF2-40B4-BE49-F238E27FC236}">
                <a16:creationId xmlns:a16="http://schemas.microsoft.com/office/drawing/2014/main" id="{48E6E756-6004-4593-B8A9-10C285C4B171}"/>
              </a:ext>
            </a:extLst>
          </p:cNvPr>
          <p:cNvSpPr txBox="1"/>
          <p:nvPr/>
        </p:nvSpPr>
        <p:spPr>
          <a:xfrm>
            <a:off x="2724668" y="2295235"/>
            <a:ext cx="1524648" cy="246221"/>
          </a:xfrm>
          <a:prstGeom prst="rect">
            <a:avLst/>
          </a:prstGeom>
          <a:noFill/>
        </p:spPr>
        <p:txBody>
          <a:bodyPr wrap="none" lIns="0" tIns="0" rIns="0" bIns="0" rtlCol="0" anchor="ctr">
            <a:spAutoFit/>
          </a:bodyPr>
          <a:lstStyle/>
          <a:p>
            <a:pPr algn="ctr" rtl="0"/>
            <a:r>
              <a:rPr lang="fr-FR" sz="1600" b="1" noProof="1">
                <a:solidFill>
                  <a:schemeClr val="bg1"/>
                </a:solidFill>
              </a:rPr>
              <a:t>Adresse et contact</a:t>
            </a:r>
          </a:p>
        </p:txBody>
      </p:sp>
      <p:sp>
        <p:nvSpPr>
          <p:cNvPr id="51" name="Zone de texte 55">
            <a:extLst>
              <a:ext uri="{FF2B5EF4-FFF2-40B4-BE49-F238E27FC236}">
                <a16:creationId xmlns:a16="http://schemas.microsoft.com/office/drawing/2014/main" id="{0B86CAE5-2B1F-4DA2-B8E1-A0E9049D92FD}"/>
              </a:ext>
            </a:extLst>
          </p:cNvPr>
          <p:cNvSpPr txBox="1"/>
          <p:nvPr/>
        </p:nvSpPr>
        <p:spPr>
          <a:xfrm>
            <a:off x="4031678" y="2286962"/>
            <a:ext cx="2984983" cy="246221"/>
          </a:xfrm>
          <a:prstGeom prst="rect">
            <a:avLst/>
          </a:prstGeom>
          <a:noFill/>
        </p:spPr>
        <p:txBody>
          <a:bodyPr wrap="square" lIns="0" tIns="0" rIns="0" bIns="0" rtlCol="0" anchor="ctr">
            <a:spAutoFit/>
          </a:bodyPr>
          <a:lstStyle/>
          <a:p>
            <a:pPr algn="ctr" rtl="0"/>
            <a:r>
              <a:rPr lang="fr-FR" sz="1600" b="1" noProof="1">
                <a:solidFill>
                  <a:schemeClr val="bg1"/>
                </a:solidFill>
              </a:rPr>
              <a:t>                               Type de logement</a:t>
            </a:r>
          </a:p>
        </p:txBody>
      </p:sp>
      <p:sp>
        <p:nvSpPr>
          <p:cNvPr id="54" name="Zone de texte 67">
            <a:extLst>
              <a:ext uri="{FF2B5EF4-FFF2-40B4-BE49-F238E27FC236}">
                <a16:creationId xmlns:a16="http://schemas.microsoft.com/office/drawing/2014/main" id="{4DEF11CE-B373-4AC9-9436-1F1B8ABFD5EC}"/>
              </a:ext>
            </a:extLst>
          </p:cNvPr>
          <p:cNvSpPr txBox="1"/>
          <p:nvPr/>
        </p:nvSpPr>
        <p:spPr>
          <a:xfrm>
            <a:off x="7789876" y="2040741"/>
            <a:ext cx="1811394" cy="492443"/>
          </a:xfrm>
          <a:prstGeom prst="rect">
            <a:avLst/>
          </a:prstGeom>
          <a:noFill/>
        </p:spPr>
        <p:txBody>
          <a:bodyPr wrap="square" lIns="0" tIns="0" rIns="0" bIns="0" rtlCol="0" anchor="ctr">
            <a:spAutoFit/>
          </a:bodyPr>
          <a:lstStyle/>
          <a:p>
            <a:pPr algn="ctr" rtl="0"/>
            <a:r>
              <a:rPr lang="fr-FR" sz="1600" b="1" noProof="1">
                <a:solidFill>
                  <a:schemeClr val="bg1"/>
                </a:solidFill>
              </a:rPr>
              <a:t>	             Proche campus</a:t>
            </a:r>
          </a:p>
        </p:txBody>
      </p:sp>
      <p:sp>
        <p:nvSpPr>
          <p:cNvPr id="55" name="Rectangle à coins arrondis 96">
            <a:extLst>
              <a:ext uri="{FF2B5EF4-FFF2-40B4-BE49-F238E27FC236}">
                <a16:creationId xmlns:a16="http://schemas.microsoft.com/office/drawing/2014/main" id="{AEA50889-8183-423E-BA0A-CF9DFB8AEBF6}"/>
              </a:ext>
              <a:ext uri="{C183D7F6-B498-43B3-948B-1728B52AA6E4}">
                <adec:decorative xmlns:adec="http://schemas.microsoft.com/office/drawing/2017/decorative" val="1"/>
              </a:ext>
            </a:extLst>
          </p:cNvPr>
          <p:cNvSpPr/>
          <p:nvPr/>
        </p:nvSpPr>
        <p:spPr>
          <a:xfrm>
            <a:off x="9916356" y="2730671"/>
            <a:ext cx="1970843" cy="3397054"/>
          </a:xfrm>
          <a:prstGeom prst="roundRect">
            <a:avLst>
              <a:gd name="adj" fmla="val 50000"/>
            </a:avLst>
          </a:prstGeom>
          <a:solidFill>
            <a:srgbClr val="FF9900"/>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Contactez directement les résidences par e-mail pour la réservation</a:t>
            </a:r>
          </a:p>
        </p:txBody>
      </p:sp>
      <p:pic>
        <p:nvPicPr>
          <p:cNvPr id="58" name="Image 57">
            <a:extLst>
              <a:ext uri="{FF2B5EF4-FFF2-40B4-BE49-F238E27FC236}">
                <a16:creationId xmlns:a16="http://schemas.microsoft.com/office/drawing/2014/main" id="{C3DAF7B3-589F-4ED2-BA96-683DF7C0CEC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9416" y="292100"/>
            <a:ext cx="1958839" cy="680426"/>
          </a:xfrm>
          <a:prstGeom prst="rect">
            <a:avLst/>
          </a:prstGeom>
        </p:spPr>
      </p:pic>
      <p:sp>
        <p:nvSpPr>
          <p:cNvPr id="36" name="Espace réservé du numéro de diapositive 8">
            <a:extLst>
              <a:ext uri="{FF2B5EF4-FFF2-40B4-BE49-F238E27FC236}">
                <a16:creationId xmlns:a16="http://schemas.microsoft.com/office/drawing/2014/main" id="{538423CC-293C-4C1A-A3A6-0D60035F7719}"/>
              </a:ext>
            </a:extLst>
          </p:cNvPr>
          <p:cNvSpPr txBox="1">
            <a:spLocks/>
          </p:cNvSpPr>
          <p:nvPr/>
        </p:nvSpPr>
        <p:spPr>
          <a:xfrm>
            <a:off x="10581016" y="6481752"/>
            <a:ext cx="590773" cy="365125"/>
          </a:xfrm>
          <a:prstGeom prst="rect">
            <a:avLst/>
          </a:prstGeom>
        </p:spPr>
        <p:txBody>
          <a:bodyPr/>
          <a:lstStyle>
            <a:defPPr rtl="0">
              <a:defRPr lang="fr-fr"/>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noProof="1"/>
          </a:p>
        </p:txBody>
      </p:sp>
      <p:sp>
        <p:nvSpPr>
          <p:cNvPr id="3" name="Espace réservé de la date 2">
            <a:extLst>
              <a:ext uri="{FF2B5EF4-FFF2-40B4-BE49-F238E27FC236}">
                <a16:creationId xmlns:a16="http://schemas.microsoft.com/office/drawing/2014/main" id="{67E86D26-0CAE-424F-A7A8-0D7A524F4A44}"/>
              </a:ext>
            </a:extLst>
          </p:cNvPr>
          <p:cNvSpPr>
            <a:spLocks noGrp="1"/>
          </p:cNvSpPr>
          <p:nvPr>
            <p:ph type="dt" sz="half" idx="2"/>
          </p:nvPr>
        </p:nvSpPr>
        <p:spPr>
          <a:xfrm>
            <a:off x="960386" y="6463196"/>
            <a:ext cx="9959015" cy="299891"/>
          </a:xfrm>
        </p:spPr>
        <p:txBody>
          <a:bodyPr/>
          <a:lstStyle/>
          <a:p>
            <a:r>
              <a:rPr lang="fr-FR" sz="1000" b="1" noProof="1">
                <a:latin typeface="Calibri" panose="020F0502020204030204" pitchFamily="34" charset="0"/>
                <a:cs typeface="Calibri" panose="020F0502020204030204" pitchFamily="34" charset="0"/>
              </a:rPr>
              <a:t>Dernière mise à jour : 17/06/2025– Université de Lorraine -- Direction des Relations Internationales et Européennes –  Accueil International : </a:t>
            </a:r>
            <a:r>
              <a:rPr lang="fr-FR" sz="1000" b="1" noProof="1">
                <a:latin typeface="Calibri" panose="020F0502020204030204" pitchFamily="34" charset="0"/>
                <a:cs typeface="Calibri" panose="020F0502020204030204" pitchFamily="34" charset="0"/>
                <a:hlinkClick r:id="rId20"/>
              </a:rPr>
              <a:t>drie-accueil-metz-contact@univ-lorraine.fr</a:t>
            </a:r>
            <a:endParaRPr lang="fr-FR" sz="1000" b="1" dirty="0">
              <a:solidFill>
                <a:schemeClr val="accent1">
                  <a:lumMod val="60000"/>
                  <a:lumOff val="40000"/>
                </a:schemeClr>
              </a:solidFill>
            </a:endParaRPr>
          </a:p>
          <a:p>
            <a:endParaRPr lang="fr-FR" sz="1000" b="1" noProof="1">
              <a:solidFill>
                <a:schemeClr val="accent5"/>
              </a:solidFill>
              <a:highlight>
                <a:srgbClr val="FFFF00"/>
              </a:highlight>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845CCD19-B95D-4D1F-BC2F-617DFEAB5995}"/>
              </a:ext>
            </a:extLst>
          </p:cNvPr>
          <p:cNvSpPr>
            <a:spLocks noGrp="1"/>
          </p:cNvSpPr>
          <p:nvPr>
            <p:ph type="sldNum" sz="quarter" idx="4"/>
          </p:nvPr>
        </p:nvSpPr>
        <p:spPr/>
        <p:txBody>
          <a:bodyPr/>
          <a:lstStyle/>
          <a:p>
            <a:fld id="{5A4A7955-6230-48B4-BD8B-A7C460F75945}" type="slidenum">
              <a:rPr lang="fr-FR" noProof="1" smtClean="0"/>
              <a:pPr/>
              <a:t>9</a:t>
            </a:fld>
            <a:endParaRPr lang="fr-FR" noProof="1"/>
          </a:p>
        </p:txBody>
      </p:sp>
    </p:spTree>
    <p:extLst>
      <p:ext uri="{BB962C8B-B14F-4D97-AF65-F5344CB8AC3E}">
        <p14:creationId xmlns:p14="http://schemas.microsoft.com/office/powerpoint/2010/main" val="2423630608"/>
      </p:ext>
    </p:extLst>
  </p:cSld>
  <p:clrMapOvr>
    <a:masterClrMapping/>
  </p:clrMapOvr>
</p:sld>
</file>

<file path=ppt/theme/theme1.xml><?xml version="1.0" encoding="utf-8"?>
<a:theme xmlns:a="http://schemas.openxmlformats.org/drawingml/2006/main" name="Thème Office">
  <a:themeElements>
    <a:clrScheme name="McD color scheme">
      <a:dk1>
        <a:sysClr val="windowText" lastClr="000000"/>
      </a:dk1>
      <a:lt1>
        <a:sysClr val="window" lastClr="FFFFFF"/>
      </a:lt1>
      <a:dk2>
        <a:srgbClr val="44546A"/>
      </a:dk2>
      <a:lt2>
        <a:srgbClr val="E7E6E6"/>
      </a:lt2>
      <a:accent1>
        <a:srgbClr val="E31737"/>
      </a:accent1>
      <a:accent2>
        <a:srgbClr val="FFC427"/>
      </a:accent2>
      <a:accent3>
        <a:srgbClr val="B4D78E"/>
      </a:accent3>
      <a:accent4>
        <a:srgbClr val="749CD3"/>
      </a:accent4>
      <a:accent5>
        <a:srgbClr val="4472C4"/>
      </a:accent5>
      <a:accent6>
        <a:srgbClr val="70AD47"/>
      </a:accent6>
      <a:hlink>
        <a:srgbClr val="0563C1"/>
      </a:hlink>
      <a:folHlink>
        <a:srgbClr val="954F72"/>
      </a:folHlink>
    </a:clrScheme>
    <a:fontScheme name="Modern 04">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7542762_TF89048086" id="{C519A4F2-0979-4383-86E5-B49FF207A021}" vid="{90257414-CE60-4210-89F9-FA30D90B7290}"/>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cD color scheme">
    <a:dk1>
      <a:sysClr val="windowText" lastClr="000000"/>
    </a:dk1>
    <a:lt1>
      <a:sysClr val="window" lastClr="FFFFFF"/>
    </a:lt1>
    <a:dk2>
      <a:srgbClr val="44546A"/>
    </a:dk2>
    <a:lt2>
      <a:srgbClr val="E7E6E6"/>
    </a:lt2>
    <a:accent1>
      <a:srgbClr val="E31737"/>
    </a:accent1>
    <a:accent2>
      <a:srgbClr val="FFC427"/>
    </a:accent2>
    <a:accent3>
      <a:srgbClr val="B4D78E"/>
    </a:accent3>
    <a:accent4>
      <a:srgbClr val="749CD3"/>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McD color scheme">
    <a:dk1>
      <a:sysClr val="windowText" lastClr="000000"/>
    </a:dk1>
    <a:lt1>
      <a:sysClr val="window" lastClr="FFFFFF"/>
    </a:lt1>
    <a:dk2>
      <a:srgbClr val="44546A"/>
    </a:dk2>
    <a:lt2>
      <a:srgbClr val="E7E6E6"/>
    </a:lt2>
    <a:accent1>
      <a:srgbClr val="E31737"/>
    </a:accent1>
    <a:accent2>
      <a:srgbClr val="FFC427"/>
    </a:accent2>
    <a:accent3>
      <a:srgbClr val="B4D78E"/>
    </a:accent3>
    <a:accent4>
      <a:srgbClr val="749CD3"/>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3496C2-30B3-40CB-ACDC-46FFFFC8A138}">
  <ds:schemaRefs>
    <ds:schemaRef ds:uri="http://schemas.microsoft.com/sharepoint/v3/contenttype/forms"/>
  </ds:schemaRefs>
</ds:datastoreItem>
</file>

<file path=customXml/itemProps2.xml><?xml version="1.0" encoding="utf-8"?>
<ds:datastoreItem xmlns:ds="http://schemas.openxmlformats.org/officeDocument/2006/customXml" ds:itemID="{5E6028FB-6012-4967-A451-C2FAE951FE25}">
  <ds:schemaRefs>
    <ds:schemaRef ds:uri="http://purl.org/dc/dcmitype/"/>
    <ds:schemaRef ds:uri="http://schemas.microsoft.com/office/2006/documentManagement/types"/>
    <ds:schemaRef ds:uri="71af3243-3dd4-4a8d-8c0d-dd76da1f02a5"/>
    <ds:schemaRef ds:uri="http://schemas.microsoft.com/office/infopath/2007/PartnerControls"/>
    <ds:schemaRef ds:uri="http://purl.org/dc/elements/1.1/"/>
    <ds:schemaRef ds:uri="http://purl.org/dc/terms/"/>
    <ds:schemaRef ds:uri="http://schemas.microsoft.com/office/2006/metadata/properties"/>
    <ds:schemaRef ds:uri="http://schemas.openxmlformats.org/package/2006/metadata/core-properties"/>
    <ds:schemaRef ds:uri="16c05727-aa75-4e4a-9b5f-8a80a1165891"/>
    <ds:schemaRef ds:uri="http://www.w3.org/XML/1998/namespace"/>
  </ds:schemaRefs>
</ds:datastoreItem>
</file>

<file path=customXml/itemProps3.xml><?xml version="1.0" encoding="utf-8"?>
<ds:datastoreItem xmlns:ds="http://schemas.openxmlformats.org/officeDocument/2006/customXml" ds:itemID="{5E4CC17A-C7FA-42F7-A285-99975430E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5997</Words>
  <Application>Microsoft Office PowerPoint</Application>
  <PresentationFormat>Grand écran</PresentationFormat>
  <Paragraphs>829</Paragraphs>
  <Slides>22</Slides>
  <Notes>22</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22</vt:i4>
      </vt:variant>
    </vt:vector>
  </HeadingPairs>
  <TitlesOfParts>
    <vt:vector size="30" baseType="lpstr">
      <vt:lpstr>Arial</vt:lpstr>
      <vt:lpstr>Arial Narrow</vt:lpstr>
      <vt:lpstr>Calibri</vt:lpstr>
      <vt:lpstr>Calibri Light</vt:lpstr>
      <vt:lpstr>Century Gothic</vt:lpstr>
      <vt:lpstr>Times New Roman</vt:lpstr>
      <vt:lpstr>Thème Office</vt:lpstr>
      <vt:lpstr>Conception personnalisée</vt:lpstr>
      <vt:lpstr>Diapositive de tableau de bord 4</vt:lpstr>
      <vt:lpstr>Diapositive de tableau de bord 4</vt:lpstr>
      <vt:lpstr>Diapositive de tableau de bord 4</vt:lpstr>
      <vt:lpstr>Diapositive de tableau de bord 4</vt:lpstr>
      <vt:lpstr>Diapositive de tableau de bord 4</vt:lpstr>
      <vt:lpstr>Diapositive de tableau de bord 4</vt:lpstr>
      <vt:lpstr>Diapositive de tableau de bord 4</vt:lpstr>
      <vt:lpstr>Diapositive de tableau de bord 4</vt:lpstr>
      <vt:lpstr>Diapositive de tableau de bord 4</vt:lpstr>
      <vt:lpstr>Diapositive de tableau de bord 4</vt:lpstr>
      <vt:lpstr>Diapositive de tableau de bord 4</vt:lpstr>
      <vt:lpstr>Diapositive de tableau de bord 4</vt:lpstr>
      <vt:lpstr>Diapositive de tableau de bord 4</vt:lpstr>
      <vt:lpstr>Diapositive de tableau de bord 4</vt:lpstr>
      <vt:lpstr>Diapositive de tableau de bord 4</vt:lpstr>
      <vt:lpstr>Diapositive de tableau de bord 4</vt:lpstr>
      <vt:lpstr>Diapositive de tableau de bord 4</vt:lpstr>
      <vt:lpstr>Diapositive de tableau de bord 4</vt:lpstr>
      <vt:lpstr>Diapositive de tableau de bord 4</vt:lpstr>
      <vt:lpstr>Diapositive de tableau de bord 4</vt:lpstr>
      <vt:lpstr>Diapositive de tableau de bord 4</vt:lpstr>
      <vt:lpstr>Diapositive de tableau de bord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2024-02-09T13:09:37Z</dcterms:created>
  <dcterms:modified xsi:type="dcterms:W3CDTF">2025-10-09T13:46:11Z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